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77" r:id="rId2"/>
    <p:sldId id="268" r:id="rId3"/>
    <p:sldId id="263" r:id="rId4"/>
    <p:sldId id="260" r:id="rId5"/>
    <p:sldId id="276" r:id="rId6"/>
    <p:sldId id="259" r:id="rId7"/>
    <p:sldId id="261" r:id="rId8"/>
    <p:sldId id="265" r:id="rId9"/>
    <p:sldId id="274" r:id="rId10"/>
    <p:sldId id="275" r:id="rId11"/>
    <p:sldId id="256" r:id="rId12"/>
    <p:sldId id="271" r:id="rId13"/>
    <p:sldId id="270" r:id="rId14"/>
    <p:sldId id="279" r:id="rId15"/>
    <p:sldId id="27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B539"/>
    <a:srgbClr val="97B821"/>
    <a:srgbClr val="73C0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97" autoAdjust="0"/>
    <p:restoredTop sz="94660"/>
  </p:normalViewPr>
  <p:slideViewPr>
    <p:cSldViewPr snapToGrid="0">
      <p:cViewPr varScale="1">
        <p:scale>
          <a:sx n="76" d="100"/>
          <a:sy n="76" d="100"/>
        </p:scale>
        <p:origin x="22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6" d="100"/>
        <a:sy n="136" d="100"/>
      </p:scale>
      <p:origin x="0" y="-73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61445A-2576-4250-A85F-8A802105B15B}" type="datetimeFigureOut">
              <a:rPr lang="en-CA" smtClean="0"/>
              <a:t>2023-01-16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50DDD1-8C54-4317-8610-9F5B1EF8172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37542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81EA9-50C3-4B23-80AB-46C9AC36D9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5C829D-36C8-4F97-B106-B90525703C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878907-9CF7-4CB3-91CC-114A94B29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0EB56-1AB0-4BCE-84C0-318A823E582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83982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BFCB3-47B8-446C-A287-319D3BD25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52ECB6-BB96-4DF6-AED0-B89E94D8DC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371917-F3C7-4501-A571-49F918F9D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1553E-6E62-4300-8E80-69C22ED27D9C}" type="datetime1">
              <a:rPr lang="en-CA" smtClean="0"/>
              <a:t>2023-01-16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5FC606-6369-488E-87B8-BC86B0701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8FEC0B-1E17-49B7-854A-8F190D099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0EB56-1AB0-4BCE-84C0-318A823E582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26077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7CBED2-55A4-4D89-9787-82488D59D5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6C8529-62D6-4AE3-9B1A-328003421F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9EDBC9-1176-489E-9739-B57E3CC92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F0DE3-63FC-473F-BE07-5F626F0B90E0}" type="datetime1">
              <a:rPr lang="en-CA" smtClean="0"/>
              <a:t>2023-01-16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02152A-7338-4E18-BC3E-F66B7D28F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79AC87-3CA7-4319-953B-82CA94E5D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0EB56-1AB0-4BCE-84C0-318A823E582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77016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17EAD-E6B7-4F21-908B-6D185DB6B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865AC7-6D59-4DE2-8D56-752F7AF7B5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E10468-E04D-43BF-993E-88824AE05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E5474-3927-49AE-9848-0D33061E8616}" type="datetime1">
              <a:rPr lang="en-CA" smtClean="0"/>
              <a:t>2023-01-16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EA6BC4-22FE-4D6F-B551-AC3E11E41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C7128C-437A-4871-9141-77A937896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0EB56-1AB0-4BCE-84C0-318A823E582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45491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2B050-10FE-4F6F-A235-BF3CA08F2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76870D-4EB5-4B58-B13F-7006F6613A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588B0F-E62B-4A6E-A80C-DE244AA80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94340-CA99-445C-96F4-0874CE6A8AFC}" type="datetime1">
              <a:rPr lang="en-CA" smtClean="0"/>
              <a:t>2023-01-16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95579-1A17-4AF9-976E-69948BC55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689897-5A77-4704-BE69-282482646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0EB56-1AB0-4BCE-84C0-318A823E582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6804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760B4-08D9-454C-88DA-7CA612C68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9FB8FA-E8E1-4B93-AD96-8403DEAEE3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0D8EED-2BE2-4005-A8CF-E85B87F001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666401-55F1-4F0E-80B1-19FFAD424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CF171-5F37-4006-BFEE-EA7BE0930446}" type="datetime1">
              <a:rPr lang="en-CA" smtClean="0"/>
              <a:t>2023-01-16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55B9DB-43AF-4CC8-88E0-ED92725C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1869CF-BE85-42B8-ACD4-42DEDAF48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0EB56-1AB0-4BCE-84C0-318A823E582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5663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BB0E0-BAD9-4A60-9FE9-A4B51C5F7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EF6FAF-8B37-4ADA-A650-EFA3593A9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32E58F-A8EC-4DB3-BD10-E4EB87273A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C2A751-5696-4E8A-83C3-9CC9D17511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F6031C-F0C5-4D0B-9A9F-FF51B6460D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24D82B-CEA1-4903-9CCD-A68470796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EF5FE-444A-460F-BB22-008162B7227F}" type="datetime1">
              <a:rPr lang="en-CA" smtClean="0"/>
              <a:t>2023-01-16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B8AC80-61A0-4467-9770-C78BECBAC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16D243-B105-48DA-B07A-CE73D415D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0EB56-1AB0-4BCE-84C0-318A823E582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12922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97833-C6BF-47F4-A593-1E69E8BD0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CDFEF2-F64E-48D8-B925-8B0CB9E82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0FCA1-7860-4549-91F3-3C828BE16600}" type="datetime1">
              <a:rPr lang="en-CA" smtClean="0"/>
              <a:t>2023-01-16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2C788B-3768-4E7E-9B4D-38CE2EA74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19A4F3-10CF-4BCD-B674-C9BCFD9DF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0EB56-1AB0-4BCE-84C0-318A823E582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84680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3E3D69-D06B-4B57-96B5-9180AC631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6F3D2-BDD6-4371-88FE-75F4367A465A}" type="datetime1">
              <a:rPr lang="en-CA" smtClean="0"/>
              <a:t>2023-01-16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1462D0-A05D-45BB-A30B-175C2F16F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8169A5-12AF-4732-88FC-AF23D8F4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0EB56-1AB0-4BCE-84C0-318A823E582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50068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79C61-4436-4FAE-B95F-ED5CC0ADC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9A15B6-9DF4-4D9D-BE43-F7FCE5E77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5708C8-2A41-4D90-BA68-3C4C31BEB0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BE0177-6A27-42BA-AC17-86DA3B92E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AF831-341D-406C-A341-F28170476A10}" type="datetime1">
              <a:rPr lang="en-CA" smtClean="0"/>
              <a:t>2023-01-16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48CD1B-54E3-47EE-A01C-5EB241764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FD7D6D-0ED7-432F-8118-E314DBA37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0EB56-1AB0-4BCE-84C0-318A823E582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57736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201A8-5851-489B-82B9-D9FA197AD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89ED65-F4F8-4DE3-95EF-66E95564DC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4308A3-F8A0-46FB-BD1E-069F2AD31F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9CBE81-2705-434D-B93E-04E90099F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4B61E-B6BE-48AB-BFDC-CEC16A842A8D}" type="datetime1">
              <a:rPr lang="en-CA" smtClean="0"/>
              <a:t>2023-01-16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A6A44A-FB56-42A4-A84C-48140C407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180D5B-BFD0-42C5-B57C-34BD9DC08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0EB56-1AB0-4BCE-84C0-318A823E582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0416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47F4E6-6E5A-4F98-8920-1027338D7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187CF0-796A-41A9-8A4B-8FE47D6C57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1E2840-468F-4B8F-ADCA-BE39149FB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4BF17-FEE2-4DE2-BBF3-12F9151EA0D6}" type="datetime1">
              <a:rPr lang="en-CA" smtClean="0"/>
              <a:t>2023-01-16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D2FEDF-8ACC-4C9D-997F-459E48925B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D9AF02-149F-4F2F-B368-AE6D58065A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0EB56-1AB0-4BCE-84C0-318A823E5827}" type="slidenum">
              <a:rPr lang="en-CA" smtClean="0"/>
              <a:t>‹#›</a:t>
            </a:fld>
            <a:endParaRPr lang="en-C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6EA5772-8D81-4020-A3E6-35A3A560112D}"/>
              </a:ext>
            </a:extLst>
          </p:cNvPr>
          <p:cNvSpPr/>
          <p:nvPr userDrawn="1"/>
        </p:nvSpPr>
        <p:spPr>
          <a:xfrm>
            <a:off x="0" y="6311900"/>
            <a:ext cx="12192000" cy="541878"/>
          </a:xfrm>
          <a:prstGeom prst="rect">
            <a:avLst/>
          </a:prstGeom>
          <a:solidFill>
            <a:srgbClr val="97B8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F14245-C081-4975-B7E0-98F98043CB0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5" y="6327793"/>
            <a:ext cx="4762718" cy="51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621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jibiikaan.com/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miinikaan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7B8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6C2BFBD-7627-B545-AF77-E2E271673098}"/>
              </a:ext>
            </a:extLst>
          </p:cNvPr>
          <p:cNvSpPr txBox="1"/>
          <p:nvPr/>
        </p:nvSpPr>
        <p:spPr>
          <a:xfrm>
            <a:off x="0" y="1"/>
            <a:ext cx="12192000" cy="6721474"/>
          </a:xfrm>
          <a:prstGeom prst="rect">
            <a:avLst/>
          </a:prstGeom>
          <a:solidFill>
            <a:srgbClr val="A6B539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A02DCFB-9463-0C4B-BD0D-204F67EEC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C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8B7D40-15B9-4141-A23B-697DEA97056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06" y="2361074"/>
            <a:ext cx="11370035" cy="2662188"/>
          </a:xfrm>
          <a:prstGeom prst="rect">
            <a:avLst/>
          </a:prstGeom>
          <a:solidFill>
            <a:srgbClr val="A6B539"/>
          </a:solidFill>
        </p:spPr>
      </p:pic>
    </p:spTree>
    <p:extLst>
      <p:ext uri="{BB962C8B-B14F-4D97-AF65-F5344CB8AC3E}">
        <p14:creationId xmlns:p14="http://schemas.microsoft.com/office/powerpoint/2010/main" val="20749848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next to a tree&#10;&#10;Description automatically generated">
            <a:extLst>
              <a:ext uri="{FF2B5EF4-FFF2-40B4-BE49-F238E27FC236}">
                <a16:creationId xmlns:a16="http://schemas.microsoft.com/office/drawing/2014/main" id="{D83E94EC-D6A8-479A-B701-0B319616D3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78"/>
          <a:stretch/>
        </p:blipFill>
        <p:spPr>
          <a:xfrm>
            <a:off x="1423289" y="0"/>
            <a:ext cx="9896723" cy="6273662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599E6E11-FF0B-4CFF-896F-CF606B987ADB}"/>
              </a:ext>
            </a:extLst>
          </p:cNvPr>
          <p:cNvSpPr txBox="1">
            <a:spLocks/>
          </p:cNvSpPr>
          <p:nvPr/>
        </p:nvSpPr>
        <p:spPr>
          <a:xfrm>
            <a:off x="4651513" y="6404056"/>
            <a:ext cx="75404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CA" dirty="0">
                <a:solidFill>
                  <a:schemeClr val="tx1"/>
                </a:solidFill>
              </a:rPr>
              <a:t>The Three Sisters garden project at Crawford Lake conservation area: </a:t>
            </a:r>
          </a:p>
          <a:p>
            <a:pPr algn="l"/>
            <a:r>
              <a:rPr lang="en-CA" dirty="0">
                <a:solidFill>
                  <a:schemeClr val="tx1"/>
                </a:solidFill>
              </a:rPr>
              <a:t>started in 2018 to honour and revitalize the Huron Wendat traditional planting and territory</a:t>
            </a:r>
          </a:p>
        </p:txBody>
      </p:sp>
    </p:spTree>
    <p:extLst>
      <p:ext uri="{BB962C8B-B14F-4D97-AF65-F5344CB8AC3E}">
        <p14:creationId xmlns:p14="http://schemas.microsoft.com/office/powerpoint/2010/main" val="851764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B12AB3-0EA8-9B4E-92CC-05592EE2D4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8" b="13525"/>
          <a:stretch/>
        </p:blipFill>
        <p:spPr>
          <a:xfrm>
            <a:off x="1147481" y="0"/>
            <a:ext cx="10273554" cy="6239436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74591394-A410-1C46-9FE5-F479BE8271E7}"/>
              </a:ext>
            </a:extLst>
          </p:cNvPr>
          <p:cNvSpPr txBox="1">
            <a:spLocks/>
          </p:cNvSpPr>
          <p:nvPr/>
        </p:nvSpPr>
        <p:spPr>
          <a:xfrm>
            <a:off x="4651514" y="6504971"/>
            <a:ext cx="5696254" cy="2083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CA" dirty="0">
                <a:solidFill>
                  <a:schemeClr val="tx1"/>
                </a:solidFill>
              </a:rPr>
              <a:t>Miinikaan Innovation and Design a small business growing Indigenous healing gardens and teaching about the medicines and the seeds through ceremony</a:t>
            </a:r>
          </a:p>
        </p:txBody>
      </p:sp>
    </p:spTree>
    <p:extLst>
      <p:ext uri="{BB962C8B-B14F-4D97-AF65-F5344CB8AC3E}">
        <p14:creationId xmlns:p14="http://schemas.microsoft.com/office/powerpoint/2010/main" val="22952520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17A1E252-D6EF-471D-91E0-61D0B7E66000}"/>
              </a:ext>
            </a:extLst>
          </p:cNvPr>
          <p:cNvSpPr txBox="1">
            <a:spLocks/>
          </p:cNvSpPr>
          <p:nvPr/>
        </p:nvSpPr>
        <p:spPr>
          <a:xfrm>
            <a:off x="4651513" y="6597570"/>
            <a:ext cx="7540487" cy="1716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CA" dirty="0">
                <a:solidFill>
                  <a:schemeClr val="tx1"/>
                </a:solidFill>
              </a:rPr>
              <a:t>Living Monument garden designed and built by Miinikaan</a:t>
            </a:r>
          </a:p>
          <a:p>
            <a:pPr algn="l"/>
            <a:r>
              <a:rPr lang="en-CA" dirty="0">
                <a:solidFill>
                  <a:schemeClr val="tx1"/>
                </a:solidFill>
              </a:rPr>
              <a:t>Awarded the David Suzuki Foundation's Future Ground Prize (grand prize)</a:t>
            </a:r>
          </a:p>
          <a:p>
            <a:pPr algn="l"/>
            <a:endParaRPr lang="en-CA" dirty="0">
              <a:solidFill>
                <a:schemeClr val="tx1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58B010F-C0C6-5B4D-A9C3-B93D961F9E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7" b="21845"/>
          <a:stretch/>
        </p:blipFill>
        <p:spPr>
          <a:xfrm>
            <a:off x="2245489" y="-121205"/>
            <a:ext cx="7540486" cy="6409801"/>
          </a:xfrm>
        </p:spPr>
      </p:pic>
    </p:spTree>
    <p:extLst>
      <p:ext uri="{BB962C8B-B14F-4D97-AF65-F5344CB8AC3E}">
        <p14:creationId xmlns:p14="http://schemas.microsoft.com/office/powerpoint/2010/main" val="31144297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2C8EAC-D735-4E54-9049-9E2098606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59624" y="7620373"/>
            <a:ext cx="4114800" cy="365125"/>
          </a:xfrm>
        </p:spPr>
        <p:txBody>
          <a:bodyPr/>
          <a:lstStyle/>
          <a:p>
            <a:endParaRPr lang="en-C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80143F-3B84-FB4D-B229-98C8BFA301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49"/>
          <a:stretch/>
        </p:blipFill>
        <p:spPr>
          <a:xfrm>
            <a:off x="138896" y="43671"/>
            <a:ext cx="11948909" cy="6224020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42E43FB0-2797-5546-8D59-E015F91DE618}"/>
              </a:ext>
            </a:extLst>
          </p:cNvPr>
          <p:cNvSpPr txBox="1">
            <a:spLocks/>
          </p:cNvSpPr>
          <p:nvPr/>
        </p:nvSpPr>
        <p:spPr>
          <a:xfrm>
            <a:off x="4663089" y="6404058"/>
            <a:ext cx="4816578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CA" dirty="0">
                <a:solidFill>
                  <a:schemeClr val="tx1"/>
                </a:solidFill>
              </a:rPr>
              <a:t>Indigenous Murals Project by RUN – Red Urban Nation Artists Collective also tells the story of our ancestral medicine teachings</a:t>
            </a:r>
          </a:p>
        </p:txBody>
      </p:sp>
    </p:spTree>
    <p:extLst>
      <p:ext uri="{BB962C8B-B14F-4D97-AF65-F5344CB8AC3E}">
        <p14:creationId xmlns:p14="http://schemas.microsoft.com/office/powerpoint/2010/main" val="6366313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2C8EAC-D735-4E54-9049-9E2098606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59624" y="7620373"/>
            <a:ext cx="4114800" cy="365125"/>
          </a:xfrm>
        </p:spPr>
        <p:txBody>
          <a:bodyPr/>
          <a:lstStyle/>
          <a:p>
            <a:endParaRPr lang="en-C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5B4A86-0289-6847-A1AF-C5BDADDDF7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4" b="17306"/>
          <a:stretch/>
        </p:blipFill>
        <p:spPr>
          <a:xfrm>
            <a:off x="877405" y="23517"/>
            <a:ext cx="10746557" cy="624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3689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6C2BFBD-7627-B545-AF77-E2E271673098}"/>
              </a:ext>
            </a:extLst>
          </p:cNvPr>
          <p:cNvSpPr txBox="1"/>
          <p:nvPr/>
        </p:nvSpPr>
        <p:spPr>
          <a:xfrm>
            <a:off x="0" y="49001"/>
            <a:ext cx="12192000" cy="6721474"/>
          </a:xfrm>
          <a:prstGeom prst="rect">
            <a:avLst/>
          </a:prstGeom>
          <a:solidFill>
            <a:srgbClr val="A6B539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A02DCFB-9463-0C4B-BD0D-204F67EEC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C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8B7D40-15B9-4141-A23B-697DEA97056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296" y="294767"/>
            <a:ext cx="8315504" cy="1946998"/>
          </a:xfrm>
          <a:prstGeom prst="rect">
            <a:avLst/>
          </a:prstGeom>
          <a:solidFill>
            <a:srgbClr val="A6B539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6A28F4-46E6-C948-BE1B-292EF43A7D0F}"/>
              </a:ext>
            </a:extLst>
          </p:cNvPr>
          <p:cNvSpPr txBox="1"/>
          <p:nvPr/>
        </p:nvSpPr>
        <p:spPr>
          <a:xfrm>
            <a:off x="3483980" y="2549498"/>
            <a:ext cx="759299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u="sng" dirty="0" err="1">
                <a:solidFill>
                  <a:srgbClr val="0070C0"/>
                </a:solidFill>
              </a:rPr>
              <a:t>www.NishDish.com</a:t>
            </a:r>
            <a:endParaRPr lang="en-CA" sz="2800" b="1" u="sng" dirty="0">
              <a:solidFill>
                <a:srgbClr val="0070C0"/>
              </a:solidFill>
            </a:endParaRPr>
          </a:p>
          <a:p>
            <a:endParaRPr lang="en-CA" sz="2800" b="1" dirty="0"/>
          </a:p>
          <a:p>
            <a:r>
              <a:rPr lang="en-CA" sz="2800" b="1" dirty="0" err="1"/>
              <a:t>Ojibiikaan</a:t>
            </a:r>
            <a:r>
              <a:rPr lang="en-CA" sz="2800" b="1" dirty="0"/>
              <a:t> Indigenous Cultural Network</a:t>
            </a:r>
          </a:p>
          <a:p>
            <a:r>
              <a:rPr lang="en-CA" dirty="0">
                <a:hlinkClick r:id="rId3"/>
              </a:rPr>
              <a:t>www.ojibiikaan.com</a:t>
            </a:r>
            <a:endParaRPr lang="en-CA" dirty="0"/>
          </a:p>
          <a:p>
            <a:endParaRPr lang="en-CA" dirty="0"/>
          </a:p>
          <a:p>
            <a:r>
              <a:rPr lang="en-CA" sz="2800" b="1" dirty="0" err="1"/>
              <a:t>Miinikaan</a:t>
            </a:r>
            <a:r>
              <a:rPr lang="en-CA" sz="2800" b="1" dirty="0"/>
              <a:t> Innovation &amp; Design</a:t>
            </a:r>
          </a:p>
          <a:p>
            <a:r>
              <a:rPr lang="en-CA" dirty="0">
                <a:hlinkClick r:id="rId4"/>
              </a:rPr>
              <a:t>www.miinikaan.com</a:t>
            </a:r>
            <a:r>
              <a:rPr lang="en-CA" dirty="0"/>
              <a:t> </a:t>
            </a:r>
          </a:p>
          <a:p>
            <a:endParaRPr lang="en-CA" dirty="0"/>
          </a:p>
          <a:p>
            <a:r>
              <a:rPr lang="en-CA" sz="2000" b="1" dirty="0"/>
              <a:t>R.U.N. : Red Urban Nation Artist Collective </a:t>
            </a:r>
          </a:p>
          <a:p>
            <a:r>
              <a:rPr lang="en-CA" dirty="0"/>
              <a:t>@ red urban nation art</a:t>
            </a:r>
          </a:p>
          <a:p>
            <a:endParaRPr lang="en-CA" dirty="0"/>
          </a:p>
          <a:p>
            <a:r>
              <a:rPr lang="en-CA" sz="2800" b="1" dirty="0"/>
              <a:t>CHI-MIIGWECH!</a:t>
            </a:r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55820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late of food with a fork&#10;&#10;Description automatically generated">
            <a:extLst>
              <a:ext uri="{FF2B5EF4-FFF2-40B4-BE49-F238E27FC236}">
                <a16:creationId xmlns:a16="http://schemas.microsoft.com/office/drawing/2014/main" id="{93022185-1891-4CC4-870C-D68852122E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532" y="2076450"/>
            <a:ext cx="5630331" cy="4222748"/>
          </a:xfrm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EAD9A4B2-4F6D-4599-A269-C1CD75FEB5BF}"/>
              </a:ext>
            </a:extLst>
          </p:cNvPr>
          <p:cNvSpPr txBox="1">
            <a:spLocks/>
          </p:cNvSpPr>
          <p:nvPr/>
        </p:nvSpPr>
        <p:spPr>
          <a:xfrm>
            <a:off x="4746928" y="6404056"/>
            <a:ext cx="72197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CA" dirty="0" err="1">
                <a:solidFill>
                  <a:schemeClr val="tx1"/>
                </a:solidFill>
              </a:rPr>
              <a:t>NishDish</a:t>
            </a:r>
            <a:r>
              <a:rPr lang="en-CA" dirty="0">
                <a:solidFill>
                  <a:schemeClr val="tx1"/>
                </a:solidFill>
              </a:rPr>
              <a:t> was established in May 2005 as a First Nations operated food catering business in Toronto Ontario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416918-CCFA-F44C-9D61-744B9C3377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78600" cy="493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307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971AC60B-DA5F-4953-A01E-9944B36F5586}"/>
              </a:ext>
            </a:extLst>
          </p:cNvPr>
          <p:cNvSpPr txBox="1">
            <a:spLocks/>
          </p:cNvSpPr>
          <p:nvPr/>
        </p:nvSpPr>
        <p:spPr>
          <a:xfrm>
            <a:off x="4651514" y="6404056"/>
            <a:ext cx="46112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CA" dirty="0">
                <a:solidFill>
                  <a:schemeClr val="tx1"/>
                </a:solidFill>
              </a:rPr>
              <a:t> As a social entrepreneur, I was inspired to use the </a:t>
            </a:r>
            <a:r>
              <a:rPr lang="en-CA" dirty="0" err="1">
                <a:solidFill>
                  <a:schemeClr val="tx1"/>
                </a:solidFill>
              </a:rPr>
              <a:t>NishDish</a:t>
            </a:r>
            <a:r>
              <a:rPr lang="en-CA" dirty="0">
                <a:solidFill>
                  <a:schemeClr val="tx1"/>
                </a:solidFill>
              </a:rPr>
              <a:t> restaurant to grow many more opportunities for our community.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4F1846-0247-C74D-8E85-1358BBB2E5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53"/>
          <a:stretch/>
        </p:blipFill>
        <p:spPr>
          <a:xfrm>
            <a:off x="2662989" y="-1"/>
            <a:ext cx="6219073" cy="630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302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118C10F8-D6F0-4031-8B30-E66FD6EA5893}"/>
              </a:ext>
            </a:extLst>
          </p:cNvPr>
          <p:cNvSpPr txBox="1">
            <a:spLocks/>
          </p:cNvSpPr>
          <p:nvPr/>
        </p:nvSpPr>
        <p:spPr>
          <a:xfrm>
            <a:off x="5152444" y="6356350"/>
            <a:ext cx="60668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CA" dirty="0">
              <a:solidFill>
                <a:schemeClr val="tx1"/>
              </a:solidFill>
            </a:endParaRPr>
          </a:p>
        </p:txBody>
      </p:sp>
      <p:pic>
        <p:nvPicPr>
          <p:cNvPr id="6" name="Picture 5" descr="A group of people walking down a street&#10;&#10;Description automatically generated">
            <a:extLst>
              <a:ext uri="{FF2B5EF4-FFF2-40B4-BE49-F238E27FC236}">
                <a16:creationId xmlns:a16="http://schemas.microsoft.com/office/drawing/2014/main" id="{B75F47AF-6DE8-7C40-849E-F3862AC064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8" r="14486" b="-1"/>
          <a:stretch/>
        </p:blipFill>
        <p:spPr>
          <a:xfrm>
            <a:off x="6162686" y="-533390"/>
            <a:ext cx="6074814" cy="68341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1F8E83-DE44-F44F-AC9A-B89FAC152C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9" r="20741"/>
          <a:stretch/>
        </p:blipFill>
        <p:spPr>
          <a:xfrm>
            <a:off x="59266" y="-533400"/>
            <a:ext cx="6074834" cy="6834178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8011C3BB-CF82-9247-A79F-3483E845CEED}"/>
              </a:ext>
            </a:extLst>
          </p:cNvPr>
          <p:cNvSpPr txBox="1">
            <a:spLocks/>
          </p:cNvSpPr>
          <p:nvPr/>
        </p:nvSpPr>
        <p:spPr>
          <a:xfrm>
            <a:off x="4651513" y="6404056"/>
            <a:ext cx="75404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CA" dirty="0">
                <a:solidFill>
                  <a:schemeClr val="tx1"/>
                </a:solidFill>
              </a:rPr>
              <a:t>On April 29, 2017, </a:t>
            </a:r>
            <a:r>
              <a:rPr lang="en-CA" dirty="0" err="1">
                <a:solidFill>
                  <a:schemeClr val="tx1"/>
                </a:solidFill>
              </a:rPr>
              <a:t>NishDish</a:t>
            </a:r>
            <a:r>
              <a:rPr lang="en-CA" dirty="0">
                <a:solidFill>
                  <a:schemeClr val="tx1"/>
                </a:solidFill>
              </a:rPr>
              <a:t> </a:t>
            </a:r>
            <a:r>
              <a:rPr lang="en-CA" dirty="0" err="1">
                <a:solidFill>
                  <a:schemeClr val="tx1"/>
                </a:solidFill>
              </a:rPr>
              <a:t>Marketeria</a:t>
            </a:r>
            <a:r>
              <a:rPr lang="en-CA" dirty="0">
                <a:solidFill>
                  <a:schemeClr val="tx1"/>
                </a:solidFill>
              </a:rPr>
              <a:t> and Catering opens a public venue restaurant and breaks restaurant history</a:t>
            </a:r>
          </a:p>
        </p:txBody>
      </p:sp>
    </p:spTree>
    <p:extLst>
      <p:ext uri="{BB962C8B-B14F-4D97-AF65-F5344CB8AC3E}">
        <p14:creationId xmlns:p14="http://schemas.microsoft.com/office/powerpoint/2010/main" val="299269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118C10F8-D6F0-4031-8B30-E66FD6EA5893}"/>
              </a:ext>
            </a:extLst>
          </p:cNvPr>
          <p:cNvSpPr txBox="1">
            <a:spLocks/>
          </p:cNvSpPr>
          <p:nvPr/>
        </p:nvSpPr>
        <p:spPr>
          <a:xfrm>
            <a:off x="5152444" y="6356350"/>
            <a:ext cx="60668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CA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D60A80-B116-C54F-BCB3-B990CDF7A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742" y="14068"/>
            <a:ext cx="6316883" cy="6308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207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alking in front of a store&#10;&#10;Description automatically generated">
            <a:extLst>
              <a:ext uri="{FF2B5EF4-FFF2-40B4-BE49-F238E27FC236}">
                <a16:creationId xmlns:a16="http://schemas.microsoft.com/office/drawing/2014/main" id="{431E3913-871D-4603-A251-9126971BB5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3" b="13254"/>
          <a:stretch/>
        </p:blipFill>
        <p:spPr>
          <a:xfrm>
            <a:off x="2488675" y="-23293"/>
            <a:ext cx="7678127" cy="6301546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4FA38DAE-DFA3-4F02-8ECB-1E5F17C60645}"/>
              </a:ext>
            </a:extLst>
          </p:cNvPr>
          <p:cNvSpPr txBox="1">
            <a:spLocks/>
          </p:cNvSpPr>
          <p:nvPr/>
        </p:nvSpPr>
        <p:spPr>
          <a:xfrm>
            <a:off x="4802588" y="6396105"/>
            <a:ext cx="7132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CA" dirty="0">
                <a:solidFill>
                  <a:schemeClr val="tx1"/>
                </a:solidFill>
              </a:rPr>
              <a:t>More than a restaurant: supporting the next 7 generations </a:t>
            </a:r>
            <a:br>
              <a:rPr lang="en-CA" dirty="0">
                <a:solidFill>
                  <a:schemeClr val="tx1"/>
                </a:solidFill>
              </a:rPr>
            </a:br>
            <a:r>
              <a:rPr lang="en-CA" dirty="0">
                <a:solidFill>
                  <a:schemeClr val="tx1"/>
                </a:solidFill>
              </a:rPr>
              <a:t>through our education in Indigenous Food Sovereignty and our agroecological practices and teachings</a:t>
            </a:r>
          </a:p>
        </p:txBody>
      </p:sp>
    </p:spTree>
    <p:extLst>
      <p:ext uri="{BB962C8B-B14F-4D97-AF65-F5344CB8AC3E}">
        <p14:creationId xmlns:p14="http://schemas.microsoft.com/office/powerpoint/2010/main" val="1510170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C80EEBD-8825-44B2-9FA8-1E1D38FA8C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70"/>
          <a:stretch/>
        </p:blipFill>
        <p:spPr>
          <a:xfrm>
            <a:off x="3487918" y="17693"/>
            <a:ext cx="5590094" cy="6284393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A89BAB1C-A91A-4DEF-8663-B7D56B20809C}"/>
              </a:ext>
            </a:extLst>
          </p:cNvPr>
          <p:cNvSpPr txBox="1">
            <a:spLocks/>
          </p:cNvSpPr>
          <p:nvPr/>
        </p:nvSpPr>
        <p:spPr>
          <a:xfrm>
            <a:off x="4651513" y="6404056"/>
            <a:ext cx="75404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CA" dirty="0">
                <a:solidFill>
                  <a:schemeClr val="tx1"/>
                </a:solidFill>
              </a:rPr>
              <a:t> MasterChef Canada co-host Chef Johl </a:t>
            </a:r>
            <a:r>
              <a:rPr lang="en-CA" dirty="0" err="1">
                <a:solidFill>
                  <a:schemeClr val="tx1"/>
                </a:solidFill>
              </a:rPr>
              <a:t>Whiteduck</a:t>
            </a:r>
            <a:r>
              <a:rPr lang="en-CA" dirty="0">
                <a:solidFill>
                  <a:schemeClr val="tx1"/>
                </a:solidFill>
              </a:rPr>
              <a:t> in 2019. </a:t>
            </a:r>
          </a:p>
          <a:p>
            <a:pPr algn="l"/>
            <a:r>
              <a:rPr lang="en-CA" dirty="0">
                <a:solidFill>
                  <a:schemeClr val="tx1"/>
                </a:solidFill>
              </a:rPr>
              <a:t>Showcasing Indigenous cuisine to the whole nation and honoring the gift of Haudenosaunee White Corn</a:t>
            </a:r>
          </a:p>
        </p:txBody>
      </p:sp>
    </p:spTree>
    <p:extLst>
      <p:ext uri="{BB962C8B-B14F-4D97-AF65-F5344CB8AC3E}">
        <p14:creationId xmlns:p14="http://schemas.microsoft.com/office/powerpoint/2010/main" val="29951742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andwich cut in half&#10;&#10;Description automatically generated">
            <a:extLst>
              <a:ext uri="{FF2B5EF4-FFF2-40B4-BE49-F238E27FC236}">
                <a16:creationId xmlns:a16="http://schemas.microsoft.com/office/drawing/2014/main" id="{51E01845-A737-46DC-BF3F-B470B29C51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16"/>
          <a:stretch/>
        </p:blipFill>
        <p:spPr>
          <a:xfrm>
            <a:off x="952500" y="9427"/>
            <a:ext cx="10287000" cy="6287678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5365BCFF-002F-45A3-8448-622987F08BF2}"/>
              </a:ext>
            </a:extLst>
          </p:cNvPr>
          <p:cNvSpPr txBox="1">
            <a:spLocks/>
          </p:cNvSpPr>
          <p:nvPr/>
        </p:nvSpPr>
        <p:spPr>
          <a:xfrm>
            <a:off x="4651513" y="6404056"/>
            <a:ext cx="75404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CA" dirty="0">
                <a:solidFill>
                  <a:schemeClr val="tx1"/>
                </a:solidFill>
              </a:rPr>
              <a:t>The Mohawk red flint corn harvest from </a:t>
            </a:r>
            <a:r>
              <a:rPr lang="en-CA" dirty="0" err="1">
                <a:solidFill>
                  <a:schemeClr val="tx1"/>
                </a:solidFill>
              </a:rPr>
              <a:t>Ashbridges</a:t>
            </a:r>
            <a:r>
              <a:rPr lang="en-CA" dirty="0">
                <a:solidFill>
                  <a:schemeClr val="tx1"/>
                </a:solidFill>
              </a:rPr>
              <a:t> Estate Three Sisters Garden (2018). </a:t>
            </a:r>
          </a:p>
          <a:p>
            <a:pPr algn="l"/>
            <a:r>
              <a:rPr lang="en-CA" dirty="0" err="1">
                <a:solidFill>
                  <a:schemeClr val="tx1"/>
                </a:solidFill>
              </a:rPr>
              <a:t>Ojibiikaan</a:t>
            </a:r>
            <a:r>
              <a:rPr lang="en-CA" dirty="0">
                <a:solidFill>
                  <a:schemeClr val="tx1"/>
                </a:solidFill>
              </a:rPr>
              <a:t> Indigenous Cultural Network not-for-profit became the new stewards of the garden projects. </a:t>
            </a:r>
          </a:p>
        </p:txBody>
      </p:sp>
    </p:spTree>
    <p:extLst>
      <p:ext uri="{BB962C8B-B14F-4D97-AF65-F5344CB8AC3E}">
        <p14:creationId xmlns:p14="http://schemas.microsoft.com/office/powerpoint/2010/main" val="1523502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grass, outdoor, person, sitting&#10;&#10;Description automatically generated">
            <a:extLst>
              <a:ext uri="{FF2B5EF4-FFF2-40B4-BE49-F238E27FC236}">
                <a16:creationId xmlns:a16="http://schemas.microsoft.com/office/drawing/2014/main" id="{83BBB5C7-A0F9-46C2-A7BB-C979ECC276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310" y="-189707"/>
            <a:ext cx="8636001" cy="6477000"/>
          </a:xfrm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7E056FCB-48E8-482A-A1FE-BA967FC9E75B}"/>
              </a:ext>
            </a:extLst>
          </p:cNvPr>
          <p:cNvSpPr txBox="1">
            <a:spLocks/>
          </p:cNvSpPr>
          <p:nvPr/>
        </p:nvSpPr>
        <p:spPr>
          <a:xfrm>
            <a:off x="4651513" y="6404056"/>
            <a:ext cx="75404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CA" dirty="0" err="1">
                <a:solidFill>
                  <a:schemeClr val="tx1"/>
                </a:solidFill>
              </a:rPr>
              <a:t>Ashbridges</a:t>
            </a:r>
            <a:r>
              <a:rPr lang="en-CA" dirty="0">
                <a:solidFill>
                  <a:schemeClr val="tx1"/>
                </a:solidFill>
              </a:rPr>
              <a:t> Estate Three Sisters Garden build in 2018, an expansion of </a:t>
            </a:r>
            <a:r>
              <a:rPr lang="en-CA" dirty="0" err="1">
                <a:solidFill>
                  <a:schemeClr val="tx1"/>
                </a:solidFill>
              </a:rPr>
              <a:t>Ojibiikaan’s</a:t>
            </a:r>
            <a:r>
              <a:rPr lang="en-CA" dirty="0">
                <a:solidFill>
                  <a:schemeClr val="tx1"/>
                </a:solidFill>
              </a:rPr>
              <a:t> program the year before.</a:t>
            </a:r>
          </a:p>
          <a:p>
            <a:pPr algn="l"/>
            <a:r>
              <a:rPr lang="en-CA" dirty="0">
                <a:solidFill>
                  <a:schemeClr val="tx1"/>
                </a:solidFill>
              </a:rPr>
              <a:t>The ceremony of planting of the ancestral corn seeds.</a:t>
            </a:r>
          </a:p>
        </p:txBody>
      </p:sp>
    </p:spTree>
    <p:extLst>
      <p:ext uri="{BB962C8B-B14F-4D97-AF65-F5344CB8AC3E}">
        <p14:creationId xmlns:p14="http://schemas.microsoft.com/office/powerpoint/2010/main" val="40821260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277</Words>
  <Application>Microsoft Office PowerPoint</Application>
  <PresentationFormat>Widescreen</PresentationFormat>
  <Paragraphs>30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miss  bibs</dc:creator>
  <cp:lastModifiedBy>Lynn Moreau</cp:lastModifiedBy>
  <cp:revision>5</cp:revision>
  <dcterms:created xsi:type="dcterms:W3CDTF">2023-01-16T02:06:30Z</dcterms:created>
  <dcterms:modified xsi:type="dcterms:W3CDTF">2023-01-16T13:37:05Z</dcterms:modified>
</cp:coreProperties>
</file>