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59" r:id="rId6"/>
    <p:sldId id="260" r:id="rId7"/>
    <p:sldId id="264" r:id="rId8"/>
    <p:sldId id="262" r:id="rId9"/>
    <p:sldId id="263"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08"/>
    <p:restoredTop sz="96327"/>
  </p:normalViewPr>
  <p:slideViewPr>
    <p:cSldViewPr snapToGrid="0" snapToObjects="1">
      <p:cViewPr varScale="1">
        <p:scale>
          <a:sx n="75" d="100"/>
          <a:sy n="75" d="100"/>
        </p:scale>
        <p:origin x="7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BDA96A-36E1-443E-A89F-88CFF90E944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932ADD84-D511-4294-957C-38EEBB3C0D25}">
      <dgm:prSet/>
      <dgm:spPr/>
      <dgm:t>
        <a:bodyPr/>
        <a:lstStyle/>
        <a:p>
          <a:r>
            <a:rPr lang="en-US" dirty="0"/>
            <a:t>Working FT</a:t>
          </a:r>
        </a:p>
      </dgm:t>
    </dgm:pt>
    <dgm:pt modelId="{02F43EEF-753A-4610-A281-087694ADBADE}" type="parTrans" cxnId="{302F38C4-C023-48C4-BB27-7F502F2D636D}">
      <dgm:prSet/>
      <dgm:spPr/>
      <dgm:t>
        <a:bodyPr/>
        <a:lstStyle/>
        <a:p>
          <a:endParaRPr lang="en-US"/>
        </a:p>
      </dgm:t>
    </dgm:pt>
    <dgm:pt modelId="{D15C3B7E-0F36-4B5C-A245-4CBF6E2E6FE4}" type="sibTrans" cxnId="{302F38C4-C023-48C4-BB27-7F502F2D636D}">
      <dgm:prSet/>
      <dgm:spPr/>
      <dgm:t>
        <a:bodyPr/>
        <a:lstStyle/>
        <a:p>
          <a:endParaRPr lang="en-US"/>
        </a:p>
      </dgm:t>
    </dgm:pt>
    <dgm:pt modelId="{501B4815-A62D-40FD-A277-A572DB1D09FD}">
      <dgm:prSet/>
      <dgm:spPr/>
      <dgm:t>
        <a:bodyPr/>
        <a:lstStyle/>
        <a:p>
          <a:r>
            <a:rPr lang="en-US"/>
            <a:t>Medical issues</a:t>
          </a:r>
        </a:p>
      </dgm:t>
    </dgm:pt>
    <dgm:pt modelId="{E45CAE27-E82D-4A06-A743-0CF971C0F93C}" type="parTrans" cxnId="{6BA23ED9-A2E7-4575-AF8A-CF4756BB5E83}">
      <dgm:prSet/>
      <dgm:spPr/>
      <dgm:t>
        <a:bodyPr/>
        <a:lstStyle/>
        <a:p>
          <a:endParaRPr lang="en-US"/>
        </a:p>
      </dgm:t>
    </dgm:pt>
    <dgm:pt modelId="{7C1423D9-B7BE-44A0-9B7A-5792AC2A04BC}" type="sibTrans" cxnId="{6BA23ED9-A2E7-4575-AF8A-CF4756BB5E83}">
      <dgm:prSet/>
      <dgm:spPr/>
      <dgm:t>
        <a:bodyPr/>
        <a:lstStyle/>
        <a:p>
          <a:endParaRPr lang="en-US"/>
        </a:p>
      </dgm:t>
    </dgm:pt>
    <dgm:pt modelId="{BF84D6A4-1076-455C-82E3-64486A43BAB3}">
      <dgm:prSet/>
      <dgm:spPr/>
      <dgm:t>
        <a:bodyPr/>
        <a:lstStyle/>
        <a:p>
          <a:r>
            <a:rPr lang="en-US"/>
            <a:t>Personal Choice</a:t>
          </a:r>
        </a:p>
      </dgm:t>
    </dgm:pt>
    <dgm:pt modelId="{59D8CD9B-DD82-435C-81E7-48293AF35CF7}" type="parTrans" cxnId="{B9CC3924-6732-41A5-B2F6-88443606B111}">
      <dgm:prSet/>
      <dgm:spPr/>
      <dgm:t>
        <a:bodyPr/>
        <a:lstStyle/>
        <a:p>
          <a:endParaRPr lang="en-US"/>
        </a:p>
      </dgm:t>
    </dgm:pt>
    <dgm:pt modelId="{CAF874AE-36B5-496C-BA99-BBF8DE7F0824}" type="sibTrans" cxnId="{B9CC3924-6732-41A5-B2F6-88443606B111}">
      <dgm:prSet/>
      <dgm:spPr/>
      <dgm:t>
        <a:bodyPr/>
        <a:lstStyle/>
        <a:p>
          <a:endParaRPr lang="en-US"/>
        </a:p>
      </dgm:t>
    </dgm:pt>
    <dgm:pt modelId="{89D1BE7B-BD72-2645-A693-01E8C3B491A7}" type="pres">
      <dgm:prSet presAssocID="{3FBDA96A-36E1-443E-A89F-88CFF90E944F}" presName="outerComposite" presStyleCnt="0">
        <dgm:presLayoutVars>
          <dgm:chMax val="5"/>
          <dgm:dir/>
          <dgm:resizeHandles val="exact"/>
        </dgm:presLayoutVars>
      </dgm:prSet>
      <dgm:spPr/>
      <dgm:t>
        <a:bodyPr/>
        <a:lstStyle/>
        <a:p>
          <a:endParaRPr lang="en-US"/>
        </a:p>
      </dgm:t>
    </dgm:pt>
    <dgm:pt modelId="{B6E5138B-DBBD-644A-AD18-B6D482BB8126}" type="pres">
      <dgm:prSet presAssocID="{3FBDA96A-36E1-443E-A89F-88CFF90E944F}" presName="dummyMaxCanvas" presStyleCnt="0">
        <dgm:presLayoutVars/>
      </dgm:prSet>
      <dgm:spPr/>
    </dgm:pt>
    <dgm:pt modelId="{5BEC6835-47C5-D04A-AF4E-27A3616784E6}" type="pres">
      <dgm:prSet presAssocID="{3FBDA96A-36E1-443E-A89F-88CFF90E944F}" presName="ThreeNodes_1" presStyleLbl="node1" presStyleIdx="0" presStyleCnt="3">
        <dgm:presLayoutVars>
          <dgm:bulletEnabled val="1"/>
        </dgm:presLayoutVars>
      </dgm:prSet>
      <dgm:spPr/>
      <dgm:t>
        <a:bodyPr/>
        <a:lstStyle/>
        <a:p>
          <a:endParaRPr lang="en-US"/>
        </a:p>
      </dgm:t>
    </dgm:pt>
    <dgm:pt modelId="{0FB94FD9-95E6-6C49-8C54-EF4440D87B70}" type="pres">
      <dgm:prSet presAssocID="{3FBDA96A-36E1-443E-A89F-88CFF90E944F}" presName="ThreeNodes_2" presStyleLbl="node1" presStyleIdx="1" presStyleCnt="3">
        <dgm:presLayoutVars>
          <dgm:bulletEnabled val="1"/>
        </dgm:presLayoutVars>
      </dgm:prSet>
      <dgm:spPr/>
      <dgm:t>
        <a:bodyPr/>
        <a:lstStyle/>
        <a:p>
          <a:endParaRPr lang="en-US"/>
        </a:p>
      </dgm:t>
    </dgm:pt>
    <dgm:pt modelId="{E1F6999D-2532-C647-B84D-EB9239A6B75D}" type="pres">
      <dgm:prSet presAssocID="{3FBDA96A-36E1-443E-A89F-88CFF90E944F}" presName="ThreeNodes_3" presStyleLbl="node1" presStyleIdx="2" presStyleCnt="3">
        <dgm:presLayoutVars>
          <dgm:bulletEnabled val="1"/>
        </dgm:presLayoutVars>
      </dgm:prSet>
      <dgm:spPr/>
      <dgm:t>
        <a:bodyPr/>
        <a:lstStyle/>
        <a:p>
          <a:endParaRPr lang="en-US"/>
        </a:p>
      </dgm:t>
    </dgm:pt>
    <dgm:pt modelId="{CB3BB60A-5541-F043-8FFB-B5FCDA3480A8}" type="pres">
      <dgm:prSet presAssocID="{3FBDA96A-36E1-443E-A89F-88CFF90E944F}" presName="ThreeConn_1-2" presStyleLbl="fgAccFollowNode1" presStyleIdx="0" presStyleCnt="2">
        <dgm:presLayoutVars>
          <dgm:bulletEnabled val="1"/>
        </dgm:presLayoutVars>
      </dgm:prSet>
      <dgm:spPr/>
      <dgm:t>
        <a:bodyPr/>
        <a:lstStyle/>
        <a:p>
          <a:endParaRPr lang="en-US"/>
        </a:p>
      </dgm:t>
    </dgm:pt>
    <dgm:pt modelId="{C85DBBBF-7572-FF44-932D-02994C512B4A}" type="pres">
      <dgm:prSet presAssocID="{3FBDA96A-36E1-443E-A89F-88CFF90E944F}" presName="ThreeConn_2-3" presStyleLbl="fgAccFollowNode1" presStyleIdx="1" presStyleCnt="2">
        <dgm:presLayoutVars>
          <dgm:bulletEnabled val="1"/>
        </dgm:presLayoutVars>
      </dgm:prSet>
      <dgm:spPr/>
      <dgm:t>
        <a:bodyPr/>
        <a:lstStyle/>
        <a:p>
          <a:endParaRPr lang="en-US"/>
        </a:p>
      </dgm:t>
    </dgm:pt>
    <dgm:pt modelId="{63AA0E62-9CC5-0D4F-85A3-2BD9D88B5A16}" type="pres">
      <dgm:prSet presAssocID="{3FBDA96A-36E1-443E-A89F-88CFF90E944F}" presName="ThreeNodes_1_text" presStyleLbl="node1" presStyleIdx="2" presStyleCnt="3">
        <dgm:presLayoutVars>
          <dgm:bulletEnabled val="1"/>
        </dgm:presLayoutVars>
      </dgm:prSet>
      <dgm:spPr/>
      <dgm:t>
        <a:bodyPr/>
        <a:lstStyle/>
        <a:p>
          <a:endParaRPr lang="en-US"/>
        </a:p>
      </dgm:t>
    </dgm:pt>
    <dgm:pt modelId="{11A88942-855A-694E-90E7-6559D0F3D278}" type="pres">
      <dgm:prSet presAssocID="{3FBDA96A-36E1-443E-A89F-88CFF90E944F}" presName="ThreeNodes_2_text" presStyleLbl="node1" presStyleIdx="2" presStyleCnt="3">
        <dgm:presLayoutVars>
          <dgm:bulletEnabled val="1"/>
        </dgm:presLayoutVars>
      </dgm:prSet>
      <dgm:spPr/>
      <dgm:t>
        <a:bodyPr/>
        <a:lstStyle/>
        <a:p>
          <a:endParaRPr lang="en-US"/>
        </a:p>
      </dgm:t>
    </dgm:pt>
    <dgm:pt modelId="{88FFE5AB-EB8A-6641-8D02-76A85C1E99D7}" type="pres">
      <dgm:prSet presAssocID="{3FBDA96A-36E1-443E-A89F-88CFF90E944F}" presName="ThreeNodes_3_text" presStyleLbl="node1" presStyleIdx="2" presStyleCnt="3">
        <dgm:presLayoutVars>
          <dgm:bulletEnabled val="1"/>
        </dgm:presLayoutVars>
      </dgm:prSet>
      <dgm:spPr/>
      <dgm:t>
        <a:bodyPr/>
        <a:lstStyle/>
        <a:p>
          <a:endParaRPr lang="en-US"/>
        </a:p>
      </dgm:t>
    </dgm:pt>
  </dgm:ptLst>
  <dgm:cxnLst>
    <dgm:cxn modelId="{2A3AD7BE-C424-BE46-B2A3-8FB134B4341F}" type="presOf" srcId="{501B4815-A62D-40FD-A277-A572DB1D09FD}" destId="{0FB94FD9-95E6-6C49-8C54-EF4440D87B70}" srcOrd="0" destOrd="0" presId="urn:microsoft.com/office/officeart/2005/8/layout/vProcess5"/>
    <dgm:cxn modelId="{8177B40E-3EA2-B54C-B343-BF8789A27C63}" type="presOf" srcId="{BF84D6A4-1076-455C-82E3-64486A43BAB3}" destId="{E1F6999D-2532-C647-B84D-EB9239A6B75D}" srcOrd="0" destOrd="0" presId="urn:microsoft.com/office/officeart/2005/8/layout/vProcess5"/>
    <dgm:cxn modelId="{9070FD8B-D49D-4848-810A-12A2CAE74968}" type="presOf" srcId="{501B4815-A62D-40FD-A277-A572DB1D09FD}" destId="{11A88942-855A-694E-90E7-6559D0F3D278}" srcOrd="1" destOrd="0" presId="urn:microsoft.com/office/officeart/2005/8/layout/vProcess5"/>
    <dgm:cxn modelId="{C410CE1C-C99A-C94A-BEB9-3501ED5D90BF}" type="presOf" srcId="{7C1423D9-B7BE-44A0-9B7A-5792AC2A04BC}" destId="{C85DBBBF-7572-FF44-932D-02994C512B4A}" srcOrd="0" destOrd="0" presId="urn:microsoft.com/office/officeart/2005/8/layout/vProcess5"/>
    <dgm:cxn modelId="{E6279A1A-01DD-5A42-94DD-241779C83570}" type="presOf" srcId="{D15C3B7E-0F36-4B5C-A245-4CBF6E2E6FE4}" destId="{CB3BB60A-5541-F043-8FFB-B5FCDA3480A8}" srcOrd="0" destOrd="0" presId="urn:microsoft.com/office/officeart/2005/8/layout/vProcess5"/>
    <dgm:cxn modelId="{4CEA5AA6-620D-3A4C-AE4F-33F936F45BF1}" type="presOf" srcId="{932ADD84-D511-4294-957C-38EEBB3C0D25}" destId="{63AA0E62-9CC5-0D4F-85A3-2BD9D88B5A16}" srcOrd="1" destOrd="0" presId="urn:microsoft.com/office/officeart/2005/8/layout/vProcess5"/>
    <dgm:cxn modelId="{6BA23ED9-A2E7-4575-AF8A-CF4756BB5E83}" srcId="{3FBDA96A-36E1-443E-A89F-88CFF90E944F}" destId="{501B4815-A62D-40FD-A277-A572DB1D09FD}" srcOrd="1" destOrd="0" parTransId="{E45CAE27-E82D-4A06-A743-0CF971C0F93C}" sibTransId="{7C1423D9-B7BE-44A0-9B7A-5792AC2A04BC}"/>
    <dgm:cxn modelId="{242D2EAE-7D0C-EC43-9596-1476F47048DF}" type="presOf" srcId="{BF84D6A4-1076-455C-82E3-64486A43BAB3}" destId="{88FFE5AB-EB8A-6641-8D02-76A85C1E99D7}" srcOrd="1" destOrd="0" presId="urn:microsoft.com/office/officeart/2005/8/layout/vProcess5"/>
    <dgm:cxn modelId="{302F38C4-C023-48C4-BB27-7F502F2D636D}" srcId="{3FBDA96A-36E1-443E-A89F-88CFF90E944F}" destId="{932ADD84-D511-4294-957C-38EEBB3C0D25}" srcOrd="0" destOrd="0" parTransId="{02F43EEF-753A-4610-A281-087694ADBADE}" sibTransId="{D15C3B7E-0F36-4B5C-A245-4CBF6E2E6FE4}"/>
    <dgm:cxn modelId="{877917C6-1048-724D-9B65-9B6E61CA2A3E}" type="presOf" srcId="{3FBDA96A-36E1-443E-A89F-88CFF90E944F}" destId="{89D1BE7B-BD72-2645-A693-01E8C3B491A7}" srcOrd="0" destOrd="0" presId="urn:microsoft.com/office/officeart/2005/8/layout/vProcess5"/>
    <dgm:cxn modelId="{B9CC3924-6732-41A5-B2F6-88443606B111}" srcId="{3FBDA96A-36E1-443E-A89F-88CFF90E944F}" destId="{BF84D6A4-1076-455C-82E3-64486A43BAB3}" srcOrd="2" destOrd="0" parTransId="{59D8CD9B-DD82-435C-81E7-48293AF35CF7}" sibTransId="{CAF874AE-36B5-496C-BA99-BBF8DE7F0824}"/>
    <dgm:cxn modelId="{D5567278-FC74-C04E-B931-25AD56542D50}" type="presOf" srcId="{932ADD84-D511-4294-957C-38EEBB3C0D25}" destId="{5BEC6835-47C5-D04A-AF4E-27A3616784E6}" srcOrd="0" destOrd="0" presId="urn:microsoft.com/office/officeart/2005/8/layout/vProcess5"/>
    <dgm:cxn modelId="{D4A0B862-DCCF-904E-AB77-BF971F3283A1}" type="presParOf" srcId="{89D1BE7B-BD72-2645-A693-01E8C3B491A7}" destId="{B6E5138B-DBBD-644A-AD18-B6D482BB8126}" srcOrd="0" destOrd="0" presId="urn:microsoft.com/office/officeart/2005/8/layout/vProcess5"/>
    <dgm:cxn modelId="{9DD7A5D6-2EAB-284B-9863-5CC1BB457B76}" type="presParOf" srcId="{89D1BE7B-BD72-2645-A693-01E8C3B491A7}" destId="{5BEC6835-47C5-D04A-AF4E-27A3616784E6}" srcOrd="1" destOrd="0" presId="urn:microsoft.com/office/officeart/2005/8/layout/vProcess5"/>
    <dgm:cxn modelId="{0D983920-909D-2F4C-9762-8A5D1073E1D2}" type="presParOf" srcId="{89D1BE7B-BD72-2645-A693-01E8C3B491A7}" destId="{0FB94FD9-95E6-6C49-8C54-EF4440D87B70}" srcOrd="2" destOrd="0" presId="urn:microsoft.com/office/officeart/2005/8/layout/vProcess5"/>
    <dgm:cxn modelId="{9B16A342-18F3-CB48-9A6E-C257572E022C}" type="presParOf" srcId="{89D1BE7B-BD72-2645-A693-01E8C3B491A7}" destId="{E1F6999D-2532-C647-B84D-EB9239A6B75D}" srcOrd="3" destOrd="0" presId="urn:microsoft.com/office/officeart/2005/8/layout/vProcess5"/>
    <dgm:cxn modelId="{4E27CCCA-EF0E-5540-8CCA-5CBD1B0E08FC}" type="presParOf" srcId="{89D1BE7B-BD72-2645-A693-01E8C3B491A7}" destId="{CB3BB60A-5541-F043-8FFB-B5FCDA3480A8}" srcOrd="4" destOrd="0" presId="urn:microsoft.com/office/officeart/2005/8/layout/vProcess5"/>
    <dgm:cxn modelId="{72879871-B554-6644-96FA-80043971FE8B}" type="presParOf" srcId="{89D1BE7B-BD72-2645-A693-01E8C3B491A7}" destId="{C85DBBBF-7572-FF44-932D-02994C512B4A}" srcOrd="5" destOrd="0" presId="urn:microsoft.com/office/officeart/2005/8/layout/vProcess5"/>
    <dgm:cxn modelId="{117A771A-2B29-064A-8E3F-C2927F9C8635}" type="presParOf" srcId="{89D1BE7B-BD72-2645-A693-01E8C3B491A7}" destId="{63AA0E62-9CC5-0D4F-85A3-2BD9D88B5A16}" srcOrd="6" destOrd="0" presId="urn:microsoft.com/office/officeart/2005/8/layout/vProcess5"/>
    <dgm:cxn modelId="{59605ADC-A1CC-9146-9E65-CEEADA186CF6}" type="presParOf" srcId="{89D1BE7B-BD72-2645-A693-01E8C3B491A7}" destId="{11A88942-855A-694E-90E7-6559D0F3D278}" srcOrd="7" destOrd="0" presId="urn:microsoft.com/office/officeart/2005/8/layout/vProcess5"/>
    <dgm:cxn modelId="{6A24EACB-5A40-C440-9209-8DB5AC9A3F49}" type="presParOf" srcId="{89D1BE7B-BD72-2645-A693-01E8C3B491A7}" destId="{88FFE5AB-EB8A-6641-8D02-76A85C1E99D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C6835-47C5-D04A-AF4E-27A3616784E6}">
      <dsp:nvSpPr>
        <dsp:cNvPr id="0" name=""/>
        <dsp:cNvSpPr/>
      </dsp:nvSpPr>
      <dsp:spPr>
        <a:xfrm>
          <a:off x="0" y="0"/>
          <a:ext cx="7306865" cy="1164431"/>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l" defTabSz="2311400">
            <a:lnSpc>
              <a:spcPct val="90000"/>
            </a:lnSpc>
            <a:spcBef>
              <a:spcPct val="0"/>
            </a:spcBef>
            <a:spcAft>
              <a:spcPct val="35000"/>
            </a:spcAft>
          </a:pPr>
          <a:r>
            <a:rPr lang="en-US" sz="5200" kern="1200" dirty="0"/>
            <a:t>Working FT</a:t>
          </a:r>
        </a:p>
      </dsp:txBody>
      <dsp:txXfrm>
        <a:off x="34105" y="34105"/>
        <a:ext cx="6050353" cy="1096221"/>
      </dsp:txXfrm>
    </dsp:sp>
    <dsp:sp modelId="{0FB94FD9-95E6-6C49-8C54-EF4440D87B70}">
      <dsp:nvSpPr>
        <dsp:cNvPr id="0" name=""/>
        <dsp:cNvSpPr/>
      </dsp:nvSpPr>
      <dsp:spPr>
        <a:xfrm>
          <a:off x="644723" y="1358502"/>
          <a:ext cx="7306865" cy="1164431"/>
        </a:xfrm>
        <a:prstGeom prst="roundRect">
          <a:avLst>
            <a:gd name="adj" fmla="val 10000"/>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l" defTabSz="2311400">
            <a:lnSpc>
              <a:spcPct val="90000"/>
            </a:lnSpc>
            <a:spcBef>
              <a:spcPct val="0"/>
            </a:spcBef>
            <a:spcAft>
              <a:spcPct val="35000"/>
            </a:spcAft>
          </a:pPr>
          <a:r>
            <a:rPr lang="en-US" sz="5200" kern="1200"/>
            <a:t>Medical issues</a:t>
          </a:r>
        </a:p>
      </dsp:txBody>
      <dsp:txXfrm>
        <a:off x="678828" y="1392607"/>
        <a:ext cx="5837051" cy="1096221"/>
      </dsp:txXfrm>
    </dsp:sp>
    <dsp:sp modelId="{E1F6999D-2532-C647-B84D-EB9239A6B75D}">
      <dsp:nvSpPr>
        <dsp:cNvPr id="0" name=""/>
        <dsp:cNvSpPr/>
      </dsp:nvSpPr>
      <dsp:spPr>
        <a:xfrm>
          <a:off x="1289446" y="2717005"/>
          <a:ext cx="7306865" cy="1164431"/>
        </a:xfrm>
        <a:prstGeom prst="roundRect">
          <a:avLst>
            <a:gd name="adj" fmla="val 10000"/>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l" defTabSz="2311400">
            <a:lnSpc>
              <a:spcPct val="90000"/>
            </a:lnSpc>
            <a:spcBef>
              <a:spcPct val="0"/>
            </a:spcBef>
            <a:spcAft>
              <a:spcPct val="35000"/>
            </a:spcAft>
          </a:pPr>
          <a:r>
            <a:rPr lang="en-US" sz="5200" kern="1200"/>
            <a:t>Personal Choice</a:t>
          </a:r>
        </a:p>
      </dsp:txBody>
      <dsp:txXfrm>
        <a:off x="1323551" y="2751110"/>
        <a:ext cx="5837051" cy="1096221"/>
      </dsp:txXfrm>
    </dsp:sp>
    <dsp:sp modelId="{CB3BB60A-5541-F043-8FFB-B5FCDA3480A8}">
      <dsp:nvSpPr>
        <dsp:cNvPr id="0" name=""/>
        <dsp:cNvSpPr/>
      </dsp:nvSpPr>
      <dsp:spPr>
        <a:xfrm>
          <a:off x="6549984" y="883026"/>
          <a:ext cx="756880" cy="756880"/>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720282" y="883026"/>
        <a:ext cx="416284" cy="569552"/>
      </dsp:txXfrm>
    </dsp:sp>
    <dsp:sp modelId="{C85DBBBF-7572-FF44-932D-02994C512B4A}">
      <dsp:nvSpPr>
        <dsp:cNvPr id="0" name=""/>
        <dsp:cNvSpPr/>
      </dsp:nvSpPr>
      <dsp:spPr>
        <a:xfrm>
          <a:off x="7194708" y="2233766"/>
          <a:ext cx="756880" cy="756880"/>
        </a:xfrm>
        <a:prstGeom prst="downArrow">
          <a:avLst>
            <a:gd name="adj1" fmla="val 55000"/>
            <a:gd name="adj2" fmla="val 45000"/>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365006" y="2233766"/>
        <a:ext cx="416284" cy="56955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1/27/2023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22.emf"/><Relationship Id="rId11" Type="http://schemas.openxmlformats.org/officeDocument/2006/relationships/image" Target="../media/image2.jp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3B8A-305B-5250-5F7D-2A713CF70EAA}"/>
              </a:ext>
            </a:extLst>
          </p:cNvPr>
          <p:cNvSpPr>
            <a:spLocks noGrp="1"/>
          </p:cNvSpPr>
          <p:nvPr>
            <p:ph type="ctrTitle"/>
          </p:nvPr>
        </p:nvSpPr>
        <p:spPr>
          <a:xfrm>
            <a:off x="2792628" y="2829470"/>
            <a:ext cx="3775246" cy="1646299"/>
          </a:xfrm>
        </p:spPr>
        <p:txBody>
          <a:bodyPr/>
          <a:lstStyle/>
          <a:p>
            <a:r>
              <a:rPr lang="en-US" dirty="0"/>
              <a:t>Keri Gray</a:t>
            </a:r>
          </a:p>
        </p:txBody>
      </p:sp>
      <p:sp>
        <p:nvSpPr>
          <p:cNvPr id="3" name="Subtitle 2">
            <a:extLst>
              <a:ext uri="{FF2B5EF4-FFF2-40B4-BE49-F238E27FC236}">
                <a16:creationId xmlns:a16="http://schemas.microsoft.com/office/drawing/2014/main" id="{FF4AAFD8-FE29-7F96-960F-994570EE0936}"/>
              </a:ext>
            </a:extLst>
          </p:cNvPr>
          <p:cNvSpPr>
            <a:spLocks noGrp="1"/>
          </p:cNvSpPr>
          <p:nvPr>
            <p:ph type="subTitle" idx="1"/>
          </p:nvPr>
        </p:nvSpPr>
        <p:spPr>
          <a:xfrm>
            <a:off x="5362833" y="4475769"/>
            <a:ext cx="994976" cy="672790"/>
          </a:xfrm>
        </p:spPr>
        <p:txBody>
          <a:bodyPr/>
          <a:lstStyle/>
          <a:p>
            <a:r>
              <a:rPr lang="en-US" dirty="0"/>
              <a:t>Owner</a:t>
            </a:r>
          </a:p>
        </p:txBody>
      </p:sp>
      <p:pic>
        <p:nvPicPr>
          <p:cNvPr id="5" name="Picture 4" descr="A picture containing text, tableware, plate, dishware&#10;&#10;Description automatically generated">
            <a:extLst>
              <a:ext uri="{FF2B5EF4-FFF2-40B4-BE49-F238E27FC236}">
                <a16:creationId xmlns:a16="http://schemas.microsoft.com/office/drawing/2014/main" id="{827A3050-E3A0-3BF9-FBCD-75FECD81DD09}"/>
              </a:ext>
            </a:extLst>
          </p:cNvPr>
          <p:cNvPicPr>
            <a:picLocks noChangeAspect="1"/>
          </p:cNvPicPr>
          <p:nvPr/>
        </p:nvPicPr>
        <p:blipFill>
          <a:blip r:embed="rId2"/>
          <a:stretch>
            <a:fillRect/>
          </a:stretch>
        </p:blipFill>
        <p:spPr>
          <a:xfrm>
            <a:off x="4986208" y="1530883"/>
            <a:ext cx="4287795" cy="851349"/>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D59929FB-48C8-CB7C-D8D3-95E5285D093F}"/>
              </a:ext>
            </a:extLst>
          </p:cNvPr>
          <p:cNvPicPr>
            <a:picLocks noChangeAspect="1"/>
          </p:cNvPicPr>
          <p:nvPr/>
        </p:nvPicPr>
        <p:blipFill>
          <a:blip r:embed="rId3"/>
          <a:stretch>
            <a:fillRect/>
          </a:stretch>
        </p:blipFill>
        <p:spPr>
          <a:xfrm>
            <a:off x="760540" y="993046"/>
            <a:ext cx="3326371" cy="1629755"/>
          </a:xfrm>
          <a:prstGeom prst="rect">
            <a:avLst/>
          </a:prstGeom>
        </p:spPr>
      </p:pic>
      <p:sp>
        <p:nvSpPr>
          <p:cNvPr id="8" name="TextBox 7">
            <a:extLst>
              <a:ext uri="{FF2B5EF4-FFF2-40B4-BE49-F238E27FC236}">
                <a16:creationId xmlns:a16="http://schemas.microsoft.com/office/drawing/2014/main" id="{A486558B-593F-A217-4ED3-95C640385B2D}"/>
              </a:ext>
            </a:extLst>
          </p:cNvPr>
          <p:cNvSpPr txBox="1"/>
          <p:nvPr/>
        </p:nvSpPr>
        <p:spPr>
          <a:xfrm>
            <a:off x="4227640" y="1771891"/>
            <a:ext cx="617838" cy="646331"/>
          </a:xfrm>
          <a:prstGeom prst="rect">
            <a:avLst/>
          </a:prstGeom>
          <a:noFill/>
        </p:spPr>
        <p:txBody>
          <a:bodyPr wrap="square" rtlCol="0">
            <a:spAutoFit/>
          </a:bodyPr>
          <a:lstStyle/>
          <a:p>
            <a:r>
              <a:rPr lang="en-US" sz="3600" dirty="0">
                <a:latin typeface="Apple Chancery" panose="03020702040506060504" pitchFamily="66" charset="-79"/>
                <a:cs typeface="Apple Chancery" panose="03020702040506060504" pitchFamily="66" charset="-79"/>
              </a:rPr>
              <a:t>&amp;</a:t>
            </a:r>
          </a:p>
        </p:txBody>
      </p:sp>
      <p:sp>
        <p:nvSpPr>
          <p:cNvPr id="4" name="TextBox 3">
            <a:extLst>
              <a:ext uri="{FF2B5EF4-FFF2-40B4-BE49-F238E27FC236}">
                <a16:creationId xmlns:a16="http://schemas.microsoft.com/office/drawing/2014/main" id="{282B1FA1-A730-3E85-D3F1-952F958B5267}"/>
              </a:ext>
            </a:extLst>
          </p:cNvPr>
          <p:cNvSpPr txBox="1"/>
          <p:nvPr/>
        </p:nvSpPr>
        <p:spPr>
          <a:xfrm>
            <a:off x="1016000" y="2829470"/>
            <a:ext cx="2863273" cy="646331"/>
          </a:xfrm>
          <a:prstGeom prst="rect">
            <a:avLst/>
          </a:prstGeom>
          <a:noFill/>
        </p:spPr>
        <p:txBody>
          <a:bodyPr wrap="square" rtlCol="0">
            <a:spAutoFit/>
          </a:bodyPr>
          <a:lstStyle/>
          <a:p>
            <a:r>
              <a:rPr lang="en-US" dirty="0"/>
              <a:t>51% Owner – Keri Gray</a:t>
            </a:r>
          </a:p>
          <a:p>
            <a:r>
              <a:rPr lang="en-US" dirty="0"/>
              <a:t>49% Owner – Brian Chaney</a:t>
            </a:r>
          </a:p>
        </p:txBody>
      </p:sp>
      <p:sp>
        <p:nvSpPr>
          <p:cNvPr id="6" name="TextBox 5">
            <a:extLst>
              <a:ext uri="{FF2B5EF4-FFF2-40B4-BE49-F238E27FC236}">
                <a16:creationId xmlns:a16="http://schemas.microsoft.com/office/drawing/2014/main" id="{7520E252-5E9A-D15F-7ED1-322B349DA3A6}"/>
              </a:ext>
            </a:extLst>
          </p:cNvPr>
          <p:cNvSpPr txBox="1"/>
          <p:nvPr/>
        </p:nvSpPr>
        <p:spPr>
          <a:xfrm>
            <a:off x="6096000" y="2521527"/>
            <a:ext cx="3775246" cy="923330"/>
          </a:xfrm>
          <a:prstGeom prst="rect">
            <a:avLst/>
          </a:prstGeom>
          <a:noFill/>
        </p:spPr>
        <p:txBody>
          <a:bodyPr wrap="square" rtlCol="0">
            <a:spAutoFit/>
          </a:bodyPr>
          <a:lstStyle/>
          <a:p>
            <a:r>
              <a:rPr lang="en-US" dirty="0"/>
              <a:t>100% Woman Owned</a:t>
            </a:r>
          </a:p>
          <a:p>
            <a:r>
              <a:rPr lang="en-US" dirty="0"/>
              <a:t>100% Certified Aboriginal Business</a:t>
            </a:r>
          </a:p>
          <a:p>
            <a:endParaRPr lang="en-US" dirty="0"/>
          </a:p>
        </p:txBody>
      </p:sp>
      <p:sp>
        <p:nvSpPr>
          <p:cNvPr id="9" name="TextBox 8">
            <a:extLst>
              <a:ext uri="{FF2B5EF4-FFF2-40B4-BE49-F238E27FC236}">
                <a16:creationId xmlns:a16="http://schemas.microsoft.com/office/drawing/2014/main" id="{C8FE33A1-BC85-94B1-B074-2486D2793B91}"/>
              </a:ext>
            </a:extLst>
          </p:cNvPr>
          <p:cNvSpPr txBox="1"/>
          <p:nvPr/>
        </p:nvSpPr>
        <p:spPr>
          <a:xfrm>
            <a:off x="9238372" y="1473111"/>
            <a:ext cx="352722" cy="230832"/>
          </a:xfrm>
          <a:prstGeom prst="rect">
            <a:avLst/>
          </a:prstGeom>
          <a:noFill/>
        </p:spPr>
        <p:txBody>
          <a:bodyPr wrap="square" rtlCol="0">
            <a:spAutoFit/>
          </a:bodyPr>
          <a:lstStyle/>
          <a:p>
            <a:r>
              <a:rPr lang="en-US" sz="900" dirty="0">
                <a:latin typeface="Arial Narrow" panose="020B0604020202020204" pitchFamily="34" charset="0"/>
                <a:cs typeface="Arial Narrow" panose="020B0604020202020204" pitchFamily="34" charset="0"/>
              </a:rPr>
              <a:t>TM</a:t>
            </a:r>
          </a:p>
        </p:txBody>
      </p:sp>
    </p:spTree>
    <p:extLst>
      <p:ext uri="{BB962C8B-B14F-4D97-AF65-F5344CB8AC3E}">
        <p14:creationId xmlns:p14="http://schemas.microsoft.com/office/powerpoint/2010/main" val="138513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late of food&#10;&#10;Description automatically generated with medium confidence">
            <a:extLst>
              <a:ext uri="{FF2B5EF4-FFF2-40B4-BE49-F238E27FC236}">
                <a16:creationId xmlns:a16="http://schemas.microsoft.com/office/drawing/2014/main" id="{A1DE7EE2-6B84-1B54-25D3-83E3AA3BC917}"/>
              </a:ext>
            </a:extLst>
          </p:cNvPr>
          <p:cNvPicPr>
            <a:picLocks noChangeAspect="1"/>
          </p:cNvPicPr>
          <p:nvPr/>
        </p:nvPicPr>
        <p:blipFill>
          <a:blip r:embed="rId2"/>
          <a:stretch>
            <a:fillRect/>
          </a:stretch>
        </p:blipFill>
        <p:spPr>
          <a:xfrm rot="16200000">
            <a:off x="8381652" y="5277231"/>
            <a:ext cx="876256" cy="1168340"/>
          </a:xfrm>
          <a:prstGeom prst="rect">
            <a:avLst/>
          </a:prstGeom>
        </p:spPr>
      </p:pic>
      <p:sp>
        <p:nvSpPr>
          <p:cNvPr id="2" name="Title 1">
            <a:extLst>
              <a:ext uri="{FF2B5EF4-FFF2-40B4-BE49-F238E27FC236}">
                <a16:creationId xmlns:a16="http://schemas.microsoft.com/office/drawing/2014/main" id="{29883059-7453-5544-7C84-93E2B6C1B65E}"/>
              </a:ext>
            </a:extLst>
          </p:cNvPr>
          <p:cNvSpPr>
            <a:spLocks noGrp="1"/>
          </p:cNvSpPr>
          <p:nvPr>
            <p:ph type="title"/>
          </p:nvPr>
        </p:nvSpPr>
        <p:spPr>
          <a:xfrm>
            <a:off x="677334" y="609600"/>
            <a:ext cx="8596668" cy="1211250"/>
          </a:xfrm>
        </p:spPr>
        <p:txBody>
          <a:bodyPr>
            <a:normAutofit/>
          </a:bodyPr>
          <a:lstStyle/>
          <a:p>
            <a:r>
              <a:rPr lang="en-US" sz="2000" dirty="0"/>
              <a:t>In the End, the struggle to build a business is REAL, but so is the reward. Best advice I can give is to say Create a community with your business. Success will fall into place. </a:t>
            </a:r>
          </a:p>
        </p:txBody>
      </p:sp>
      <p:sp>
        <p:nvSpPr>
          <p:cNvPr id="3" name="Text Placeholder 2">
            <a:extLst>
              <a:ext uri="{FF2B5EF4-FFF2-40B4-BE49-F238E27FC236}">
                <a16:creationId xmlns:a16="http://schemas.microsoft.com/office/drawing/2014/main" id="{4947BADE-947B-3E09-40CF-87B0AC8C97D1}"/>
              </a:ext>
            </a:extLst>
          </p:cNvPr>
          <p:cNvSpPr>
            <a:spLocks noGrp="1"/>
          </p:cNvSpPr>
          <p:nvPr>
            <p:ph type="body" idx="1"/>
          </p:nvPr>
        </p:nvSpPr>
        <p:spPr/>
        <p:txBody>
          <a:bodyPr/>
          <a:lstStyle/>
          <a:p>
            <a:r>
              <a:rPr lang="en-US" dirty="0"/>
              <a:t>Before	</a:t>
            </a:r>
          </a:p>
        </p:txBody>
      </p:sp>
      <p:sp>
        <p:nvSpPr>
          <p:cNvPr id="4" name="Content Placeholder 3">
            <a:extLst>
              <a:ext uri="{FF2B5EF4-FFF2-40B4-BE49-F238E27FC236}">
                <a16:creationId xmlns:a16="http://schemas.microsoft.com/office/drawing/2014/main" id="{5B6D834B-1090-CC51-C1F7-471D0C5D80ED}"/>
              </a:ext>
            </a:extLst>
          </p:cNvPr>
          <p:cNvSpPr>
            <a:spLocks noGrp="1"/>
          </p:cNvSpPr>
          <p:nvPr>
            <p:ph sz="half" idx="2"/>
          </p:nvPr>
        </p:nvSpPr>
        <p:spPr/>
        <p:txBody>
          <a:bodyPr/>
          <a:lstStyle/>
          <a:p>
            <a:r>
              <a:rPr lang="en-US" dirty="0"/>
              <a:t>IAPO FUNDING</a:t>
            </a:r>
          </a:p>
          <a:p>
            <a:r>
              <a:rPr lang="en-US" dirty="0"/>
              <a:t>Women’s Entrepreneurship Grant</a:t>
            </a:r>
          </a:p>
          <a:p>
            <a:r>
              <a:rPr lang="en-US" dirty="0"/>
              <a:t>Powwow Pitch	</a:t>
            </a:r>
          </a:p>
        </p:txBody>
      </p:sp>
      <p:sp>
        <p:nvSpPr>
          <p:cNvPr id="5" name="Text Placeholder 4">
            <a:extLst>
              <a:ext uri="{FF2B5EF4-FFF2-40B4-BE49-F238E27FC236}">
                <a16:creationId xmlns:a16="http://schemas.microsoft.com/office/drawing/2014/main" id="{CBA90665-35FD-48CD-B927-AA58AF920B41}"/>
              </a:ext>
            </a:extLst>
          </p:cNvPr>
          <p:cNvSpPr>
            <a:spLocks noGrp="1"/>
          </p:cNvSpPr>
          <p:nvPr>
            <p:ph type="body" sz="quarter" idx="3"/>
          </p:nvPr>
        </p:nvSpPr>
        <p:spPr/>
        <p:txBody>
          <a:bodyPr/>
          <a:lstStyle/>
          <a:p>
            <a:r>
              <a:rPr lang="en-US" dirty="0"/>
              <a:t>After</a:t>
            </a:r>
          </a:p>
        </p:txBody>
      </p:sp>
      <p:sp>
        <p:nvSpPr>
          <p:cNvPr id="6" name="Content Placeholder 5">
            <a:extLst>
              <a:ext uri="{FF2B5EF4-FFF2-40B4-BE49-F238E27FC236}">
                <a16:creationId xmlns:a16="http://schemas.microsoft.com/office/drawing/2014/main" id="{E78655D4-A749-A906-7F9D-321D4189D1BE}"/>
              </a:ext>
            </a:extLst>
          </p:cNvPr>
          <p:cNvSpPr>
            <a:spLocks noGrp="1"/>
          </p:cNvSpPr>
          <p:nvPr>
            <p:ph sz="quarter" idx="4"/>
          </p:nvPr>
        </p:nvSpPr>
        <p:spPr>
          <a:xfrm>
            <a:off x="5088384" y="2737245"/>
            <a:ext cx="5514961" cy="3304117"/>
          </a:xfrm>
        </p:spPr>
        <p:txBody>
          <a:bodyPr/>
          <a:lstStyle/>
          <a:p>
            <a:r>
              <a:rPr lang="en-US" dirty="0"/>
              <a:t>IAPO FUNDING</a:t>
            </a:r>
          </a:p>
          <a:p>
            <a:r>
              <a:rPr lang="en-US" dirty="0"/>
              <a:t>Women’s Entrepreneurship Grant</a:t>
            </a:r>
          </a:p>
          <a:p>
            <a:r>
              <a:rPr lang="en-US" dirty="0"/>
              <a:t>Powwow Pitch</a:t>
            </a:r>
          </a:p>
        </p:txBody>
      </p:sp>
      <p:pic>
        <p:nvPicPr>
          <p:cNvPr id="8" name="Picture 7" descr="A package of raw meat&#10;&#10;Description automatically generated with medium confidence">
            <a:extLst>
              <a:ext uri="{FF2B5EF4-FFF2-40B4-BE49-F238E27FC236}">
                <a16:creationId xmlns:a16="http://schemas.microsoft.com/office/drawing/2014/main" id="{38222CE5-9555-1633-D21E-1E6502EC2F7B}"/>
              </a:ext>
            </a:extLst>
          </p:cNvPr>
          <p:cNvPicPr>
            <a:picLocks noChangeAspect="1"/>
          </p:cNvPicPr>
          <p:nvPr/>
        </p:nvPicPr>
        <p:blipFill>
          <a:blip r:embed="rId3"/>
          <a:stretch>
            <a:fillRect/>
          </a:stretch>
        </p:blipFill>
        <p:spPr>
          <a:xfrm>
            <a:off x="675745" y="3975348"/>
            <a:ext cx="1838279" cy="1035650"/>
          </a:xfrm>
          <a:prstGeom prst="rect">
            <a:avLst/>
          </a:prstGeom>
        </p:spPr>
      </p:pic>
      <p:pic>
        <p:nvPicPr>
          <p:cNvPr id="10" name="Picture 9" descr="A package of food&#10;&#10;Description automatically generated with medium confidence">
            <a:extLst>
              <a:ext uri="{FF2B5EF4-FFF2-40B4-BE49-F238E27FC236}">
                <a16:creationId xmlns:a16="http://schemas.microsoft.com/office/drawing/2014/main" id="{0F500AE6-35CF-8CCA-4AB5-E269093B6BFD}"/>
              </a:ext>
            </a:extLst>
          </p:cNvPr>
          <p:cNvPicPr>
            <a:picLocks noChangeAspect="1"/>
          </p:cNvPicPr>
          <p:nvPr/>
        </p:nvPicPr>
        <p:blipFill>
          <a:blip r:embed="rId4"/>
          <a:stretch>
            <a:fillRect/>
          </a:stretch>
        </p:blipFill>
        <p:spPr>
          <a:xfrm rot="5400000">
            <a:off x="2610847" y="4073873"/>
            <a:ext cx="1261672" cy="946254"/>
          </a:xfrm>
          <a:prstGeom prst="rect">
            <a:avLst/>
          </a:prstGeom>
        </p:spPr>
      </p:pic>
      <p:pic>
        <p:nvPicPr>
          <p:cNvPr id="20" name="Picture 19" descr="A plate of food&#10;&#10;Description automatically generated with medium confidence">
            <a:extLst>
              <a:ext uri="{FF2B5EF4-FFF2-40B4-BE49-F238E27FC236}">
                <a16:creationId xmlns:a16="http://schemas.microsoft.com/office/drawing/2014/main" id="{248D6E0D-8365-3ABA-AA52-95D0BB4A8B2E}"/>
              </a:ext>
            </a:extLst>
          </p:cNvPr>
          <p:cNvPicPr>
            <a:picLocks noChangeAspect="1"/>
          </p:cNvPicPr>
          <p:nvPr/>
        </p:nvPicPr>
        <p:blipFill>
          <a:blip r:embed="rId2"/>
          <a:stretch>
            <a:fillRect/>
          </a:stretch>
        </p:blipFill>
        <p:spPr>
          <a:xfrm rot="16200000">
            <a:off x="910432" y="4948050"/>
            <a:ext cx="1378709" cy="1838278"/>
          </a:xfrm>
          <a:prstGeom prst="rect">
            <a:avLst/>
          </a:prstGeom>
        </p:spPr>
      </p:pic>
      <p:pic>
        <p:nvPicPr>
          <p:cNvPr id="22" name="Picture 21" descr="A picture containing text, metalware, gear&#10;&#10;Description automatically generated">
            <a:extLst>
              <a:ext uri="{FF2B5EF4-FFF2-40B4-BE49-F238E27FC236}">
                <a16:creationId xmlns:a16="http://schemas.microsoft.com/office/drawing/2014/main" id="{E6300563-BDA1-A961-EB1A-4399D27E8271}"/>
              </a:ext>
            </a:extLst>
          </p:cNvPr>
          <p:cNvPicPr>
            <a:picLocks noChangeAspect="1"/>
          </p:cNvPicPr>
          <p:nvPr/>
        </p:nvPicPr>
        <p:blipFill>
          <a:blip r:embed="rId5"/>
          <a:stretch>
            <a:fillRect/>
          </a:stretch>
        </p:blipFill>
        <p:spPr>
          <a:xfrm>
            <a:off x="2788050" y="5319579"/>
            <a:ext cx="890569" cy="1236965"/>
          </a:xfrm>
          <a:prstGeom prst="rect">
            <a:avLst/>
          </a:prstGeom>
        </p:spPr>
      </p:pic>
      <p:pic>
        <p:nvPicPr>
          <p:cNvPr id="24" name="Picture 23">
            <a:extLst>
              <a:ext uri="{FF2B5EF4-FFF2-40B4-BE49-F238E27FC236}">
                <a16:creationId xmlns:a16="http://schemas.microsoft.com/office/drawing/2014/main" id="{2323AE71-8BFA-6ABA-8F75-1A54E5196B49}"/>
              </a:ext>
            </a:extLst>
          </p:cNvPr>
          <p:cNvPicPr>
            <a:picLocks noChangeAspect="1"/>
          </p:cNvPicPr>
          <p:nvPr/>
        </p:nvPicPr>
        <p:blipFill>
          <a:blip r:embed="rId6"/>
          <a:stretch>
            <a:fillRect/>
          </a:stretch>
        </p:blipFill>
        <p:spPr>
          <a:xfrm>
            <a:off x="5366979" y="3989534"/>
            <a:ext cx="2255332" cy="448765"/>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E631461D-F857-D386-34A9-EE62BDA45A5B}"/>
              </a:ext>
            </a:extLst>
          </p:cNvPr>
          <p:cNvPicPr>
            <a:picLocks noChangeAspect="1"/>
          </p:cNvPicPr>
          <p:nvPr/>
        </p:nvPicPr>
        <p:blipFill>
          <a:blip r:embed="rId7"/>
          <a:stretch>
            <a:fillRect/>
          </a:stretch>
        </p:blipFill>
        <p:spPr>
          <a:xfrm>
            <a:off x="5418932" y="4622315"/>
            <a:ext cx="1069287" cy="1007119"/>
          </a:xfrm>
          <a:prstGeom prst="rect">
            <a:avLst/>
          </a:prstGeom>
        </p:spPr>
      </p:pic>
      <p:pic>
        <p:nvPicPr>
          <p:cNvPr id="28" name="Picture 27" descr="A cat licking a box&#10;&#10;Description automatically generated with low confidence">
            <a:extLst>
              <a:ext uri="{FF2B5EF4-FFF2-40B4-BE49-F238E27FC236}">
                <a16:creationId xmlns:a16="http://schemas.microsoft.com/office/drawing/2014/main" id="{E9CF87DF-AF1A-DC5E-9689-76EFD566E005}"/>
              </a:ext>
            </a:extLst>
          </p:cNvPr>
          <p:cNvPicPr>
            <a:picLocks noChangeAspect="1"/>
          </p:cNvPicPr>
          <p:nvPr/>
        </p:nvPicPr>
        <p:blipFill>
          <a:blip r:embed="rId8"/>
          <a:stretch>
            <a:fillRect/>
          </a:stretch>
        </p:blipFill>
        <p:spPr>
          <a:xfrm>
            <a:off x="6625080" y="4625845"/>
            <a:ext cx="1067088" cy="1007119"/>
          </a:xfrm>
          <a:prstGeom prst="rect">
            <a:avLst/>
          </a:prstGeom>
        </p:spPr>
      </p:pic>
      <p:pic>
        <p:nvPicPr>
          <p:cNvPr id="32" name="Picture 31" descr="A person and a dog&#10;&#10;Description automatically generated with low confidence">
            <a:extLst>
              <a:ext uri="{FF2B5EF4-FFF2-40B4-BE49-F238E27FC236}">
                <a16:creationId xmlns:a16="http://schemas.microsoft.com/office/drawing/2014/main" id="{FB1CC61B-7519-2691-CF97-F61248C7ACB5}"/>
              </a:ext>
            </a:extLst>
          </p:cNvPr>
          <p:cNvPicPr>
            <a:picLocks noChangeAspect="1"/>
          </p:cNvPicPr>
          <p:nvPr/>
        </p:nvPicPr>
        <p:blipFill>
          <a:blip r:embed="rId9"/>
          <a:stretch>
            <a:fillRect/>
          </a:stretch>
        </p:blipFill>
        <p:spPr>
          <a:xfrm>
            <a:off x="5364594" y="5629646"/>
            <a:ext cx="1177961" cy="1090315"/>
          </a:xfrm>
          <a:prstGeom prst="rect">
            <a:avLst/>
          </a:prstGeom>
        </p:spPr>
      </p:pic>
      <p:pic>
        <p:nvPicPr>
          <p:cNvPr id="34" name="Picture 33" descr="A dog next to a box&#10;&#10;Description automatically generated with low confidence">
            <a:extLst>
              <a:ext uri="{FF2B5EF4-FFF2-40B4-BE49-F238E27FC236}">
                <a16:creationId xmlns:a16="http://schemas.microsoft.com/office/drawing/2014/main" id="{3A5573E2-A842-4751-3EFF-8412524C7552}"/>
              </a:ext>
            </a:extLst>
          </p:cNvPr>
          <p:cNvPicPr>
            <a:picLocks noChangeAspect="1"/>
          </p:cNvPicPr>
          <p:nvPr/>
        </p:nvPicPr>
        <p:blipFill>
          <a:blip r:embed="rId10"/>
          <a:stretch>
            <a:fillRect/>
          </a:stretch>
        </p:blipFill>
        <p:spPr>
          <a:xfrm>
            <a:off x="6671821" y="5685758"/>
            <a:ext cx="1035215" cy="1035215"/>
          </a:xfrm>
          <a:prstGeom prst="rect">
            <a:avLst/>
          </a:prstGeom>
        </p:spPr>
      </p:pic>
      <p:pic>
        <p:nvPicPr>
          <p:cNvPr id="35" name="Picture 34" descr="Text&#10;&#10;Description automatically generated with medium confidence">
            <a:extLst>
              <a:ext uri="{FF2B5EF4-FFF2-40B4-BE49-F238E27FC236}">
                <a16:creationId xmlns:a16="http://schemas.microsoft.com/office/drawing/2014/main" id="{D3D71760-8665-ECB6-E6F3-890EE0D89B3D}"/>
              </a:ext>
            </a:extLst>
          </p:cNvPr>
          <p:cNvPicPr>
            <a:picLocks noChangeAspect="1"/>
          </p:cNvPicPr>
          <p:nvPr/>
        </p:nvPicPr>
        <p:blipFill>
          <a:blip r:embed="rId11"/>
          <a:stretch>
            <a:fillRect/>
          </a:stretch>
        </p:blipFill>
        <p:spPr>
          <a:xfrm>
            <a:off x="8041848" y="3780081"/>
            <a:ext cx="1577580" cy="772935"/>
          </a:xfrm>
          <a:prstGeom prst="rect">
            <a:avLst/>
          </a:prstGeom>
        </p:spPr>
      </p:pic>
      <p:pic>
        <p:nvPicPr>
          <p:cNvPr id="36" name="Picture 35" descr="A package of raw meat&#10;&#10;Description automatically generated with medium confidence">
            <a:extLst>
              <a:ext uri="{FF2B5EF4-FFF2-40B4-BE49-F238E27FC236}">
                <a16:creationId xmlns:a16="http://schemas.microsoft.com/office/drawing/2014/main" id="{942FE92C-8828-3E32-0A3C-592B9DBD8BC4}"/>
              </a:ext>
            </a:extLst>
          </p:cNvPr>
          <p:cNvPicPr>
            <a:picLocks noChangeAspect="1"/>
          </p:cNvPicPr>
          <p:nvPr/>
        </p:nvPicPr>
        <p:blipFill>
          <a:blip r:embed="rId3"/>
          <a:stretch>
            <a:fillRect/>
          </a:stretch>
        </p:blipFill>
        <p:spPr>
          <a:xfrm>
            <a:off x="8237832" y="4650867"/>
            <a:ext cx="1185612" cy="667950"/>
          </a:xfrm>
          <a:prstGeom prst="rect">
            <a:avLst/>
          </a:prstGeom>
        </p:spPr>
      </p:pic>
    </p:spTree>
    <p:extLst>
      <p:ext uri="{BB962C8B-B14F-4D97-AF65-F5344CB8AC3E}">
        <p14:creationId xmlns:p14="http://schemas.microsoft.com/office/powerpoint/2010/main" val="153942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1DDD-4E63-700F-991B-372E95F7C597}"/>
              </a:ext>
            </a:extLst>
          </p:cNvPr>
          <p:cNvSpPr>
            <a:spLocks noGrp="1"/>
          </p:cNvSpPr>
          <p:nvPr>
            <p:ph type="title"/>
          </p:nvPr>
        </p:nvSpPr>
        <p:spPr>
          <a:xfrm>
            <a:off x="677334" y="609600"/>
            <a:ext cx="8596668" cy="1320800"/>
          </a:xfrm>
        </p:spPr>
        <p:txBody>
          <a:bodyPr>
            <a:normAutofit fontScale="90000"/>
          </a:bodyPr>
          <a:lstStyle/>
          <a:p>
            <a:r>
              <a:rPr lang="en-US" dirty="0"/>
              <a:t>How we started in Farming (Shades of Gray Rabbitry) and Pet Treat Manufacturing</a:t>
            </a:r>
          </a:p>
        </p:txBody>
      </p:sp>
      <p:graphicFrame>
        <p:nvGraphicFramePr>
          <p:cNvPr id="5" name="Content Placeholder 2">
            <a:extLst>
              <a:ext uri="{FF2B5EF4-FFF2-40B4-BE49-F238E27FC236}">
                <a16:creationId xmlns:a16="http://schemas.microsoft.com/office/drawing/2014/main" id="{7CC5EFD8-9621-137B-B41B-6DF987880BF7}"/>
              </a:ext>
            </a:extLst>
          </p:cNvPr>
          <p:cNvGraphicFramePr>
            <a:graphicFrameLocks noGrp="1"/>
          </p:cNvGraphicFramePr>
          <p:nvPr>
            <p:ph idx="1"/>
            <p:extLst>
              <p:ext uri="{D42A27DB-BD31-4B8C-83A1-F6EECF244321}">
                <p14:modId xmlns:p14="http://schemas.microsoft.com/office/powerpoint/2010/main" val="1333561049"/>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7279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Two men standing in a field&#10;&#10;Description automatically generated with low confidence">
            <a:extLst>
              <a:ext uri="{FF2B5EF4-FFF2-40B4-BE49-F238E27FC236}">
                <a16:creationId xmlns:a16="http://schemas.microsoft.com/office/drawing/2014/main" id="{4D1E3EB6-F68D-E974-C1E2-2D610DE782EF}"/>
              </a:ext>
            </a:extLst>
          </p:cNvPr>
          <p:cNvPicPr>
            <a:picLocks noChangeAspect="1"/>
          </p:cNvPicPr>
          <p:nvPr/>
        </p:nvPicPr>
        <p:blipFill>
          <a:blip r:embed="rId2"/>
          <a:stretch>
            <a:fillRect/>
          </a:stretch>
        </p:blipFill>
        <p:spPr>
          <a:xfrm>
            <a:off x="758504" y="1191846"/>
            <a:ext cx="4318988" cy="4777273"/>
          </a:xfrm>
          <a:prstGeom prst="rect">
            <a:avLst/>
          </a:prstGeom>
        </p:spPr>
      </p:pic>
      <p:sp>
        <p:nvSpPr>
          <p:cNvPr id="2" name="Title 1">
            <a:extLst>
              <a:ext uri="{FF2B5EF4-FFF2-40B4-BE49-F238E27FC236}">
                <a16:creationId xmlns:a16="http://schemas.microsoft.com/office/drawing/2014/main" id="{6F52A148-5CFC-A0B4-6F3A-72F13CD456F4}"/>
              </a:ext>
            </a:extLst>
          </p:cNvPr>
          <p:cNvSpPr>
            <a:spLocks noGrp="1"/>
          </p:cNvSpPr>
          <p:nvPr>
            <p:ph type="title"/>
          </p:nvPr>
        </p:nvSpPr>
        <p:spPr>
          <a:xfrm>
            <a:off x="5536734" y="609600"/>
            <a:ext cx="3737268" cy="1320800"/>
          </a:xfrm>
        </p:spPr>
        <p:txBody>
          <a:bodyPr>
            <a:normAutofit/>
          </a:bodyPr>
          <a:lstStyle/>
          <a:p>
            <a:r>
              <a:rPr lang="en-US" sz="3300"/>
              <a:t>Shades of Gray Rabbitry -Farming</a:t>
            </a:r>
          </a:p>
        </p:txBody>
      </p:sp>
      <p:sp>
        <p:nvSpPr>
          <p:cNvPr id="3" name="Content Placeholder 2">
            <a:extLst>
              <a:ext uri="{FF2B5EF4-FFF2-40B4-BE49-F238E27FC236}">
                <a16:creationId xmlns:a16="http://schemas.microsoft.com/office/drawing/2014/main" id="{54AE2EAF-8A2A-C6D1-F8F6-8A4EEA12D76C}"/>
              </a:ext>
            </a:extLst>
          </p:cNvPr>
          <p:cNvSpPr>
            <a:spLocks noGrp="1"/>
          </p:cNvSpPr>
          <p:nvPr>
            <p:ph idx="1"/>
          </p:nvPr>
        </p:nvSpPr>
        <p:spPr>
          <a:xfrm>
            <a:off x="5209563" y="2160589"/>
            <a:ext cx="4064439" cy="3880773"/>
          </a:xfrm>
        </p:spPr>
        <p:txBody>
          <a:bodyPr>
            <a:normAutofit lnSpcReduction="10000"/>
          </a:bodyPr>
          <a:lstStyle/>
          <a:p>
            <a:r>
              <a:rPr lang="en-US" dirty="0"/>
              <a:t>Started in 2012 for our family consumption.</a:t>
            </a:r>
          </a:p>
          <a:p>
            <a:r>
              <a:rPr lang="en-US" dirty="0"/>
              <a:t>My daughter had severe food allergies.</a:t>
            </a:r>
          </a:p>
          <a:p>
            <a:r>
              <a:rPr lang="en-US" dirty="0"/>
              <a:t>Used my education, upbringing to sell access meat to Butcher shops, restaurants and grocery stores.</a:t>
            </a:r>
          </a:p>
          <a:p>
            <a:r>
              <a:rPr lang="en-US" dirty="0"/>
              <a:t>Built networks to grow a name for our farm business. </a:t>
            </a:r>
          </a:p>
          <a:p>
            <a:r>
              <a:rPr lang="en-US" dirty="0"/>
              <a:t>Focused product on healthy meat, no antibiotics, no medicated feed, all natural product.</a:t>
            </a:r>
          </a:p>
        </p:txBody>
      </p:sp>
      <p:sp>
        <p:nvSpPr>
          <p:cNvPr id="20" name="Isosceles Triangle 19">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4583946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E761-4606-5FE2-749B-B6BA63593436}"/>
              </a:ext>
            </a:extLst>
          </p:cNvPr>
          <p:cNvSpPr>
            <a:spLocks noGrp="1"/>
          </p:cNvSpPr>
          <p:nvPr>
            <p:ph type="title"/>
          </p:nvPr>
        </p:nvSpPr>
        <p:spPr/>
        <p:txBody>
          <a:bodyPr>
            <a:normAutofit/>
          </a:bodyPr>
          <a:lstStyle/>
          <a:p>
            <a:r>
              <a:rPr lang="en-US" sz="1200" dirty="0"/>
              <a:t>2019 - present</a:t>
            </a:r>
          </a:p>
        </p:txBody>
      </p:sp>
      <p:sp>
        <p:nvSpPr>
          <p:cNvPr id="4" name="Text Placeholder 3">
            <a:extLst>
              <a:ext uri="{FF2B5EF4-FFF2-40B4-BE49-F238E27FC236}">
                <a16:creationId xmlns:a16="http://schemas.microsoft.com/office/drawing/2014/main" id="{F46866E7-B3A5-141C-15C3-05F0FF4E7655}"/>
              </a:ext>
            </a:extLst>
          </p:cNvPr>
          <p:cNvSpPr>
            <a:spLocks noGrp="1"/>
          </p:cNvSpPr>
          <p:nvPr>
            <p:ph type="body" sz="half" idx="2"/>
          </p:nvPr>
        </p:nvSpPr>
        <p:spPr>
          <a:xfrm>
            <a:off x="677334" y="3107424"/>
            <a:ext cx="3854528" cy="2584449"/>
          </a:xfrm>
        </p:spPr>
        <p:txBody>
          <a:bodyPr>
            <a:normAutofit fontScale="92500" lnSpcReduction="20000"/>
          </a:bodyPr>
          <a:lstStyle/>
          <a:p>
            <a:r>
              <a:rPr lang="en-US" dirty="0"/>
              <a:t>Started in person events with our Pet Treats under the Farm name from 2015-2019.</a:t>
            </a:r>
          </a:p>
          <a:p>
            <a:r>
              <a:rPr lang="en-US" dirty="0"/>
              <a:t>Our Human consumption customers didn’t like knowing the same rabbit they were eating we were also making pet treats from.</a:t>
            </a:r>
          </a:p>
          <a:p>
            <a:r>
              <a:rPr lang="en-US" dirty="0"/>
              <a:t>Pet owners loved it. So, we started a separate business specifically for pet treats. Shades of Gray Indigenous Pet Treats buys rabbit from Shades of Gray Rabbitry.</a:t>
            </a:r>
          </a:p>
          <a:p>
            <a:endParaRPr lang="en-US" dirty="0"/>
          </a:p>
          <a:p>
            <a:r>
              <a:rPr lang="en-US" dirty="0"/>
              <a:t>How we BRANDED our products from the beginning too today.</a:t>
            </a:r>
          </a:p>
        </p:txBody>
      </p:sp>
      <p:pic>
        <p:nvPicPr>
          <p:cNvPr id="5" name="Picture 4" descr="A picture containing text, tableware, plate, dishware&#10;&#10;Description automatically generated">
            <a:extLst>
              <a:ext uri="{FF2B5EF4-FFF2-40B4-BE49-F238E27FC236}">
                <a16:creationId xmlns:a16="http://schemas.microsoft.com/office/drawing/2014/main" id="{96B73EED-9454-4361-F22A-34E2A29BC2E8}"/>
              </a:ext>
            </a:extLst>
          </p:cNvPr>
          <p:cNvPicPr>
            <a:picLocks noChangeAspect="1"/>
          </p:cNvPicPr>
          <p:nvPr/>
        </p:nvPicPr>
        <p:blipFill>
          <a:blip r:embed="rId2"/>
          <a:stretch>
            <a:fillRect/>
          </a:stretch>
        </p:blipFill>
        <p:spPr>
          <a:xfrm>
            <a:off x="743778" y="1668664"/>
            <a:ext cx="3721640" cy="738938"/>
          </a:xfrm>
          <a:prstGeom prst="rect">
            <a:avLst/>
          </a:prstGeom>
        </p:spPr>
      </p:pic>
      <p:pic>
        <p:nvPicPr>
          <p:cNvPr id="10" name="Picture 9">
            <a:extLst>
              <a:ext uri="{FF2B5EF4-FFF2-40B4-BE49-F238E27FC236}">
                <a16:creationId xmlns:a16="http://schemas.microsoft.com/office/drawing/2014/main" id="{AB5E1C91-C0F0-2ECD-EDA9-C9D0649353D2}"/>
              </a:ext>
            </a:extLst>
          </p:cNvPr>
          <p:cNvPicPr>
            <a:picLocks noChangeAspect="1"/>
          </p:cNvPicPr>
          <p:nvPr/>
        </p:nvPicPr>
        <p:blipFill>
          <a:blip r:embed="rId3"/>
          <a:stretch>
            <a:fillRect/>
          </a:stretch>
        </p:blipFill>
        <p:spPr>
          <a:xfrm>
            <a:off x="4592420" y="2938410"/>
            <a:ext cx="2092175" cy="2655092"/>
          </a:xfrm>
          <a:prstGeom prst="rect">
            <a:avLst/>
          </a:prstGeom>
        </p:spPr>
      </p:pic>
      <p:pic>
        <p:nvPicPr>
          <p:cNvPr id="11" name="Content Placeholder 10">
            <a:extLst>
              <a:ext uri="{FF2B5EF4-FFF2-40B4-BE49-F238E27FC236}">
                <a16:creationId xmlns:a16="http://schemas.microsoft.com/office/drawing/2014/main" id="{B239B562-FDF1-5638-E269-DB0E5A54A59F}"/>
              </a:ext>
            </a:extLst>
          </p:cNvPr>
          <p:cNvPicPr>
            <a:picLocks noGrp="1" noChangeAspect="1"/>
          </p:cNvPicPr>
          <p:nvPr>
            <p:ph idx="1"/>
          </p:nvPr>
        </p:nvPicPr>
        <p:blipFill>
          <a:blip r:embed="rId4"/>
          <a:stretch>
            <a:fillRect/>
          </a:stretch>
        </p:blipFill>
        <p:spPr>
          <a:xfrm>
            <a:off x="4694469" y="975268"/>
            <a:ext cx="1923682" cy="1963142"/>
          </a:xfrm>
        </p:spPr>
      </p:pic>
      <p:pic>
        <p:nvPicPr>
          <p:cNvPr id="15" name="Picture 14">
            <a:extLst>
              <a:ext uri="{FF2B5EF4-FFF2-40B4-BE49-F238E27FC236}">
                <a16:creationId xmlns:a16="http://schemas.microsoft.com/office/drawing/2014/main" id="{CEFCAD30-91F9-7723-5DDD-6C0A7DF1BB25}"/>
              </a:ext>
            </a:extLst>
          </p:cNvPr>
          <p:cNvPicPr>
            <a:picLocks noChangeAspect="1"/>
          </p:cNvPicPr>
          <p:nvPr/>
        </p:nvPicPr>
        <p:blipFill rotWithShape="1">
          <a:blip r:embed="rId5"/>
          <a:srcRect l="1574" t="4373" b="2189"/>
          <a:stretch/>
        </p:blipFill>
        <p:spPr>
          <a:xfrm rot="5400000">
            <a:off x="6030005" y="1629858"/>
            <a:ext cx="4545538" cy="3236359"/>
          </a:xfrm>
          <a:prstGeom prst="rect">
            <a:avLst/>
          </a:prstGeom>
        </p:spPr>
      </p:pic>
    </p:spTree>
    <p:extLst>
      <p:ext uri="{BB962C8B-B14F-4D97-AF65-F5344CB8AC3E}">
        <p14:creationId xmlns:p14="http://schemas.microsoft.com/office/powerpoint/2010/main" val="1092050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33C3F-B8D9-8ADA-0CA2-65A04CC24E94}"/>
              </a:ext>
            </a:extLst>
          </p:cNvPr>
          <p:cNvSpPr>
            <a:spLocks noGrp="1"/>
          </p:cNvSpPr>
          <p:nvPr>
            <p:ph type="title"/>
          </p:nvPr>
        </p:nvSpPr>
        <p:spPr/>
        <p:txBody>
          <a:bodyPr/>
          <a:lstStyle/>
          <a:p>
            <a:r>
              <a:rPr lang="en-US" dirty="0"/>
              <a:t>How I run my Businesses…</a:t>
            </a:r>
            <a:br>
              <a:rPr lang="en-US" dirty="0"/>
            </a:br>
            <a:r>
              <a:rPr lang="en-US" dirty="0"/>
              <a:t/>
            </a:r>
            <a:br>
              <a:rPr lang="en-US" dirty="0"/>
            </a:br>
            <a:r>
              <a:rPr lang="en-US" dirty="0"/>
              <a:t>Keep it SIMPLE</a:t>
            </a:r>
          </a:p>
        </p:txBody>
      </p:sp>
      <p:sp>
        <p:nvSpPr>
          <p:cNvPr id="3" name="Content Placeholder 2">
            <a:extLst>
              <a:ext uri="{FF2B5EF4-FFF2-40B4-BE49-F238E27FC236}">
                <a16:creationId xmlns:a16="http://schemas.microsoft.com/office/drawing/2014/main" id="{CDCF800A-CA92-A8CB-AB31-E2909FA57EA1}"/>
              </a:ext>
            </a:extLst>
          </p:cNvPr>
          <p:cNvSpPr>
            <a:spLocks noGrp="1"/>
          </p:cNvSpPr>
          <p:nvPr>
            <p:ph idx="1"/>
          </p:nvPr>
        </p:nvSpPr>
        <p:spPr>
          <a:xfrm>
            <a:off x="4760461" y="514924"/>
            <a:ext cx="4513541" cy="6165794"/>
          </a:xfrm>
        </p:spPr>
        <p:txBody>
          <a:bodyPr>
            <a:normAutofit/>
          </a:bodyPr>
          <a:lstStyle/>
          <a:p>
            <a:r>
              <a:rPr lang="en-US" sz="1200" dirty="0"/>
              <a:t>Set up your SYSTEMS</a:t>
            </a:r>
          </a:p>
          <a:p>
            <a:pPr lvl="1"/>
            <a:r>
              <a:rPr lang="en-US" sz="1200" dirty="0"/>
              <a:t>Find systems that are easy to use and collect the data you need to make decisions. These may need to be updated as your business grows so learn as much as you can about future capabilities. This can save you money in the long run.</a:t>
            </a:r>
          </a:p>
          <a:p>
            <a:r>
              <a:rPr lang="en-US" sz="1200" dirty="0"/>
              <a:t>Set up your VISIBILITY</a:t>
            </a:r>
          </a:p>
          <a:p>
            <a:pPr lvl="1"/>
            <a:r>
              <a:rPr lang="en-US" sz="1200" dirty="0"/>
              <a:t>Use of Email marketing</a:t>
            </a:r>
          </a:p>
          <a:p>
            <a:pPr lvl="1"/>
            <a:r>
              <a:rPr lang="en-US" sz="1200" dirty="0"/>
              <a:t>Advertising</a:t>
            </a:r>
          </a:p>
          <a:p>
            <a:pPr lvl="1"/>
            <a:r>
              <a:rPr lang="en-US" sz="1200" dirty="0"/>
              <a:t>Marketing in general.</a:t>
            </a:r>
          </a:p>
          <a:p>
            <a:pPr lvl="1"/>
            <a:r>
              <a:rPr lang="en-US" sz="1200" dirty="0"/>
              <a:t>BRAND, BRAND, BRAND if you want to grow focus on BRANDING.</a:t>
            </a:r>
          </a:p>
          <a:p>
            <a:pPr marL="0" indent="0">
              <a:buNone/>
            </a:pPr>
            <a:r>
              <a:rPr lang="en-CA" sz="1200" dirty="0">
                <a:effectLst/>
                <a:latin typeface="+mj-lt"/>
              </a:rPr>
              <a:t>Think about where your customers are? What did they seem to engage with more? </a:t>
            </a:r>
          </a:p>
          <a:p>
            <a:pPr marL="0" indent="0">
              <a:buNone/>
            </a:pPr>
            <a:r>
              <a:rPr lang="en-US" sz="1200" dirty="0"/>
              <a:t>Set up your SALES</a:t>
            </a:r>
          </a:p>
          <a:p>
            <a:pPr lvl="1"/>
            <a:r>
              <a:rPr lang="en-US" sz="1200" dirty="0"/>
              <a:t>Use of different Sales Channels so you have revenue if one sales channel doesn’t do well.</a:t>
            </a:r>
          </a:p>
          <a:p>
            <a:pPr lvl="1"/>
            <a:r>
              <a:rPr lang="en-CA" sz="1200" dirty="0">
                <a:effectLst/>
              </a:rPr>
              <a:t>Create cashflow in your business </a:t>
            </a:r>
          </a:p>
          <a:p>
            <a:pPr lvl="1"/>
            <a:r>
              <a:rPr lang="en-CA" sz="1200" dirty="0"/>
              <a:t>B</a:t>
            </a:r>
            <a:r>
              <a:rPr lang="en-CA" sz="1200" dirty="0">
                <a:effectLst/>
              </a:rPr>
              <a:t>uild your ability to create growth by leveraging off sales and platforms for more sales and expansion.</a:t>
            </a:r>
          </a:p>
          <a:p>
            <a:pPr lvl="1"/>
            <a:r>
              <a:rPr lang="en-CA" sz="1200" dirty="0">
                <a:effectLst/>
              </a:rPr>
              <a:t>What were my numbers? What were my busy months: units sold and price per unit? What didn't sell well? What were my bestsellers? </a:t>
            </a:r>
          </a:p>
          <a:p>
            <a:pPr lvl="1"/>
            <a:endParaRPr lang="en-US" dirty="0"/>
          </a:p>
          <a:p>
            <a:pPr marL="457200" lvl="1" indent="0">
              <a:buNone/>
            </a:pPr>
            <a:endParaRPr lang="en-US" dirty="0"/>
          </a:p>
        </p:txBody>
      </p:sp>
      <p:sp>
        <p:nvSpPr>
          <p:cNvPr id="4" name="Text Placeholder 3">
            <a:extLst>
              <a:ext uri="{FF2B5EF4-FFF2-40B4-BE49-F238E27FC236}">
                <a16:creationId xmlns:a16="http://schemas.microsoft.com/office/drawing/2014/main" id="{0651CC23-AB28-6F55-C873-F7E733D1BA51}"/>
              </a:ext>
            </a:extLst>
          </p:cNvPr>
          <p:cNvSpPr>
            <a:spLocks noGrp="1"/>
          </p:cNvSpPr>
          <p:nvPr>
            <p:ph type="body" sz="half" idx="2"/>
          </p:nvPr>
        </p:nvSpPr>
        <p:spPr/>
        <p:txBody>
          <a:bodyPr/>
          <a:lstStyle/>
          <a:p>
            <a:r>
              <a:rPr lang="en-US" dirty="0"/>
              <a:t>I have learned as an entrepreneur to keep it SIMPLE with three processes:</a:t>
            </a:r>
          </a:p>
          <a:p>
            <a:r>
              <a:rPr lang="en-US" dirty="0"/>
              <a:t>	</a:t>
            </a:r>
          </a:p>
          <a:p>
            <a:r>
              <a:rPr lang="en-US" dirty="0"/>
              <a:t>	Set up your SYSTEMS</a:t>
            </a:r>
          </a:p>
          <a:p>
            <a:r>
              <a:rPr lang="en-US" dirty="0"/>
              <a:t>	Set up your VISABILITY</a:t>
            </a:r>
          </a:p>
          <a:p>
            <a:r>
              <a:rPr lang="en-US" dirty="0"/>
              <a:t>	Set up your SALES</a:t>
            </a:r>
          </a:p>
          <a:p>
            <a:endParaRPr lang="en-US" dirty="0"/>
          </a:p>
        </p:txBody>
      </p:sp>
    </p:spTree>
    <p:extLst>
      <p:ext uri="{BB962C8B-B14F-4D97-AF65-F5344CB8AC3E}">
        <p14:creationId xmlns:p14="http://schemas.microsoft.com/office/powerpoint/2010/main" val="3503965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2FF4-BA86-0E87-9434-8C1414A7607E}"/>
              </a:ext>
            </a:extLst>
          </p:cNvPr>
          <p:cNvSpPr>
            <a:spLocks noGrp="1"/>
          </p:cNvSpPr>
          <p:nvPr>
            <p:ph type="title"/>
          </p:nvPr>
        </p:nvSpPr>
        <p:spPr>
          <a:xfrm>
            <a:off x="548126" y="1041404"/>
            <a:ext cx="3854528" cy="1278466"/>
          </a:xfrm>
        </p:spPr>
        <p:txBody>
          <a:bodyPr/>
          <a:lstStyle/>
          <a:p>
            <a:r>
              <a:rPr lang="en-US" dirty="0"/>
              <a:t>How I look at my Businesses…</a:t>
            </a:r>
          </a:p>
        </p:txBody>
      </p:sp>
      <p:sp>
        <p:nvSpPr>
          <p:cNvPr id="3" name="Content Placeholder 2">
            <a:extLst>
              <a:ext uri="{FF2B5EF4-FFF2-40B4-BE49-F238E27FC236}">
                <a16:creationId xmlns:a16="http://schemas.microsoft.com/office/drawing/2014/main" id="{CE738818-838A-CAE1-11AD-253A92BB6C51}"/>
              </a:ext>
            </a:extLst>
          </p:cNvPr>
          <p:cNvSpPr>
            <a:spLocks noGrp="1"/>
          </p:cNvSpPr>
          <p:nvPr>
            <p:ph idx="1"/>
          </p:nvPr>
        </p:nvSpPr>
        <p:spPr>
          <a:xfrm>
            <a:off x="4705043" y="1360705"/>
            <a:ext cx="4513541" cy="4136589"/>
          </a:xfrm>
        </p:spPr>
        <p:txBody>
          <a:bodyPr>
            <a:normAutofit fontScale="85000" lnSpcReduction="20000"/>
          </a:bodyPr>
          <a:lstStyle/>
          <a:p>
            <a:r>
              <a:rPr lang="en-US" dirty="0"/>
              <a:t>We set up Time Blocks during our days and weeks to manage the Farm, Meat processing and Meat Production as well as our Social Media, Finances, call backs, wholesale follow up etc.</a:t>
            </a:r>
          </a:p>
          <a:p>
            <a:r>
              <a:rPr lang="en-US" dirty="0"/>
              <a:t>We SET GOALS for ourselves and our team</a:t>
            </a:r>
          </a:p>
          <a:p>
            <a:r>
              <a:rPr lang="en-US" dirty="0"/>
              <a:t>Track and Evaluate what is working, what is not working. Always focusing on finances and cashflow.</a:t>
            </a:r>
          </a:p>
          <a:p>
            <a:r>
              <a:rPr lang="en-US" dirty="0"/>
              <a:t>I have a business PLAN – evaluate it at least 2X /year</a:t>
            </a:r>
          </a:p>
          <a:p>
            <a:r>
              <a:rPr lang="en-US" dirty="0"/>
              <a:t>I have a finance plan – work with my accountant and bookkeeper on this.</a:t>
            </a:r>
          </a:p>
          <a:p>
            <a:r>
              <a:rPr lang="en-US" dirty="0"/>
              <a:t>Leverage what I can to build my business. I use multiple systems to streamline the work.</a:t>
            </a:r>
          </a:p>
          <a:p>
            <a:r>
              <a:rPr lang="en-US" dirty="0"/>
              <a:t>BUILDING A FARM BUSINESS IS HARD but Super rewarding.</a:t>
            </a:r>
          </a:p>
          <a:p>
            <a:endParaRPr lang="en-US" dirty="0"/>
          </a:p>
        </p:txBody>
      </p:sp>
      <p:sp>
        <p:nvSpPr>
          <p:cNvPr id="4" name="Text Placeholder 3">
            <a:extLst>
              <a:ext uri="{FF2B5EF4-FFF2-40B4-BE49-F238E27FC236}">
                <a16:creationId xmlns:a16="http://schemas.microsoft.com/office/drawing/2014/main" id="{BE760C0D-65E7-DF26-9B49-78C14BDB7E46}"/>
              </a:ext>
            </a:extLst>
          </p:cNvPr>
          <p:cNvSpPr>
            <a:spLocks noGrp="1"/>
          </p:cNvSpPr>
          <p:nvPr>
            <p:ph type="body" sz="half" idx="2"/>
          </p:nvPr>
        </p:nvSpPr>
        <p:spPr>
          <a:xfrm>
            <a:off x="548126" y="2522335"/>
            <a:ext cx="3854528" cy="2584449"/>
          </a:xfrm>
        </p:spPr>
        <p:txBody>
          <a:bodyPr>
            <a:normAutofit/>
          </a:bodyPr>
          <a:lstStyle/>
          <a:p>
            <a:pPr algn="ctr"/>
            <a:r>
              <a:rPr lang="en-CA" dirty="0">
                <a:effectLst/>
                <a:latin typeface="Avenir" panose="02000503020000020003" pitchFamily="2" charset="0"/>
              </a:rPr>
              <a:t>THE DIFFERENCE BETWEEN </a:t>
            </a:r>
          </a:p>
          <a:p>
            <a:pPr algn="ctr"/>
            <a:r>
              <a:rPr lang="en-CA" dirty="0">
                <a:effectLst/>
                <a:latin typeface="Avenir" panose="02000503020000020003" pitchFamily="2" charset="0"/>
              </a:rPr>
              <a:t>WHAT YOUR BUSINESS </a:t>
            </a:r>
            <a:r>
              <a:rPr lang="en-CA" b="1" i="1" dirty="0">
                <a:effectLst/>
                <a:latin typeface="Avenir" panose="02000503020000020003" pitchFamily="2" charset="0"/>
              </a:rPr>
              <a:t>IS </a:t>
            </a:r>
          </a:p>
          <a:p>
            <a:pPr algn="ctr"/>
            <a:r>
              <a:rPr lang="en-CA" dirty="0">
                <a:effectLst/>
                <a:latin typeface="Avenir" panose="02000503020000020003" pitchFamily="2" charset="0"/>
              </a:rPr>
              <a:t>AND </a:t>
            </a:r>
          </a:p>
          <a:p>
            <a:pPr algn="ctr"/>
            <a:r>
              <a:rPr lang="en-CA" dirty="0">
                <a:effectLst/>
                <a:latin typeface="Avenir" panose="02000503020000020003" pitchFamily="2" charset="0"/>
              </a:rPr>
              <a:t>WHAT YOU WANT YOUR BUSINESS </a:t>
            </a:r>
          </a:p>
          <a:p>
            <a:pPr algn="ctr"/>
            <a:r>
              <a:rPr lang="en-CA" b="1" i="1" dirty="0">
                <a:effectLst/>
                <a:latin typeface="Avenir" panose="02000503020000020003" pitchFamily="2" charset="0"/>
              </a:rPr>
              <a:t>TO BE </a:t>
            </a:r>
          </a:p>
          <a:p>
            <a:pPr algn="ctr"/>
            <a:r>
              <a:rPr lang="en-CA" sz="2000" dirty="0">
                <a:effectLst/>
                <a:latin typeface="Avenir" panose="02000503020000020003" pitchFamily="2" charset="0"/>
              </a:rPr>
              <a:t>IS </a:t>
            </a:r>
            <a:r>
              <a:rPr lang="en-CA" sz="2000" b="1" dirty="0">
                <a:effectLst/>
                <a:latin typeface="Avenir" panose="02000503020000020003" pitchFamily="2" charset="0"/>
              </a:rPr>
              <a:t>WHAT YOU DO</a:t>
            </a:r>
            <a:r>
              <a:rPr lang="en-CA" sz="2000" dirty="0">
                <a:effectLst/>
                <a:latin typeface="Avenir" panose="02000503020000020003" pitchFamily="2" charset="0"/>
              </a:rPr>
              <a:t>.</a:t>
            </a:r>
          </a:p>
          <a:p>
            <a:endParaRPr lang="en-US" dirty="0"/>
          </a:p>
        </p:txBody>
      </p:sp>
    </p:spTree>
    <p:extLst>
      <p:ext uri="{BB962C8B-B14F-4D97-AF65-F5344CB8AC3E}">
        <p14:creationId xmlns:p14="http://schemas.microsoft.com/office/powerpoint/2010/main" val="341842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F2B4773-3207-44CC-B7AC-892B704982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2B8267CA-A7A5-4E11-9D92-4EAC3DD3E80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83D61B5-C6B4-4A4B-85AD-FEE7A54912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971E5644-6772-414A-8199-E30BFB02A5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BC8157DF-FD90-4AD6-B803-3AC0ACD8E6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3548B067-9D63-4D21-92EF-CBC9E6338C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6" name="Rectangle 55">
            <a:extLst>
              <a:ext uri="{FF2B5EF4-FFF2-40B4-BE49-F238E27FC236}">
                <a16:creationId xmlns:a16="http://schemas.microsoft.com/office/drawing/2014/main"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8" name="Rectangle 57">
            <a:extLst>
              <a:ext uri="{FF2B5EF4-FFF2-40B4-BE49-F238E27FC236}">
                <a16:creationId xmlns:a16="http://schemas.microsoft.com/office/drawing/2014/main"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67">
            <a:extLst>
              <a:ext uri="{FF2B5EF4-FFF2-40B4-BE49-F238E27FC236}">
                <a16:creationId xmlns:a16="http://schemas.microsoft.com/office/drawing/2014/main"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Shape 73">
            <a:extLst>
              <a:ext uri="{FF2B5EF4-FFF2-40B4-BE49-F238E27FC236}">
                <a16:creationId xmlns:a16="http://schemas.microsoft.com/office/drawing/2014/main"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EF544B-05CF-1B03-701E-E1A2D221A606}"/>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dirty="0">
                <a:solidFill>
                  <a:srgbClr val="FFFFFF"/>
                </a:solidFill>
              </a:rPr>
              <a:t>Growth and Farming</a:t>
            </a:r>
          </a:p>
        </p:txBody>
      </p:sp>
      <p:sp>
        <p:nvSpPr>
          <p:cNvPr id="10" name="Content Placeholder 9">
            <a:extLst>
              <a:ext uri="{FF2B5EF4-FFF2-40B4-BE49-F238E27FC236}">
                <a16:creationId xmlns:a16="http://schemas.microsoft.com/office/drawing/2014/main" id="{24CC1BA9-BBEE-CA11-AAC5-4CC18150D030}"/>
              </a:ext>
            </a:extLst>
          </p:cNvPr>
          <p:cNvSpPr>
            <a:spLocks noGrp="1"/>
          </p:cNvSpPr>
          <p:nvPr>
            <p:ph sz="half" idx="1"/>
          </p:nvPr>
        </p:nvSpPr>
        <p:spPr>
          <a:xfrm>
            <a:off x="7181725" y="2837329"/>
            <a:ext cx="4512988" cy="3317938"/>
          </a:xfrm>
        </p:spPr>
        <p:txBody>
          <a:bodyPr vert="horz" lIns="91440" tIns="45720" rIns="91440" bIns="45720" rtlCol="0" anchor="t">
            <a:normAutofit/>
          </a:bodyPr>
          <a:lstStyle/>
          <a:p>
            <a:r>
              <a:rPr lang="en-US" dirty="0">
                <a:solidFill>
                  <a:srgbClr val="FFFFFF"/>
                </a:solidFill>
              </a:rPr>
              <a:t>Use your systems/lands to help build your growth plan.</a:t>
            </a:r>
          </a:p>
          <a:p>
            <a:r>
              <a:rPr lang="en-US" dirty="0">
                <a:solidFill>
                  <a:srgbClr val="FFFFFF"/>
                </a:solidFill>
              </a:rPr>
              <a:t>Relationships with others in your industry are key for growth.</a:t>
            </a:r>
          </a:p>
          <a:p>
            <a:r>
              <a:rPr lang="en-US" dirty="0">
                <a:solidFill>
                  <a:srgbClr val="FFFFFF"/>
                </a:solidFill>
              </a:rPr>
              <a:t>Be Creative with your plan. Think outside the Farm if necessary.</a:t>
            </a:r>
          </a:p>
          <a:p>
            <a:r>
              <a:rPr lang="en-US" dirty="0">
                <a:solidFill>
                  <a:srgbClr val="FFFFFF"/>
                </a:solidFill>
              </a:rPr>
              <a:t>Make sure you are gaining.</a:t>
            </a:r>
          </a:p>
        </p:txBody>
      </p:sp>
      <p:pic>
        <p:nvPicPr>
          <p:cNvPr id="4" name="Picture 3">
            <a:extLst>
              <a:ext uri="{FF2B5EF4-FFF2-40B4-BE49-F238E27FC236}">
                <a16:creationId xmlns:a16="http://schemas.microsoft.com/office/drawing/2014/main" id="{97A69424-6212-A47F-2FFC-894E810B7E60}"/>
              </a:ext>
            </a:extLst>
          </p:cNvPr>
          <p:cNvPicPr>
            <a:picLocks noChangeAspect="1"/>
          </p:cNvPicPr>
          <p:nvPr/>
        </p:nvPicPr>
        <p:blipFill>
          <a:blip r:embed="rId2"/>
          <a:stretch>
            <a:fillRect/>
          </a:stretch>
        </p:blipFill>
        <p:spPr>
          <a:xfrm>
            <a:off x="593137" y="287677"/>
            <a:ext cx="3146176" cy="3589867"/>
          </a:xfrm>
          <a:prstGeom prst="rect">
            <a:avLst/>
          </a:prstGeom>
        </p:spPr>
      </p:pic>
      <p:pic>
        <p:nvPicPr>
          <p:cNvPr id="5" name="Content Placeholder 6" descr="A picture containing text, food, dish&#10;&#10;Description automatically generated">
            <a:extLst>
              <a:ext uri="{FF2B5EF4-FFF2-40B4-BE49-F238E27FC236}">
                <a16:creationId xmlns:a16="http://schemas.microsoft.com/office/drawing/2014/main" id="{A4D7DD27-9910-7126-05DE-FFE1CB3F21C4}"/>
              </a:ext>
            </a:extLst>
          </p:cNvPr>
          <p:cNvPicPr>
            <a:picLocks noChangeAspect="1"/>
          </p:cNvPicPr>
          <p:nvPr/>
        </p:nvPicPr>
        <p:blipFill rotWithShape="1">
          <a:blip r:embed="rId3"/>
          <a:srcRect t="20140" b="19494"/>
          <a:stretch/>
        </p:blipFill>
        <p:spPr>
          <a:xfrm>
            <a:off x="410373" y="4165221"/>
            <a:ext cx="4121830" cy="1791478"/>
          </a:xfrm>
          <a:prstGeom prst="rect">
            <a:avLst/>
          </a:prstGeom>
        </p:spPr>
      </p:pic>
    </p:spTree>
    <p:extLst>
      <p:ext uri="{BB962C8B-B14F-4D97-AF65-F5344CB8AC3E}">
        <p14:creationId xmlns:p14="http://schemas.microsoft.com/office/powerpoint/2010/main" val="1419656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BE86EA4-C4F1-4465-B306-7A2BC228592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8" name="Straight Connector 17">
              <a:extLst>
                <a:ext uri="{FF2B5EF4-FFF2-40B4-BE49-F238E27FC236}">
                  <a16:creationId xmlns:a16="http://schemas.microsoft.com/office/drawing/2014/main" id="{A8279268-DB29-43BE-B57C-14977EACFD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8FA53C0-C1EF-4611-BAB3-65EEB16AA3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DC48F13D-B2D7-4EB8-9CA7-59243637C8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0F6BC886-C125-4903-8C2A-6FB687400D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C9D0B38F-2E02-4E85-99EE-73595E7C89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AAD5E0F-CBE3-D949-6616-221214155A19}"/>
              </a:ext>
            </a:extLst>
          </p:cNvPr>
          <p:cNvSpPr>
            <a:spLocks noGrp="1"/>
          </p:cNvSpPr>
          <p:nvPr>
            <p:ph type="title"/>
          </p:nvPr>
        </p:nvSpPr>
        <p:spPr>
          <a:xfrm>
            <a:off x="869256" y="311012"/>
            <a:ext cx="3742675" cy="993783"/>
          </a:xfrm>
        </p:spPr>
        <p:txBody>
          <a:bodyPr vert="horz" lIns="91440" tIns="45720" rIns="91440" bIns="45720" rtlCol="0" anchor="b">
            <a:normAutofit fontScale="90000"/>
          </a:bodyPr>
          <a:lstStyle/>
          <a:p>
            <a:pPr>
              <a:lnSpc>
                <a:spcPct val="90000"/>
              </a:lnSpc>
            </a:pPr>
            <a:r>
              <a:rPr lang="en-US" dirty="0"/>
              <a:t>Leverage to Build your Business</a:t>
            </a:r>
          </a:p>
        </p:txBody>
      </p:sp>
      <p:pic>
        <p:nvPicPr>
          <p:cNvPr id="6" name="Content Placeholder 5" descr="A picture containing text, clipart&#10;&#10;Description automatically generated">
            <a:extLst>
              <a:ext uri="{FF2B5EF4-FFF2-40B4-BE49-F238E27FC236}">
                <a16:creationId xmlns:a16="http://schemas.microsoft.com/office/drawing/2014/main" id="{4817541D-D73A-B7A5-202D-41691626CD51}"/>
              </a:ext>
            </a:extLst>
          </p:cNvPr>
          <p:cNvPicPr>
            <a:picLocks noGrp="1" noChangeAspect="1"/>
          </p:cNvPicPr>
          <p:nvPr>
            <p:ph sz="half" idx="1"/>
          </p:nvPr>
        </p:nvPicPr>
        <p:blipFill>
          <a:blip r:embed="rId2"/>
          <a:stretch>
            <a:fillRect/>
          </a:stretch>
        </p:blipFill>
        <p:spPr>
          <a:xfrm>
            <a:off x="5983479" y="3489015"/>
            <a:ext cx="2660948" cy="811589"/>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21359EE0-493B-8565-2ADF-2D97B316935C}"/>
              </a:ext>
            </a:extLst>
          </p:cNvPr>
          <p:cNvPicPr>
            <a:picLocks noChangeAspect="1"/>
          </p:cNvPicPr>
          <p:nvPr/>
        </p:nvPicPr>
        <p:blipFill>
          <a:blip r:embed="rId3"/>
          <a:stretch>
            <a:fillRect/>
          </a:stretch>
        </p:blipFill>
        <p:spPr>
          <a:xfrm>
            <a:off x="6031897" y="4582082"/>
            <a:ext cx="1926793" cy="1348755"/>
          </a:xfrm>
          <a:prstGeom prst="rect">
            <a:avLst/>
          </a:prstGeom>
        </p:spPr>
      </p:pic>
      <p:pic>
        <p:nvPicPr>
          <p:cNvPr id="8" name="Content Placeholder 7">
            <a:extLst>
              <a:ext uri="{FF2B5EF4-FFF2-40B4-BE49-F238E27FC236}">
                <a16:creationId xmlns:a16="http://schemas.microsoft.com/office/drawing/2014/main" id="{5EA7DC30-31E5-D322-9B67-FDB84450AFB1}"/>
              </a:ext>
            </a:extLst>
          </p:cNvPr>
          <p:cNvPicPr>
            <a:picLocks noGrp="1" noChangeAspect="1"/>
          </p:cNvPicPr>
          <p:nvPr>
            <p:ph sz="half" idx="2"/>
          </p:nvPr>
        </p:nvPicPr>
        <p:blipFill>
          <a:blip r:embed="rId4"/>
          <a:stretch>
            <a:fillRect/>
          </a:stretch>
        </p:blipFill>
        <p:spPr>
          <a:xfrm>
            <a:off x="6005438" y="2037389"/>
            <a:ext cx="2279251" cy="1263279"/>
          </a:xfrm>
          <a:prstGeom prst="rect">
            <a:avLst/>
          </a:prstGeom>
        </p:spPr>
      </p:pic>
      <p:pic>
        <p:nvPicPr>
          <p:cNvPr id="4" name="Picture 3">
            <a:extLst>
              <a:ext uri="{FF2B5EF4-FFF2-40B4-BE49-F238E27FC236}">
                <a16:creationId xmlns:a16="http://schemas.microsoft.com/office/drawing/2014/main" id="{7F301B3A-1092-DCBA-47B3-C4B4E3B63A41}"/>
              </a:ext>
            </a:extLst>
          </p:cNvPr>
          <p:cNvPicPr>
            <a:picLocks noChangeAspect="1"/>
          </p:cNvPicPr>
          <p:nvPr/>
        </p:nvPicPr>
        <p:blipFill>
          <a:blip r:embed="rId5"/>
          <a:stretch>
            <a:fillRect/>
          </a:stretch>
        </p:blipFill>
        <p:spPr>
          <a:xfrm>
            <a:off x="2916457" y="1771585"/>
            <a:ext cx="1926793" cy="2890191"/>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36090EE-8B91-4F61-4842-5AD36369E511}"/>
              </a:ext>
            </a:extLst>
          </p:cNvPr>
          <p:cNvPicPr>
            <a:picLocks noChangeAspect="1"/>
          </p:cNvPicPr>
          <p:nvPr/>
        </p:nvPicPr>
        <p:blipFill>
          <a:blip r:embed="rId6"/>
          <a:stretch>
            <a:fillRect/>
          </a:stretch>
        </p:blipFill>
        <p:spPr>
          <a:xfrm>
            <a:off x="812757" y="3732807"/>
            <a:ext cx="1654114" cy="1386640"/>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2E4CFD7-E1F9-0595-3769-16F2E140F3EA}"/>
              </a:ext>
            </a:extLst>
          </p:cNvPr>
          <p:cNvPicPr>
            <a:picLocks noChangeAspect="1"/>
          </p:cNvPicPr>
          <p:nvPr/>
        </p:nvPicPr>
        <p:blipFill>
          <a:blip r:embed="rId7"/>
          <a:stretch>
            <a:fillRect/>
          </a:stretch>
        </p:blipFill>
        <p:spPr>
          <a:xfrm>
            <a:off x="675413" y="1858782"/>
            <a:ext cx="1833176" cy="1883428"/>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C5DF4973-3715-C891-0C85-61E8DFB5A3BE}"/>
              </a:ext>
            </a:extLst>
          </p:cNvPr>
          <p:cNvPicPr>
            <a:picLocks noChangeAspect="1"/>
          </p:cNvPicPr>
          <p:nvPr/>
        </p:nvPicPr>
        <p:blipFill>
          <a:blip r:embed="rId8"/>
          <a:stretch>
            <a:fillRect/>
          </a:stretch>
        </p:blipFill>
        <p:spPr>
          <a:xfrm>
            <a:off x="824177" y="5223933"/>
            <a:ext cx="1702833" cy="1206226"/>
          </a:xfrm>
          <a:prstGeom prst="rect">
            <a:avLst/>
          </a:prstGeom>
        </p:spPr>
      </p:pic>
      <p:pic>
        <p:nvPicPr>
          <p:cNvPr id="28" name="Picture 27" descr="Graphical user interface, text, application, email&#10;&#10;Description automatically generated">
            <a:extLst>
              <a:ext uri="{FF2B5EF4-FFF2-40B4-BE49-F238E27FC236}">
                <a16:creationId xmlns:a16="http://schemas.microsoft.com/office/drawing/2014/main" id="{BE9147E6-55D3-F54A-B186-7CFA15B20B34}"/>
              </a:ext>
            </a:extLst>
          </p:cNvPr>
          <p:cNvPicPr>
            <a:picLocks noChangeAspect="1"/>
          </p:cNvPicPr>
          <p:nvPr/>
        </p:nvPicPr>
        <p:blipFill>
          <a:blip r:embed="rId9"/>
          <a:stretch>
            <a:fillRect/>
          </a:stretch>
        </p:blipFill>
        <p:spPr>
          <a:xfrm>
            <a:off x="2789004" y="4935836"/>
            <a:ext cx="2259883" cy="1460635"/>
          </a:xfrm>
          <a:prstGeom prst="rect">
            <a:avLst/>
          </a:prstGeom>
        </p:spPr>
      </p:pic>
      <p:pic>
        <p:nvPicPr>
          <p:cNvPr id="30" name="Picture 29" descr="A person holding a cat&#10;&#10;Description automatically generated with medium confidence">
            <a:extLst>
              <a:ext uri="{FF2B5EF4-FFF2-40B4-BE49-F238E27FC236}">
                <a16:creationId xmlns:a16="http://schemas.microsoft.com/office/drawing/2014/main" id="{8120D480-8828-8E90-4E44-FFCD582BD573}"/>
              </a:ext>
            </a:extLst>
          </p:cNvPr>
          <p:cNvPicPr>
            <a:picLocks noChangeAspect="1"/>
          </p:cNvPicPr>
          <p:nvPr/>
        </p:nvPicPr>
        <p:blipFill rotWithShape="1">
          <a:blip r:embed="rId10"/>
          <a:srcRect t="19034"/>
          <a:stretch/>
        </p:blipFill>
        <p:spPr>
          <a:xfrm>
            <a:off x="5880560" y="161381"/>
            <a:ext cx="1926793" cy="1707505"/>
          </a:xfrm>
          <a:prstGeom prst="rect">
            <a:avLst/>
          </a:prstGeom>
        </p:spPr>
      </p:pic>
    </p:spTree>
    <p:extLst>
      <p:ext uri="{BB962C8B-B14F-4D97-AF65-F5344CB8AC3E}">
        <p14:creationId xmlns:p14="http://schemas.microsoft.com/office/powerpoint/2010/main" val="1835108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0369-47B1-0D4A-6302-5D76AAC9E1FE}"/>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EC7B4FA7-BC75-1250-6829-850C0B8A7322}"/>
              </a:ext>
            </a:extLst>
          </p:cNvPr>
          <p:cNvSpPr>
            <a:spLocks noGrp="1"/>
          </p:cNvSpPr>
          <p:nvPr>
            <p:ph sz="half" idx="1"/>
          </p:nvPr>
        </p:nvSpPr>
        <p:spPr/>
        <p:txBody>
          <a:bodyPr/>
          <a:lstStyle/>
          <a:p>
            <a:r>
              <a:rPr lang="en-US" dirty="0"/>
              <a:t> Wait times can make doing business hard. Ex: From Finance deposits to approvals for grants – timeframes etc.</a:t>
            </a:r>
          </a:p>
          <a:p>
            <a:r>
              <a:rPr lang="en-US" dirty="0"/>
              <a:t>The Trademark processes and time for approvals. Ex. 3 years</a:t>
            </a:r>
          </a:p>
          <a:p>
            <a:r>
              <a:rPr lang="en-US" dirty="0"/>
              <a:t>Finding the right contacts and networks.</a:t>
            </a:r>
          </a:p>
          <a:p>
            <a:r>
              <a:rPr lang="en-US" dirty="0"/>
              <a:t>Knowing your not ALONE.</a:t>
            </a:r>
          </a:p>
          <a:p>
            <a:r>
              <a:rPr lang="en-US" dirty="0"/>
              <a:t>Asking for HELP. </a:t>
            </a:r>
          </a:p>
          <a:p>
            <a:endParaRPr lang="en-US" dirty="0"/>
          </a:p>
        </p:txBody>
      </p:sp>
      <p:sp>
        <p:nvSpPr>
          <p:cNvPr id="4" name="Content Placeholder 3">
            <a:extLst>
              <a:ext uri="{FF2B5EF4-FFF2-40B4-BE49-F238E27FC236}">
                <a16:creationId xmlns:a16="http://schemas.microsoft.com/office/drawing/2014/main" id="{59887CA3-0BA6-287E-7A69-DA4662C1F6F8}"/>
              </a:ext>
            </a:extLst>
          </p:cNvPr>
          <p:cNvSpPr>
            <a:spLocks noGrp="1"/>
          </p:cNvSpPr>
          <p:nvPr>
            <p:ph sz="half" idx="2"/>
          </p:nvPr>
        </p:nvSpPr>
        <p:spPr/>
        <p:txBody>
          <a:bodyPr/>
          <a:lstStyle/>
          <a:p>
            <a:r>
              <a:rPr lang="en-US" dirty="0"/>
              <a:t>Hiring Staff</a:t>
            </a:r>
          </a:p>
          <a:p>
            <a:r>
              <a:rPr lang="en-US" dirty="0"/>
              <a:t>Supply and Demand Struggles</a:t>
            </a:r>
          </a:p>
          <a:p>
            <a:r>
              <a:rPr lang="en-US" dirty="0"/>
              <a:t>Staying in tune with updates and shopping trends. Buying perspectives.</a:t>
            </a:r>
          </a:p>
          <a:p>
            <a:r>
              <a:rPr lang="en-US" dirty="0"/>
              <a:t>Planning where you want to go and how your business is going to get there. </a:t>
            </a:r>
          </a:p>
          <a:p>
            <a:r>
              <a:rPr lang="en-US" dirty="0"/>
              <a:t>Technology changes and challenges.</a:t>
            </a:r>
          </a:p>
        </p:txBody>
      </p:sp>
    </p:spTree>
    <p:extLst>
      <p:ext uri="{BB962C8B-B14F-4D97-AF65-F5344CB8AC3E}">
        <p14:creationId xmlns:p14="http://schemas.microsoft.com/office/powerpoint/2010/main" val="292304814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358</TotalTime>
  <Words>752</Words>
  <Application>Microsoft Office PowerPoint</Application>
  <PresentationFormat>Widescreen</PresentationFormat>
  <Paragraphs>83</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Apple Chancery</vt:lpstr>
      <vt:lpstr>Arial</vt:lpstr>
      <vt:lpstr>Arial Narrow</vt:lpstr>
      <vt:lpstr>Avenir</vt:lpstr>
      <vt:lpstr>Trebuchet MS</vt:lpstr>
      <vt:lpstr>Wingdings 3</vt:lpstr>
      <vt:lpstr>Facet</vt:lpstr>
      <vt:lpstr>Keri Gray</vt:lpstr>
      <vt:lpstr>How we started in Farming (Shades of Gray Rabbitry) and Pet Treat Manufacturing</vt:lpstr>
      <vt:lpstr>Shades of Gray Rabbitry -Farming</vt:lpstr>
      <vt:lpstr>2019 - present</vt:lpstr>
      <vt:lpstr>How I run my Businesses…  Keep it SIMPLE</vt:lpstr>
      <vt:lpstr>How I look at my Businesses…</vt:lpstr>
      <vt:lpstr>Growth and Farming</vt:lpstr>
      <vt:lpstr>Leverage to Build your Business</vt:lpstr>
      <vt:lpstr>Challenges…</vt:lpstr>
      <vt:lpstr>In the End, the struggle to build a business is REAL, but so is the reward. Best advice I can give is to say Create a community with your business. Success will fall into place.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Keri Gray</dc:title>
  <dc:creator>Keri Gray</dc:creator>
  <cp:lastModifiedBy>Lynn Moreau</cp:lastModifiedBy>
  <cp:revision>5</cp:revision>
  <dcterms:created xsi:type="dcterms:W3CDTF">2022-11-15T17:24:25Z</dcterms:created>
  <dcterms:modified xsi:type="dcterms:W3CDTF">2023-01-27T18:36:38Z</dcterms:modified>
</cp:coreProperties>
</file>