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Georgia" panose="02040502050405020303" pitchFamily="18" charset="0"/>
      <p:regular r:id="rId26"/>
      <p:bold r:id="rId27"/>
      <p:italic r:id="rId28"/>
      <p:boldItalic r:id="rId29"/>
    </p:embeddedFont>
    <p:embeddedFont>
      <p:font typeface="Impact" panose="020B0806030902050204" pitchFamily="34" charset="0"/>
      <p:regular r:id="rId30"/>
    </p:embeddedFont>
    <p:embeddedFont>
      <p:font typeface="Comfortaa" panose="020B0604020202020204" charset="0"/>
      <p:regular r:id="rId31"/>
      <p:bold r:id="rId32"/>
    </p:embeddedFont>
    <p:embeddedFont>
      <p:font typeface="Roboto" panose="02000000000000000000" pitchFamily="2" charset="0"/>
      <p:regular r:id="rId33"/>
      <p:bold r:id="rId34"/>
      <p:italic r:id="rId35"/>
      <p:boldItalic r:id="rId36"/>
    </p:embeddedFont>
    <p:embeddedFont>
      <p:font typeface="Pacifico" panose="020B0604020202020204" charset="0"/>
      <p:regular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264"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d6f86b26c6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1d6f86b26c6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d6f86b26c6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1d6f86b26c6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d6f86b26c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d6f86b26c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50ea6700df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50ea6700df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0ea6700df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0ea6700d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d6f86b26c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d6f86b26c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50ea6700df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50ea6700df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d6f86b26c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d6f86b26c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d6f86b26c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d6f86b26c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d6f86b26c6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d6f86b26c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50ea6700d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50ea6700d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d6f86b26c6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d6f86b26c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d6f86b26c6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d6f86b26c6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d6f86b26c6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d6f86b26c6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d6f86b26c6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1d6f86b26c6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0ea6700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0ea6700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d6f86b26c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d6f86b26c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50ea6700df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50ea6700d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50ea6700df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50ea6700df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0ea6700d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50ea6700d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is done through lasting reciprocal relationships with community partners, funding interventions across the breadth of community life, and a suite of wrap-around supports that help solidify and reinforce community efforts.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r>
              <a:rPr lang="en">
                <a:solidFill>
                  <a:schemeClr val="dk1"/>
                </a:solidFill>
              </a:rPr>
              <a:t>Gaagige Zaagibigaa recognizes food sovereignty work and food system transformation efforts as vehicles for and accelerators of Indigenous sovereignty and resilience.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 tradition of sovereign, resilient families and communities interconnected in respectful relations has existed in our communities since time immemorial.  The concept of creating funding that supports households and community food sovereignty initiatives emerged from the lived experiences of food actions over 10 plus years who found there were no accessible funds for such initiatives, GZ is hoped to be the intervention to this.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0ea6700df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50ea6700df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d6f86b26c6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1d6f86b26c6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70899" y="153161"/>
            <a:ext cx="2802300" cy="500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2800"/>
              <a:buNone/>
              <a:defRPr sz="3200" b="0" i="0">
                <a:solidFill>
                  <a:srgbClr val="292929"/>
                </a:solidFill>
                <a:latin typeface="Times New Roman"/>
                <a:ea typeface="Times New Roman"/>
                <a:cs typeface="Times New Roman"/>
                <a:sym typeface="Times New Roman"/>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ftr" idx="11"/>
          </p:nvPr>
        </p:nvSpPr>
        <p:spPr>
          <a:xfrm>
            <a:off x="3108960" y="4783455"/>
            <a:ext cx="2926200" cy="2574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700"/>
              <a:buNone/>
              <a:defRPr sz="700">
                <a:solidFill>
                  <a:srgbClr val="888888"/>
                </a:solidFill>
              </a:defRPr>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53" name="Google Shape;53;p13"/>
          <p:cNvSpPr txBox="1">
            <a:spLocks noGrp="1"/>
          </p:cNvSpPr>
          <p:nvPr>
            <p:ph type="dt" idx="10"/>
          </p:nvPr>
        </p:nvSpPr>
        <p:spPr>
          <a:xfrm>
            <a:off x="457200" y="4783455"/>
            <a:ext cx="2103000" cy="2574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700"/>
              <a:buNone/>
              <a:defRPr sz="700">
                <a:solidFill>
                  <a:srgbClr val="888888"/>
                </a:solidFill>
              </a:defRPr>
            </a:lvl1pPr>
            <a:lvl2pPr lvl="1" algn="l" rtl="0">
              <a:spcBef>
                <a:spcPts val="0"/>
              </a:spcBef>
              <a:spcAft>
                <a:spcPts val="0"/>
              </a:spcAft>
              <a:buSzPts val="700"/>
              <a:buNone/>
              <a:defRPr sz="700"/>
            </a:lvl2pPr>
            <a:lvl3pPr lvl="2" algn="l" rtl="0">
              <a:spcBef>
                <a:spcPts val="0"/>
              </a:spcBef>
              <a:spcAft>
                <a:spcPts val="0"/>
              </a:spcAft>
              <a:buSzPts val="700"/>
              <a:buNone/>
              <a:defRPr sz="700"/>
            </a:lvl3pPr>
            <a:lvl4pPr lvl="3" algn="l" rtl="0">
              <a:spcBef>
                <a:spcPts val="0"/>
              </a:spcBef>
              <a:spcAft>
                <a:spcPts val="0"/>
              </a:spcAft>
              <a:buSzPts val="700"/>
              <a:buNone/>
              <a:defRPr sz="700"/>
            </a:lvl4pPr>
            <a:lvl5pPr lvl="4" algn="l" rtl="0">
              <a:spcBef>
                <a:spcPts val="0"/>
              </a:spcBef>
              <a:spcAft>
                <a:spcPts val="0"/>
              </a:spcAft>
              <a:buSzPts val="700"/>
              <a:buNone/>
              <a:defRPr sz="700"/>
            </a:lvl5pPr>
            <a:lvl6pPr lvl="5" algn="l" rtl="0">
              <a:spcBef>
                <a:spcPts val="0"/>
              </a:spcBef>
              <a:spcAft>
                <a:spcPts val="0"/>
              </a:spcAft>
              <a:buSzPts val="700"/>
              <a:buNone/>
              <a:defRPr sz="700"/>
            </a:lvl6pPr>
            <a:lvl7pPr lvl="6" algn="l" rtl="0">
              <a:spcBef>
                <a:spcPts val="0"/>
              </a:spcBef>
              <a:spcAft>
                <a:spcPts val="0"/>
              </a:spcAft>
              <a:buSzPts val="700"/>
              <a:buNone/>
              <a:defRPr sz="700"/>
            </a:lvl7pPr>
            <a:lvl8pPr lvl="7" algn="l" rtl="0">
              <a:spcBef>
                <a:spcPts val="0"/>
              </a:spcBef>
              <a:spcAft>
                <a:spcPts val="0"/>
              </a:spcAft>
              <a:buSzPts val="700"/>
              <a:buNone/>
              <a:defRPr sz="700"/>
            </a:lvl8pPr>
            <a:lvl9pPr lvl="8" algn="l" rtl="0">
              <a:spcBef>
                <a:spcPts val="0"/>
              </a:spcBef>
              <a:spcAft>
                <a:spcPts val="0"/>
              </a:spcAft>
              <a:buSzPts val="700"/>
              <a:buNone/>
              <a:defRPr sz="700"/>
            </a:lvl9pPr>
          </a:lstStyle>
          <a:p>
            <a:endParaRPr/>
          </a:p>
        </p:txBody>
      </p:sp>
      <p:sp>
        <p:nvSpPr>
          <p:cNvPr id="54" name="Google Shape;54;p13"/>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40.jp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youtube.com/watch?v=-Hr6F7eCM24" TargetMode="External"/><Relationship Id="rId5" Type="http://schemas.openxmlformats.org/officeDocument/2006/relationships/image" Target="../media/image43.jpg"/><Relationship Id="rId4" Type="http://schemas.openxmlformats.org/officeDocument/2006/relationships/image" Target="../media/image42.jp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8.pn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7.jp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5" Type="http://schemas.openxmlformats.org/officeDocument/2006/relationships/image" Target="../media/image25.jp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beH6PkJ2BnA"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6.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a:alphaModFix/>
          </a:blip>
          <a:stretch>
            <a:fillRect/>
          </a:stretch>
        </p:blipFill>
        <p:spPr>
          <a:xfrm>
            <a:off x="3251950" y="1615150"/>
            <a:ext cx="2727224" cy="3528351"/>
          </a:xfrm>
          <a:prstGeom prst="rect">
            <a:avLst/>
          </a:prstGeom>
          <a:noFill/>
          <a:ln>
            <a:noFill/>
          </a:ln>
        </p:spPr>
      </p:pic>
      <p:pic>
        <p:nvPicPr>
          <p:cNvPr id="60" name="Google Shape;60;p14"/>
          <p:cNvPicPr preferRelativeResize="0"/>
          <p:nvPr/>
        </p:nvPicPr>
        <p:blipFill>
          <a:blip r:embed="rId4">
            <a:alphaModFix/>
          </a:blip>
          <a:stretch>
            <a:fillRect/>
          </a:stretch>
        </p:blipFill>
        <p:spPr>
          <a:xfrm>
            <a:off x="153225" y="490802"/>
            <a:ext cx="5962876" cy="7714473"/>
          </a:xfrm>
          <a:prstGeom prst="rect">
            <a:avLst/>
          </a:prstGeom>
          <a:noFill/>
          <a:ln>
            <a:noFill/>
          </a:ln>
        </p:spPr>
      </p:pic>
      <p:sp>
        <p:nvSpPr>
          <p:cNvPr id="61" name="Google Shape;61;p14"/>
          <p:cNvSpPr txBox="1">
            <a:spLocks noGrp="1"/>
          </p:cNvSpPr>
          <p:nvPr>
            <p:ph type="ctrTitle"/>
          </p:nvPr>
        </p:nvSpPr>
        <p:spPr>
          <a:xfrm>
            <a:off x="311700" y="269350"/>
            <a:ext cx="8520600" cy="12774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Georgia"/>
                <a:ea typeface="Georgia"/>
                <a:cs typeface="Georgia"/>
                <a:sym typeface="Georgia"/>
              </a:rPr>
              <a:t>Indigenous Food Sovereignty </a:t>
            </a:r>
            <a:endParaRPr>
              <a:latin typeface="Georgia"/>
              <a:ea typeface="Georgia"/>
              <a:cs typeface="Georgia"/>
              <a:sym typeface="Georgia"/>
            </a:endParaRPr>
          </a:p>
          <a:p>
            <a:pPr marL="0" lvl="0" indent="0" algn="ctr" rtl="0">
              <a:spcBef>
                <a:spcPts val="0"/>
              </a:spcBef>
              <a:spcAft>
                <a:spcPts val="0"/>
              </a:spcAft>
              <a:buNone/>
            </a:pPr>
            <a:r>
              <a:rPr lang="en" sz="2300">
                <a:latin typeface="Georgia"/>
                <a:ea typeface="Georgia"/>
                <a:cs typeface="Georgia"/>
                <a:sym typeface="Georgia"/>
              </a:rPr>
              <a:t>(Climate Justice/Land Back/Reclaiming Ancestral Ways of Being)</a:t>
            </a:r>
            <a:endParaRPr sz="2300">
              <a:latin typeface="Georgia"/>
              <a:ea typeface="Georgia"/>
              <a:cs typeface="Georgia"/>
              <a:sym typeface="Georgia"/>
            </a:endParaRPr>
          </a:p>
        </p:txBody>
      </p:sp>
      <p:pic>
        <p:nvPicPr>
          <p:cNvPr id="62" name="Google Shape;62;p14"/>
          <p:cNvPicPr preferRelativeResize="0"/>
          <p:nvPr/>
        </p:nvPicPr>
        <p:blipFill>
          <a:blip r:embed="rId5">
            <a:alphaModFix/>
          </a:blip>
          <a:stretch>
            <a:fillRect/>
          </a:stretch>
        </p:blipFill>
        <p:spPr>
          <a:xfrm>
            <a:off x="5056750" y="-3213025"/>
            <a:ext cx="5090224" cy="6585477"/>
          </a:xfrm>
          <a:prstGeom prst="rect">
            <a:avLst/>
          </a:prstGeom>
          <a:noFill/>
          <a:ln>
            <a:noFill/>
          </a:ln>
        </p:spPr>
      </p:pic>
      <p:pic>
        <p:nvPicPr>
          <p:cNvPr id="63" name="Google Shape;63;p14"/>
          <p:cNvPicPr preferRelativeResize="0"/>
          <p:nvPr/>
        </p:nvPicPr>
        <p:blipFill>
          <a:blip r:embed="rId6">
            <a:alphaModFix/>
          </a:blip>
          <a:stretch>
            <a:fillRect/>
          </a:stretch>
        </p:blipFill>
        <p:spPr>
          <a:xfrm>
            <a:off x="5359299" y="1324260"/>
            <a:ext cx="4560975" cy="5900764"/>
          </a:xfrm>
          <a:prstGeom prst="rect">
            <a:avLst/>
          </a:prstGeom>
          <a:noFill/>
          <a:ln>
            <a:noFill/>
          </a:ln>
        </p:spPr>
      </p:pic>
      <p:pic>
        <p:nvPicPr>
          <p:cNvPr id="64" name="Google Shape;64;p14"/>
          <p:cNvPicPr preferRelativeResize="0"/>
          <p:nvPr/>
        </p:nvPicPr>
        <p:blipFill>
          <a:blip r:embed="rId7">
            <a:alphaModFix/>
          </a:blip>
          <a:stretch>
            <a:fillRect/>
          </a:stretch>
        </p:blipFill>
        <p:spPr>
          <a:xfrm>
            <a:off x="-234575" y="-909700"/>
            <a:ext cx="3728151" cy="4823276"/>
          </a:xfrm>
          <a:prstGeom prst="rect">
            <a:avLst/>
          </a:prstGeom>
          <a:noFill/>
          <a:ln>
            <a:noFill/>
          </a:ln>
        </p:spPr>
      </p:pic>
      <p:pic>
        <p:nvPicPr>
          <p:cNvPr id="65" name="Google Shape;65;p14"/>
          <p:cNvPicPr preferRelativeResize="0"/>
          <p:nvPr/>
        </p:nvPicPr>
        <p:blipFill>
          <a:blip r:embed="rId8">
            <a:alphaModFix/>
          </a:blip>
          <a:stretch>
            <a:fillRect/>
          </a:stretch>
        </p:blipFill>
        <p:spPr>
          <a:xfrm rot="375087">
            <a:off x="3313095" y="1872218"/>
            <a:ext cx="1316136" cy="1195065"/>
          </a:xfrm>
          <a:prstGeom prst="rect">
            <a:avLst/>
          </a:prstGeom>
          <a:noFill/>
          <a:ln>
            <a:noFill/>
          </a:ln>
        </p:spPr>
      </p:pic>
      <p:pic>
        <p:nvPicPr>
          <p:cNvPr id="66" name="Google Shape;66;p14"/>
          <p:cNvPicPr preferRelativeResize="0"/>
          <p:nvPr/>
        </p:nvPicPr>
        <p:blipFill>
          <a:blip r:embed="rId9">
            <a:alphaModFix/>
          </a:blip>
          <a:stretch>
            <a:fillRect/>
          </a:stretch>
        </p:blipFill>
        <p:spPr>
          <a:xfrm>
            <a:off x="5417899" y="1759050"/>
            <a:ext cx="1521625" cy="1535750"/>
          </a:xfrm>
          <a:prstGeom prst="rect">
            <a:avLst/>
          </a:prstGeom>
          <a:noFill/>
          <a:ln>
            <a:noFill/>
          </a:ln>
        </p:spPr>
      </p:pic>
      <p:pic>
        <p:nvPicPr>
          <p:cNvPr id="67" name="Google Shape;67;p14"/>
          <p:cNvPicPr preferRelativeResize="0"/>
          <p:nvPr/>
        </p:nvPicPr>
        <p:blipFill>
          <a:blip r:embed="rId10">
            <a:alphaModFix/>
          </a:blip>
          <a:stretch>
            <a:fillRect/>
          </a:stretch>
        </p:blipFill>
        <p:spPr>
          <a:xfrm>
            <a:off x="8335051" y="4401951"/>
            <a:ext cx="735951" cy="735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764772" y="415606"/>
            <a:ext cx="7527300" cy="514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n" sz="3300"/>
              <a:t>Kinship Lines ”We will Plan”</a:t>
            </a:r>
            <a:endParaRPr sz="3300"/>
          </a:p>
        </p:txBody>
      </p:sp>
      <p:pic>
        <p:nvPicPr>
          <p:cNvPr id="148" name="Google Shape;148;p23"/>
          <p:cNvPicPr preferRelativeResize="0"/>
          <p:nvPr/>
        </p:nvPicPr>
        <p:blipFill rotWithShape="1">
          <a:blip r:embed="rId3">
            <a:alphaModFix/>
          </a:blip>
          <a:srcRect/>
          <a:stretch/>
        </p:blipFill>
        <p:spPr>
          <a:xfrm>
            <a:off x="5638800" y="1314450"/>
            <a:ext cx="3152775" cy="3252787"/>
          </a:xfrm>
          <a:prstGeom prst="rect">
            <a:avLst/>
          </a:prstGeom>
          <a:noFill/>
          <a:ln>
            <a:noFill/>
          </a:ln>
        </p:spPr>
      </p:pic>
      <p:sp>
        <p:nvSpPr>
          <p:cNvPr id="149" name="Google Shape;149;p23"/>
          <p:cNvSpPr txBox="1"/>
          <p:nvPr/>
        </p:nvSpPr>
        <p:spPr>
          <a:xfrm>
            <a:off x="457200" y="1504950"/>
            <a:ext cx="4775400" cy="2520600"/>
          </a:xfrm>
          <a:prstGeom prst="rect">
            <a:avLst/>
          </a:prstGeom>
          <a:noFill/>
          <a:ln>
            <a:noFill/>
          </a:ln>
        </p:spPr>
        <p:txBody>
          <a:bodyPr spcFirstLastPara="1" wrap="square" lIns="0" tIns="6350" rIns="0" bIns="0" anchor="t" anchorCtr="0">
            <a:spAutoFit/>
          </a:bodyPr>
          <a:lstStyle/>
          <a:p>
            <a:pPr marL="241300" marR="0" lvl="0" indent="-228600" algn="l" rtl="0">
              <a:lnSpc>
                <a:spcPct val="150000"/>
              </a:lnSpc>
              <a:spcBef>
                <a:spcPts val="0"/>
              </a:spcBef>
              <a:spcAft>
                <a:spcPts val="0"/>
              </a:spcAft>
              <a:buClr>
                <a:srgbClr val="292929"/>
              </a:buClr>
              <a:buSzPts val="1600"/>
              <a:buFont typeface="Noto Sans Symbols"/>
              <a:buChar char="❖"/>
            </a:pPr>
            <a:r>
              <a:rPr lang="en" sz="1600">
                <a:solidFill>
                  <a:srgbClr val="292929"/>
                </a:solidFill>
                <a:latin typeface="Arial"/>
                <a:ea typeface="Arial"/>
                <a:cs typeface="Arial"/>
                <a:sym typeface="Arial"/>
              </a:rPr>
              <a:t>Kinship Lines (Community of Practices)  </a:t>
            </a:r>
            <a:endParaRPr sz="1600">
              <a:solidFill>
                <a:srgbClr val="292929"/>
              </a:solidFill>
              <a:latin typeface="Arial"/>
              <a:ea typeface="Arial"/>
              <a:cs typeface="Arial"/>
              <a:sym typeface="Arial"/>
            </a:endParaRPr>
          </a:p>
          <a:p>
            <a:pPr marL="241300" marR="0" lvl="0" indent="-228600" algn="l" rtl="0">
              <a:lnSpc>
                <a:spcPct val="150000"/>
              </a:lnSpc>
              <a:spcBef>
                <a:spcPts val="100"/>
              </a:spcBef>
              <a:spcAft>
                <a:spcPts val="0"/>
              </a:spcAft>
              <a:buClr>
                <a:srgbClr val="292929"/>
              </a:buClr>
              <a:buSzPts val="1600"/>
              <a:buFont typeface="Noto Sans Symbols"/>
              <a:buChar char="❖"/>
            </a:pPr>
            <a:r>
              <a:rPr lang="en" sz="1600">
                <a:solidFill>
                  <a:srgbClr val="292929"/>
                </a:solidFill>
                <a:latin typeface="Arial"/>
                <a:ea typeface="Arial"/>
                <a:cs typeface="Arial"/>
                <a:sym typeface="Arial"/>
              </a:rPr>
              <a:t>Planning Initiatives across a breadth of territories </a:t>
            </a:r>
            <a:endParaRPr sz="1600">
              <a:solidFill>
                <a:schemeClr val="dk1"/>
              </a:solidFill>
              <a:latin typeface="Arial"/>
              <a:ea typeface="Arial"/>
              <a:cs typeface="Arial"/>
              <a:sym typeface="Arial"/>
            </a:endParaRPr>
          </a:p>
          <a:p>
            <a:pPr marL="241300" marR="0" lvl="0" indent="-228600" algn="l" rtl="0">
              <a:lnSpc>
                <a:spcPct val="150000"/>
              </a:lnSpc>
              <a:spcBef>
                <a:spcPts val="100"/>
              </a:spcBef>
              <a:spcAft>
                <a:spcPts val="0"/>
              </a:spcAft>
              <a:buClr>
                <a:srgbClr val="292929"/>
              </a:buClr>
              <a:buSzPts val="1600"/>
              <a:buFont typeface="Noto Sans Symbols"/>
              <a:buChar char="❖"/>
            </a:pPr>
            <a:r>
              <a:rPr lang="en" sz="1600">
                <a:solidFill>
                  <a:srgbClr val="292929"/>
                </a:solidFill>
                <a:latin typeface="Arial"/>
                <a:ea typeface="Arial"/>
                <a:cs typeface="Arial"/>
                <a:sym typeface="Arial"/>
              </a:rPr>
              <a:t>Tools, Resources, Webinars, Kinship Line Networks </a:t>
            </a:r>
            <a:endParaRPr sz="1600">
              <a:solidFill>
                <a:srgbClr val="292929"/>
              </a:solidFill>
              <a:latin typeface="Arial"/>
              <a:ea typeface="Arial"/>
              <a:cs typeface="Arial"/>
              <a:sym typeface="Arial"/>
            </a:endParaRPr>
          </a:p>
          <a:p>
            <a:pPr marL="241300" marR="0" lvl="0" indent="-228600" algn="l" rtl="0">
              <a:lnSpc>
                <a:spcPct val="150000"/>
              </a:lnSpc>
              <a:spcBef>
                <a:spcPts val="100"/>
              </a:spcBef>
              <a:spcAft>
                <a:spcPts val="0"/>
              </a:spcAft>
              <a:buClr>
                <a:srgbClr val="292929"/>
              </a:buClr>
              <a:buSzPts val="1600"/>
              <a:buFont typeface="Noto Sans Symbols"/>
              <a:buChar char="❖"/>
            </a:pPr>
            <a:r>
              <a:rPr lang="en" sz="1600">
                <a:solidFill>
                  <a:srgbClr val="292929"/>
                </a:solidFill>
                <a:latin typeface="Arial"/>
                <a:ea typeface="Arial"/>
                <a:cs typeface="Arial"/>
                <a:sym typeface="Arial"/>
              </a:rPr>
              <a:t>Direct Planning Initiative Support </a:t>
            </a:r>
            <a:endParaRPr sz="1600">
              <a:solidFill>
                <a:srgbClr val="292929"/>
              </a:solidFill>
              <a:latin typeface="Arial"/>
              <a:ea typeface="Arial"/>
              <a:cs typeface="Arial"/>
              <a:sym typeface="Arial"/>
            </a:endParaRPr>
          </a:p>
          <a:p>
            <a:pPr marL="241300" marR="0" lvl="0" indent="-228600" algn="l" rtl="0">
              <a:lnSpc>
                <a:spcPct val="150000"/>
              </a:lnSpc>
              <a:spcBef>
                <a:spcPts val="100"/>
              </a:spcBef>
              <a:spcAft>
                <a:spcPts val="0"/>
              </a:spcAft>
              <a:buClr>
                <a:srgbClr val="292929"/>
              </a:buClr>
              <a:buSzPts val="1600"/>
              <a:buFont typeface="Noto Sans Symbols"/>
              <a:buChar char="❖"/>
            </a:pPr>
            <a:r>
              <a:rPr lang="en" sz="1600">
                <a:solidFill>
                  <a:srgbClr val="292929"/>
                </a:solidFill>
                <a:latin typeface="Arial"/>
                <a:ea typeface="Arial"/>
                <a:cs typeface="Arial"/>
                <a:sym typeface="Arial"/>
              </a:rPr>
              <a:t>Knowledge Reclamation and Exchange, Land Protection and Food System Revitalization </a:t>
            </a:r>
            <a:endParaRPr sz="160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a:off x="419100" y="400050"/>
            <a:ext cx="4645500" cy="10224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n" sz="3300"/>
              <a:t>Sovereign Household Support Program</a:t>
            </a:r>
            <a:endParaRPr sz="3300"/>
          </a:p>
        </p:txBody>
      </p:sp>
      <p:pic>
        <p:nvPicPr>
          <p:cNvPr id="155" name="Google Shape;155;p24"/>
          <p:cNvPicPr preferRelativeResize="0"/>
          <p:nvPr/>
        </p:nvPicPr>
        <p:blipFill rotWithShape="1">
          <a:blip r:embed="rId3">
            <a:alphaModFix/>
          </a:blip>
          <a:srcRect/>
          <a:stretch/>
        </p:blipFill>
        <p:spPr>
          <a:xfrm>
            <a:off x="5829300" y="1085850"/>
            <a:ext cx="2969228" cy="3939542"/>
          </a:xfrm>
          <a:prstGeom prst="rect">
            <a:avLst/>
          </a:prstGeom>
          <a:noFill/>
          <a:ln>
            <a:noFill/>
          </a:ln>
        </p:spPr>
      </p:pic>
      <p:sp>
        <p:nvSpPr>
          <p:cNvPr id="156" name="Google Shape;156;p24"/>
          <p:cNvSpPr txBox="1"/>
          <p:nvPr/>
        </p:nvSpPr>
        <p:spPr>
          <a:xfrm>
            <a:off x="152400" y="1657350"/>
            <a:ext cx="5257800" cy="3084300"/>
          </a:xfrm>
          <a:prstGeom prst="rect">
            <a:avLst/>
          </a:prstGeom>
          <a:noFill/>
          <a:ln>
            <a:noFill/>
          </a:ln>
        </p:spPr>
        <p:txBody>
          <a:bodyPr spcFirstLastPara="1" wrap="square" lIns="0" tIns="13975" rIns="0" bIns="0" anchor="t" anchorCtr="0">
            <a:spAutoFit/>
          </a:bodyPr>
          <a:lstStyle/>
          <a:p>
            <a:pPr marL="241300" marR="0" lvl="0" indent="-228600" algn="l" rtl="0">
              <a:lnSpc>
                <a:spcPct val="185000"/>
              </a:lnSpc>
              <a:spcBef>
                <a:spcPts val="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2 Granting Periods Year (Ziigwan and Dagwaagin) </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Household and Family focused </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Aim to support 250 Households each round (500 Households a year)</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$1000.00 Rural and Urban &amp; $2000.00 Remote </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Application process (Google Forms, Call-Ins, Direct support with crafting) </a:t>
            </a:r>
            <a:endParaRPr sz="700"/>
          </a:p>
          <a:p>
            <a:pPr marL="241300" marR="0" lvl="0" indent="-139700" algn="l" rtl="0">
              <a:lnSpc>
                <a:spcPct val="185000"/>
              </a:lnSpc>
              <a:spcBef>
                <a:spcPts val="100"/>
              </a:spcBef>
              <a:spcAft>
                <a:spcPts val="0"/>
              </a:spcAft>
              <a:buClr>
                <a:schemeClr val="dk1"/>
              </a:buClr>
              <a:buSzPts val="1400"/>
              <a:buFont typeface="Noto Sans Symbols"/>
              <a:buNone/>
            </a:pPr>
            <a:endParaRPr sz="1400">
              <a:solidFill>
                <a:srgbClr val="292929"/>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5"/>
          <p:cNvPicPr preferRelativeResize="0"/>
          <p:nvPr/>
        </p:nvPicPr>
        <p:blipFill>
          <a:blip r:embed="rId3">
            <a:alphaModFix/>
          </a:blip>
          <a:stretch>
            <a:fillRect/>
          </a:stretch>
        </p:blipFill>
        <p:spPr>
          <a:xfrm>
            <a:off x="1340075" y="-319000"/>
            <a:ext cx="5834375" cy="5880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6"/>
          <p:cNvSpPr txBox="1">
            <a:spLocks noGrp="1"/>
          </p:cNvSpPr>
          <p:nvPr>
            <p:ph type="title"/>
          </p:nvPr>
        </p:nvSpPr>
        <p:spPr>
          <a:xfrm>
            <a:off x="202925" y="89150"/>
            <a:ext cx="4911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Placed Based Project Stories  </a:t>
            </a:r>
            <a:endParaRPr sz="2420"/>
          </a:p>
        </p:txBody>
      </p:sp>
      <p:pic>
        <p:nvPicPr>
          <p:cNvPr id="167" name="Google Shape;167;p26"/>
          <p:cNvPicPr preferRelativeResize="0"/>
          <p:nvPr/>
        </p:nvPicPr>
        <p:blipFill>
          <a:blip r:embed="rId3">
            <a:alphaModFix/>
          </a:blip>
          <a:stretch>
            <a:fillRect/>
          </a:stretch>
        </p:blipFill>
        <p:spPr>
          <a:xfrm>
            <a:off x="3085088" y="3079850"/>
            <a:ext cx="2252317" cy="1499150"/>
          </a:xfrm>
          <a:prstGeom prst="rect">
            <a:avLst/>
          </a:prstGeom>
          <a:noFill/>
          <a:ln w="38100" cap="flat" cmpd="sng">
            <a:solidFill>
              <a:srgbClr val="155B54"/>
            </a:solidFill>
            <a:prstDash val="solid"/>
            <a:round/>
            <a:headEnd type="none" w="sm" len="sm"/>
            <a:tailEnd type="none" w="sm" len="sm"/>
          </a:ln>
        </p:spPr>
      </p:pic>
      <p:pic>
        <p:nvPicPr>
          <p:cNvPr id="168" name="Google Shape;168;p26"/>
          <p:cNvPicPr preferRelativeResize="0"/>
          <p:nvPr/>
        </p:nvPicPr>
        <p:blipFill>
          <a:blip r:embed="rId4">
            <a:alphaModFix/>
          </a:blip>
          <a:stretch>
            <a:fillRect/>
          </a:stretch>
        </p:blipFill>
        <p:spPr>
          <a:xfrm>
            <a:off x="5466657" y="89152"/>
            <a:ext cx="3491722" cy="1697350"/>
          </a:xfrm>
          <a:prstGeom prst="rect">
            <a:avLst/>
          </a:prstGeom>
          <a:noFill/>
          <a:ln w="38100" cap="flat" cmpd="sng">
            <a:solidFill>
              <a:srgbClr val="155B54"/>
            </a:solidFill>
            <a:prstDash val="solid"/>
            <a:round/>
            <a:headEnd type="none" w="sm" len="sm"/>
            <a:tailEnd type="none" w="sm" len="sm"/>
          </a:ln>
        </p:spPr>
      </p:pic>
      <p:pic>
        <p:nvPicPr>
          <p:cNvPr id="169" name="Google Shape;169;p26"/>
          <p:cNvPicPr preferRelativeResize="0"/>
          <p:nvPr/>
        </p:nvPicPr>
        <p:blipFill>
          <a:blip r:embed="rId5">
            <a:alphaModFix/>
          </a:blip>
          <a:stretch>
            <a:fillRect/>
          </a:stretch>
        </p:blipFill>
        <p:spPr>
          <a:xfrm>
            <a:off x="3031574" y="945851"/>
            <a:ext cx="2252300" cy="1908057"/>
          </a:xfrm>
          <a:prstGeom prst="rect">
            <a:avLst/>
          </a:prstGeom>
          <a:noFill/>
          <a:ln w="9525" cap="flat" cmpd="sng">
            <a:solidFill>
              <a:srgbClr val="303030"/>
            </a:solidFill>
            <a:prstDash val="solid"/>
            <a:round/>
            <a:headEnd type="none" w="sm" len="sm"/>
            <a:tailEnd type="none" w="sm" len="sm"/>
          </a:ln>
        </p:spPr>
      </p:pic>
      <p:pic>
        <p:nvPicPr>
          <p:cNvPr id="170" name="Google Shape;170;p26"/>
          <p:cNvPicPr preferRelativeResize="0"/>
          <p:nvPr/>
        </p:nvPicPr>
        <p:blipFill>
          <a:blip r:embed="rId6">
            <a:alphaModFix/>
          </a:blip>
          <a:stretch>
            <a:fillRect/>
          </a:stretch>
        </p:blipFill>
        <p:spPr>
          <a:xfrm>
            <a:off x="5466650" y="2665800"/>
            <a:ext cx="3491727" cy="2327240"/>
          </a:xfrm>
          <a:prstGeom prst="rect">
            <a:avLst/>
          </a:prstGeom>
          <a:noFill/>
          <a:ln w="9525" cap="flat" cmpd="sng">
            <a:solidFill>
              <a:schemeClr val="dk2"/>
            </a:solidFill>
            <a:prstDash val="solid"/>
            <a:round/>
            <a:headEnd type="none" w="sm" len="sm"/>
            <a:tailEnd type="none" w="sm" len="sm"/>
          </a:ln>
        </p:spPr>
      </p:pic>
      <p:pic>
        <p:nvPicPr>
          <p:cNvPr id="171" name="Google Shape;171;p26"/>
          <p:cNvPicPr preferRelativeResize="0"/>
          <p:nvPr/>
        </p:nvPicPr>
        <p:blipFill>
          <a:blip r:embed="rId7">
            <a:alphaModFix/>
          </a:blip>
          <a:stretch>
            <a:fillRect/>
          </a:stretch>
        </p:blipFill>
        <p:spPr>
          <a:xfrm>
            <a:off x="6176425" y="608075"/>
            <a:ext cx="1902726" cy="2461650"/>
          </a:xfrm>
          <a:prstGeom prst="rect">
            <a:avLst/>
          </a:prstGeom>
          <a:noFill/>
          <a:ln>
            <a:noFill/>
          </a:ln>
        </p:spPr>
      </p:pic>
      <p:pic>
        <p:nvPicPr>
          <p:cNvPr id="172" name="Google Shape;172;p26"/>
          <p:cNvPicPr preferRelativeResize="0"/>
          <p:nvPr/>
        </p:nvPicPr>
        <p:blipFill>
          <a:blip r:embed="rId8">
            <a:alphaModFix/>
          </a:blip>
          <a:stretch>
            <a:fillRect/>
          </a:stretch>
        </p:blipFill>
        <p:spPr>
          <a:xfrm>
            <a:off x="73575" y="2748575"/>
            <a:ext cx="2882263" cy="2161697"/>
          </a:xfrm>
          <a:prstGeom prst="rect">
            <a:avLst/>
          </a:prstGeom>
          <a:noFill/>
          <a:ln w="9525" cap="flat" cmpd="sng">
            <a:solidFill>
              <a:srgbClr val="595959"/>
            </a:solidFill>
            <a:prstDash val="solid"/>
            <a:round/>
            <a:headEnd type="none" w="sm" len="sm"/>
            <a:tailEnd type="none" w="sm" len="sm"/>
          </a:ln>
        </p:spPr>
      </p:pic>
      <p:pic>
        <p:nvPicPr>
          <p:cNvPr id="173" name="Google Shape;173;p26"/>
          <p:cNvPicPr preferRelativeResize="0"/>
          <p:nvPr/>
        </p:nvPicPr>
        <p:blipFill>
          <a:blip r:embed="rId9">
            <a:alphaModFix/>
          </a:blip>
          <a:stretch>
            <a:fillRect/>
          </a:stretch>
        </p:blipFill>
        <p:spPr>
          <a:xfrm>
            <a:off x="242674" y="707650"/>
            <a:ext cx="2544067" cy="1908050"/>
          </a:xfrm>
          <a:prstGeom prst="rect">
            <a:avLst/>
          </a:prstGeom>
          <a:noFill/>
          <a:ln w="38100" cap="flat" cmpd="sng">
            <a:solidFill>
              <a:srgbClr val="595959"/>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7"/>
          <p:cNvPicPr preferRelativeResize="0"/>
          <p:nvPr/>
        </p:nvPicPr>
        <p:blipFill>
          <a:blip r:embed="rId3">
            <a:alphaModFix/>
          </a:blip>
          <a:stretch>
            <a:fillRect/>
          </a:stretch>
        </p:blipFill>
        <p:spPr>
          <a:xfrm>
            <a:off x="87688" y="109651"/>
            <a:ext cx="2475325" cy="1455400"/>
          </a:xfrm>
          <a:prstGeom prst="rect">
            <a:avLst/>
          </a:prstGeom>
          <a:noFill/>
          <a:ln>
            <a:noFill/>
          </a:ln>
        </p:spPr>
      </p:pic>
      <p:sp>
        <p:nvSpPr>
          <p:cNvPr id="179" name="Google Shape;179;p27"/>
          <p:cNvSpPr txBox="1">
            <a:spLocks noGrp="1"/>
          </p:cNvSpPr>
          <p:nvPr>
            <p:ph type="title"/>
          </p:nvPr>
        </p:nvSpPr>
        <p:spPr>
          <a:xfrm>
            <a:off x="2945700" y="461038"/>
            <a:ext cx="5255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20" b="1"/>
              <a:t>Whitesand First Nation </a:t>
            </a:r>
            <a:endParaRPr sz="2020" b="1"/>
          </a:p>
          <a:p>
            <a:pPr marL="0" lvl="0" indent="0" algn="ctr" rtl="0">
              <a:spcBef>
                <a:spcPts val="0"/>
              </a:spcBef>
              <a:spcAft>
                <a:spcPts val="0"/>
              </a:spcAft>
              <a:buSzPts val="990"/>
              <a:buNone/>
            </a:pPr>
            <a:r>
              <a:rPr lang="en" sz="2020" b="1"/>
              <a:t>Community and Household Garden Project</a:t>
            </a:r>
            <a:r>
              <a:rPr lang="en" sz="2020"/>
              <a:t>  </a:t>
            </a:r>
            <a:endParaRPr sz="2020"/>
          </a:p>
        </p:txBody>
      </p:sp>
      <p:pic>
        <p:nvPicPr>
          <p:cNvPr id="180" name="Google Shape;180;p27"/>
          <p:cNvPicPr preferRelativeResize="0"/>
          <p:nvPr/>
        </p:nvPicPr>
        <p:blipFill>
          <a:blip r:embed="rId4">
            <a:alphaModFix/>
          </a:blip>
          <a:stretch>
            <a:fillRect/>
          </a:stretch>
        </p:blipFill>
        <p:spPr>
          <a:xfrm>
            <a:off x="113275" y="3301476"/>
            <a:ext cx="2424139" cy="1616102"/>
          </a:xfrm>
          <a:prstGeom prst="rect">
            <a:avLst/>
          </a:prstGeom>
          <a:noFill/>
          <a:ln w="38100" cap="flat" cmpd="sng">
            <a:solidFill>
              <a:srgbClr val="155B54"/>
            </a:solidFill>
            <a:prstDash val="solid"/>
            <a:round/>
            <a:headEnd type="none" w="sm" len="sm"/>
            <a:tailEnd type="none" w="sm" len="sm"/>
          </a:ln>
        </p:spPr>
      </p:pic>
      <p:pic>
        <p:nvPicPr>
          <p:cNvPr id="181" name="Google Shape;181;p27"/>
          <p:cNvPicPr preferRelativeResize="0"/>
          <p:nvPr/>
        </p:nvPicPr>
        <p:blipFill>
          <a:blip r:embed="rId5">
            <a:alphaModFix/>
          </a:blip>
          <a:stretch>
            <a:fillRect/>
          </a:stretch>
        </p:blipFill>
        <p:spPr>
          <a:xfrm>
            <a:off x="6949800" y="1452939"/>
            <a:ext cx="2012800" cy="1667850"/>
          </a:xfrm>
          <a:prstGeom prst="rect">
            <a:avLst/>
          </a:prstGeom>
          <a:noFill/>
          <a:ln w="38100" cap="flat" cmpd="sng">
            <a:solidFill>
              <a:srgbClr val="155B54"/>
            </a:solidFill>
            <a:prstDash val="solid"/>
            <a:round/>
            <a:headEnd type="none" w="sm" len="sm"/>
            <a:tailEnd type="none" w="sm" len="sm"/>
          </a:ln>
        </p:spPr>
      </p:pic>
      <p:sp>
        <p:nvSpPr>
          <p:cNvPr id="182" name="Google Shape;182;p27"/>
          <p:cNvSpPr txBox="1">
            <a:spLocks noGrp="1"/>
          </p:cNvSpPr>
          <p:nvPr>
            <p:ph type="body" idx="1"/>
          </p:nvPr>
        </p:nvSpPr>
        <p:spPr>
          <a:xfrm>
            <a:off x="6949800" y="109650"/>
            <a:ext cx="2194200" cy="572700"/>
          </a:xfrm>
          <a:prstGeom prst="rect">
            <a:avLst/>
          </a:prstGeom>
        </p:spPr>
        <p:txBody>
          <a:bodyPr spcFirstLastPara="1" wrap="square" lIns="91425" tIns="91425" rIns="91425" bIns="91425" anchor="t" anchorCtr="0">
            <a:normAutofit fontScale="77500" lnSpcReduction="10000"/>
          </a:bodyPr>
          <a:lstStyle/>
          <a:p>
            <a:pPr marL="0" lvl="0" indent="0" algn="l" rtl="0">
              <a:spcBef>
                <a:spcPts val="0"/>
              </a:spcBef>
              <a:spcAft>
                <a:spcPts val="1200"/>
              </a:spcAft>
              <a:buNone/>
            </a:pPr>
            <a:r>
              <a:rPr lang="en" u="sng">
                <a:solidFill>
                  <a:schemeClr val="hlink"/>
                </a:solidFill>
                <a:hlinkClick r:id="rId6"/>
              </a:rPr>
              <a:t>UOFS Community Garden</a:t>
            </a:r>
            <a:endParaRPr/>
          </a:p>
        </p:txBody>
      </p:sp>
      <p:pic>
        <p:nvPicPr>
          <p:cNvPr id="183" name="Google Shape;183;p27"/>
          <p:cNvPicPr preferRelativeResize="0"/>
          <p:nvPr/>
        </p:nvPicPr>
        <p:blipFill>
          <a:blip r:embed="rId7">
            <a:alphaModFix/>
          </a:blip>
          <a:stretch>
            <a:fillRect/>
          </a:stretch>
        </p:blipFill>
        <p:spPr>
          <a:xfrm>
            <a:off x="2790139" y="1791204"/>
            <a:ext cx="3906959" cy="2604004"/>
          </a:xfrm>
          <a:prstGeom prst="rect">
            <a:avLst/>
          </a:prstGeom>
          <a:noFill/>
          <a:ln w="76200" cap="flat" cmpd="sng">
            <a:solidFill>
              <a:schemeClr val="dk2"/>
            </a:solidFill>
            <a:prstDash val="solid"/>
            <a:round/>
            <a:headEnd type="none" w="sm" len="sm"/>
            <a:tailEnd type="none" w="sm" len="sm"/>
          </a:ln>
          <a:effectLst>
            <a:outerShdw blurRad="57150" dist="19050" dir="5400000" algn="bl" rotWithShape="0">
              <a:srgbClr val="0B5394">
                <a:alpha val="36000"/>
              </a:srgbClr>
            </a:outerShdw>
          </a:effectLst>
        </p:spPr>
      </p:pic>
      <p:pic>
        <p:nvPicPr>
          <p:cNvPr id="184" name="Google Shape;184;p27"/>
          <p:cNvPicPr preferRelativeResize="0"/>
          <p:nvPr/>
        </p:nvPicPr>
        <p:blipFill>
          <a:blip r:embed="rId8">
            <a:alphaModFix/>
          </a:blip>
          <a:stretch>
            <a:fillRect/>
          </a:stretch>
        </p:blipFill>
        <p:spPr>
          <a:xfrm>
            <a:off x="6949813" y="3381820"/>
            <a:ext cx="1364815" cy="1455400"/>
          </a:xfrm>
          <a:prstGeom prst="rect">
            <a:avLst/>
          </a:prstGeom>
          <a:noFill/>
          <a:ln>
            <a:noFill/>
          </a:ln>
          <a:effectLst>
            <a:outerShdw blurRad="57150" dist="19050" dir="5400000" algn="bl" rotWithShape="0">
              <a:srgbClr val="0B5394">
                <a:alpha val="36000"/>
              </a:srgbClr>
            </a:outerShdw>
          </a:effectLst>
        </p:spPr>
      </p:pic>
      <p:pic>
        <p:nvPicPr>
          <p:cNvPr id="185" name="Google Shape;185;p27"/>
          <p:cNvPicPr preferRelativeResize="0"/>
          <p:nvPr/>
        </p:nvPicPr>
        <p:blipFill>
          <a:blip r:embed="rId8">
            <a:alphaModFix/>
          </a:blip>
          <a:stretch>
            <a:fillRect/>
          </a:stretch>
        </p:blipFill>
        <p:spPr>
          <a:xfrm>
            <a:off x="595199" y="1705551"/>
            <a:ext cx="1269225" cy="1353475"/>
          </a:xfrm>
          <a:prstGeom prst="rect">
            <a:avLst/>
          </a:prstGeom>
          <a:noFill/>
          <a:ln>
            <a:noFill/>
          </a:ln>
          <a:effectLst>
            <a:outerShdw blurRad="57150" dist="19050" dir="5400000" algn="bl" rotWithShape="0">
              <a:srgbClr val="0B5394">
                <a:alpha val="36000"/>
              </a:srgbClr>
            </a:outerShdw>
          </a:effectLst>
        </p:spPr>
      </p:pic>
      <p:pic>
        <p:nvPicPr>
          <p:cNvPr id="186" name="Google Shape;186;p27"/>
          <p:cNvPicPr preferRelativeResize="0"/>
          <p:nvPr/>
        </p:nvPicPr>
        <p:blipFill>
          <a:blip r:embed="rId9">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body" idx="1"/>
          </p:nvPr>
        </p:nvSpPr>
        <p:spPr>
          <a:xfrm>
            <a:off x="311700" y="1561925"/>
            <a:ext cx="4260300" cy="2996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1350">
                <a:solidFill>
                  <a:srgbClr val="030303"/>
                </a:solidFill>
                <a:highlight>
                  <a:srgbClr val="F9F9F9"/>
                </a:highlight>
                <a:latin typeface="Comfortaa"/>
                <a:ea typeface="Comfortaa"/>
                <a:cs typeface="Comfortaa"/>
                <a:sym typeface="Comfortaa"/>
              </a:rPr>
              <a:t>Aroland Youth Blueberry Initiative (AYBI) welcomes all community members (children to elders) to harvest and sell blueberries to support programs for youth. Foraging for blueberries is highly valued as a source of income, food security, tradition and as an alternative to timber extraction. Through blueberry picking, the AYBI incorporates values for the youth around identity and connection to the land. They are taught traditional knowledge that is passed down from generation to generation around how to harvest and care for the berries.</a:t>
            </a:r>
            <a:endParaRPr sz="1508">
              <a:solidFill>
                <a:schemeClr val="dk1"/>
              </a:solidFill>
              <a:latin typeface="Comfortaa"/>
              <a:ea typeface="Comfortaa"/>
              <a:cs typeface="Comfortaa"/>
              <a:sym typeface="Comfortaa"/>
            </a:endParaRPr>
          </a:p>
          <a:p>
            <a:pPr marL="0" lvl="0" indent="0" algn="l" rtl="0">
              <a:spcBef>
                <a:spcPts val="1200"/>
              </a:spcBef>
              <a:spcAft>
                <a:spcPts val="1200"/>
              </a:spcAft>
              <a:buNone/>
            </a:pPr>
            <a:endParaRPr sz="1500">
              <a:solidFill>
                <a:srgbClr val="404041"/>
              </a:solidFill>
              <a:highlight>
                <a:srgbClr val="FFFFFF"/>
              </a:highlight>
              <a:latin typeface="Roboto"/>
              <a:ea typeface="Roboto"/>
              <a:cs typeface="Roboto"/>
              <a:sym typeface="Roboto"/>
            </a:endParaRPr>
          </a:p>
        </p:txBody>
      </p:sp>
      <p:sp>
        <p:nvSpPr>
          <p:cNvPr id="192" name="Google Shape;192;p28"/>
          <p:cNvSpPr txBox="1">
            <a:spLocks noGrp="1"/>
          </p:cNvSpPr>
          <p:nvPr>
            <p:ph type="title"/>
          </p:nvPr>
        </p:nvSpPr>
        <p:spPr>
          <a:xfrm>
            <a:off x="311700" y="222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acifico"/>
                <a:ea typeface="Pacifico"/>
                <a:cs typeface="Pacifico"/>
                <a:sym typeface="Pacifico"/>
              </a:rPr>
              <a:t>Aroland First Nation Community Kitchen </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Aroland Youth Blueberry Initiative   </a:t>
            </a:r>
            <a:endParaRPr>
              <a:latin typeface="Pacifico"/>
              <a:ea typeface="Pacifico"/>
              <a:cs typeface="Pacifico"/>
              <a:sym typeface="Pacifico"/>
            </a:endParaRPr>
          </a:p>
        </p:txBody>
      </p:sp>
      <p:pic>
        <p:nvPicPr>
          <p:cNvPr id="193" name="Google Shape;193;p28"/>
          <p:cNvPicPr preferRelativeResize="0"/>
          <p:nvPr/>
        </p:nvPicPr>
        <p:blipFill>
          <a:blip r:embed="rId3">
            <a:alphaModFix/>
          </a:blip>
          <a:stretch>
            <a:fillRect/>
          </a:stretch>
        </p:blipFill>
        <p:spPr>
          <a:xfrm>
            <a:off x="172125" y="278025"/>
            <a:ext cx="1428750" cy="1143000"/>
          </a:xfrm>
          <a:prstGeom prst="rect">
            <a:avLst/>
          </a:prstGeom>
          <a:noFill/>
          <a:ln>
            <a:noFill/>
          </a:ln>
        </p:spPr>
      </p:pic>
      <p:pic>
        <p:nvPicPr>
          <p:cNvPr id="194" name="Google Shape;194;p28"/>
          <p:cNvPicPr preferRelativeResize="0"/>
          <p:nvPr/>
        </p:nvPicPr>
        <p:blipFill>
          <a:blip r:embed="rId4">
            <a:alphaModFix/>
          </a:blip>
          <a:stretch>
            <a:fillRect/>
          </a:stretch>
        </p:blipFill>
        <p:spPr>
          <a:xfrm>
            <a:off x="4744177" y="1576575"/>
            <a:ext cx="3999948" cy="2996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9"/>
          <p:cNvPicPr preferRelativeResize="0"/>
          <p:nvPr/>
        </p:nvPicPr>
        <p:blipFill>
          <a:blip r:embed="rId3">
            <a:alphaModFix/>
          </a:blip>
          <a:stretch>
            <a:fillRect/>
          </a:stretch>
        </p:blipFill>
        <p:spPr>
          <a:xfrm>
            <a:off x="8335051" y="4325751"/>
            <a:ext cx="735951" cy="735951"/>
          </a:xfrm>
          <a:prstGeom prst="rect">
            <a:avLst/>
          </a:prstGeom>
          <a:noFill/>
          <a:ln>
            <a:noFill/>
          </a:ln>
        </p:spPr>
      </p:pic>
      <p:pic>
        <p:nvPicPr>
          <p:cNvPr id="200" name="Google Shape;200;p29"/>
          <p:cNvPicPr preferRelativeResize="0"/>
          <p:nvPr/>
        </p:nvPicPr>
        <p:blipFill>
          <a:blip r:embed="rId4">
            <a:alphaModFix/>
          </a:blip>
          <a:stretch>
            <a:fillRect/>
          </a:stretch>
        </p:blipFill>
        <p:spPr>
          <a:xfrm>
            <a:off x="3839375" y="876400"/>
            <a:ext cx="2745800" cy="1830076"/>
          </a:xfrm>
          <a:prstGeom prst="rect">
            <a:avLst/>
          </a:prstGeom>
          <a:noFill/>
          <a:ln w="19050" cap="flat" cmpd="sng">
            <a:solidFill>
              <a:schemeClr val="dk2"/>
            </a:solidFill>
            <a:prstDash val="solid"/>
            <a:round/>
            <a:headEnd type="none" w="sm" len="sm"/>
            <a:tailEnd type="none" w="sm" len="sm"/>
          </a:ln>
        </p:spPr>
      </p:pic>
      <p:pic>
        <p:nvPicPr>
          <p:cNvPr id="201" name="Google Shape;201;p29"/>
          <p:cNvPicPr preferRelativeResize="0"/>
          <p:nvPr/>
        </p:nvPicPr>
        <p:blipFill>
          <a:blip r:embed="rId5">
            <a:alphaModFix/>
          </a:blip>
          <a:stretch>
            <a:fillRect/>
          </a:stretch>
        </p:blipFill>
        <p:spPr>
          <a:xfrm>
            <a:off x="2206350" y="1251500"/>
            <a:ext cx="1509169" cy="2264325"/>
          </a:xfrm>
          <a:prstGeom prst="rect">
            <a:avLst/>
          </a:prstGeom>
          <a:noFill/>
          <a:ln w="19050" cap="flat" cmpd="sng">
            <a:solidFill>
              <a:schemeClr val="dk2"/>
            </a:solidFill>
            <a:prstDash val="solid"/>
            <a:round/>
            <a:headEnd type="none" w="sm" len="sm"/>
            <a:tailEnd type="none" w="sm" len="sm"/>
          </a:ln>
        </p:spPr>
      </p:pic>
      <p:pic>
        <p:nvPicPr>
          <p:cNvPr id="202" name="Google Shape;202;p29"/>
          <p:cNvPicPr preferRelativeResize="0"/>
          <p:nvPr/>
        </p:nvPicPr>
        <p:blipFill>
          <a:blip r:embed="rId6">
            <a:alphaModFix/>
          </a:blip>
          <a:stretch>
            <a:fillRect/>
          </a:stretch>
        </p:blipFill>
        <p:spPr>
          <a:xfrm>
            <a:off x="175824" y="3655875"/>
            <a:ext cx="1835725" cy="1376793"/>
          </a:xfrm>
          <a:prstGeom prst="rect">
            <a:avLst/>
          </a:prstGeom>
          <a:noFill/>
          <a:ln w="19050" cap="flat" cmpd="sng">
            <a:solidFill>
              <a:schemeClr val="dk2"/>
            </a:solidFill>
            <a:prstDash val="solid"/>
            <a:round/>
            <a:headEnd type="none" w="sm" len="sm"/>
            <a:tailEnd type="none" w="sm" len="sm"/>
          </a:ln>
        </p:spPr>
      </p:pic>
      <p:pic>
        <p:nvPicPr>
          <p:cNvPr id="203" name="Google Shape;203;p29"/>
          <p:cNvPicPr preferRelativeResize="0"/>
          <p:nvPr/>
        </p:nvPicPr>
        <p:blipFill>
          <a:blip r:embed="rId7">
            <a:alphaModFix/>
          </a:blip>
          <a:stretch>
            <a:fillRect/>
          </a:stretch>
        </p:blipFill>
        <p:spPr>
          <a:xfrm>
            <a:off x="2149800" y="3631725"/>
            <a:ext cx="2365650" cy="1324762"/>
          </a:xfrm>
          <a:prstGeom prst="rect">
            <a:avLst/>
          </a:prstGeom>
          <a:noFill/>
          <a:ln w="9525" cap="flat" cmpd="sng">
            <a:solidFill>
              <a:schemeClr val="dk2"/>
            </a:solidFill>
            <a:prstDash val="solid"/>
            <a:round/>
            <a:headEnd type="none" w="sm" len="sm"/>
            <a:tailEnd type="none" w="sm" len="sm"/>
          </a:ln>
        </p:spPr>
      </p:pic>
      <p:pic>
        <p:nvPicPr>
          <p:cNvPr id="204" name="Google Shape;204;p29"/>
          <p:cNvPicPr preferRelativeResize="0"/>
          <p:nvPr/>
        </p:nvPicPr>
        <p:blipFill>
          <a:blip r:embed="rId8">
            <a:alphaModFix/>
          </a:blip>
          <a:stretch>
            <a:fillRect/>
          </a:stretch>
        </p:blipFill>
        <p:spPr>
          <a:xfrm>
            <a:off x="6709020" y="180825"/>
            <a:ext cx="2113782" cy="2818376"/>
          </a:xfrm>
          <a:prstGeom prst="rect">
            <a:avLst/>
          </a:prstGeom>
          <a:noFill/>
          <a:ln w="19050" cap="flat" cmpd="sng">
            <a:solidFill>
              <a:schemeClr val="dk2"/>
            </a:solidFill>
            <a:prstDash val="solid"/>
            <a:round/>
            <a:headEnd type="none" w="sm" len="sm"/>
            <a:tailEnd type="none" w="sm" len="sm"/>
          </a:ln>
        </p:spPr>
      </p:pic>
      <p:pic>
        <p:nvPicPr>
          <p:cNvPr id="205" name="Google Shape;205;p29"/>
          <p:cNvPicPr preferRelativeResize="0"/>
          <p:nvPr/>
        </p:nvPicPr>
        <p:blipFill>
          <a:blip r:embed="rId9">
            <a:alphaModFix/>
          </a:blip>
          <a:stretch>
            <a:fillRect/>
          </a:stretch>
        </p:blipFill>
        <p:spPr>
          <a:xfrm>
            <a:off x="3932788" y="2801125"/>
            <a:ext cx="2558966" cy="735950"/>
          </a:xfrm>
          <a:prstGeom prst="rect">
            <a:avLst/>
          </a:prstGeom>
          <a:noFill/>
          <a:ln>
            <a:noFill/>
          </a:ln>
        </p:spPr>
      </p:pic>
      <p:pic>
        <p:nvPicPr>
          <p:cNvPr id="206" name="Google Shape;206;p29"/>
          <p:cNvPicPr preferRelativeResize="0"/>
          <p:nvPr/>
        </p:nvPicPr>
        <p:blipFill>
          <a:blip r:embed="rId10">
            <a:alphaModFix/>
          </a:blip>
          <a:stretch>
            <a:fillRect/>
          </a:stretch>
        </p:blipFill>
        <p:spPr>
          <a:xfrm>
            <a:off x="6702774" y="3125799"/>
            <a:ext cx="1421249" cy="1894999"/>
          </a:xfrm>
          <a:prstGeom prst="rect">
            <a:avLst/>
          </a:prstGeom>
          <a:noFill/>
          <a:ln w="19050" cap="flat" cmpd="sng">
            <a:solidFill>
              <a:schemeClr val="dk2"/>
            </a:solidFill>
            <a:prstDash val="solid"/>
            <a:round/>
            <a:headEnd type="none" w="sm" len="sm"/>
            <a:tailEnd type="none" w="sm" len="sm"/>
          </a:ln>
        </p:spPr>
      </p:pic>
      <p:pic>
        <p:nvPicPr>
          <p:cNvPr id="207" name="Google Shape;207;p29"/>
          <p:cNvPicPr preferRelativeResize="0"/>
          <p:nvPr/>
        </p:nvPicPr>
        <p:blipFill>
          <a:blip r:embed="rId11">
            <a:alphaModFix/>
          </a:blip>
          <a:stretch>
            <a:fillRect/>
          </a:stretch>
        </p:blipFill>
        <p:spPr>
          <a:xfrm>
            <a:off x="4691250" y="3631724"/>
            <a:ext cx="1835725" cy="1376774"/>
          </a:xfrm>
          <a:prstGeom prst="rect">
            <a:avLst/>
          </a:prstGeom>
          <a:noFill/>
          <a:ln w="19050" cap="flat" cmpd="sng">
            <a:solidFill>
              <a:schemeClr val="dk2"/>
            </a:solidFill>
            <a:prstDash val="solid"/>
            <a:round/>
            <a:headEnd type="none" w="sm" len="sm"/>
            <a:tailEnd type="none" w="sm" len="sm"/>
          </a:ln>
        </p:spPr>
      </p:pic>
      <p:sp>
        <p:nvSpPr>
          <p:cNvPr id="208" name="Google Shape;208;p29"/>
          <p:cNvSpPr txBox="1">
            <a:spLocks noGrp="1"/>
          </p:cNvSpPr>
          <p:nvPr>
            <p:ph type="title"/>
          </p:nvPr>
        </p:nvSpPr>
        <p:spPr>
          <a:xfrm>
            <a:off x="202925" y="89150"/>
            <a:ext cx="4911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Placed Based Project Stories  </a:t>
            </a:r>
            <a:endParaRPr sz="2420"/>
          </a:p>
        </p:txBody>
      </p:sp>
      <p:pic>
        <p:nvPicPr>
          <p:cNvPr id="209" name="Google Shape;209;p29"/>
          <p:cNvPicPr preferRelativeResize="0"/>
          <p:nvPr/>
        </p:nvPicPr>
        <p:blipFill>
          <a:blip r:embed="rId12">
            <a:alphaModFix/>
          </a:blip>
          <a:stretch>
            <a:fillRect/>
          </a:stretch>
        </p:blipFill>
        <p:spPr>
          <a:xfrm>
            <a:off x="152400" y="814250"/>
            <a:ext cx="1901549" cy="25353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title"/>
          </p:nvPr>
        </p:nvSpPr>
        <p:spPr>
          <a:xfrm>
            <a:off x="782825" y="2015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acifico"/>
                <a:ea typeface="Pacifico"/>
                <a:cs typeface="Pacifico"/>
                <a:sym typeface="Pacifico"/>
              </a:rPr>
              <a:t>Red Rock Indian Band - Maamawitaawining   </a:t>
            </a:r>
            <a:endParaRPr>
              <a:latin typeface="Pacifico"/>
              <a:ea typeface="Pacifico"/>
              <a:cs typeface="Pacifico"/>
              <a:sym typeface="Pacifico"/>
            </a:endParaRPr>
          </a:p>
        </p:txBody>
      </p:sp>
      <p:sp>
        <p:nvSpPr>
          <p:cNvPr id="215" name="Google Shape;215;p30"/>
          <p:cNvSpPr txBox="1">
            <a:spLocks noGrp="1"/>
          </p:cNvSpPr>
          <p:nvPr>
            <p:ph type="body" idx="1"/>
          </p:nvPr>
        </p:nvSpPr>
        <p:spPr>
          <a:xfrm>
            <a:off x="0" y="1942500"/>
            <a:ext cx="4260300" cy="29961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sz="1350">
                <a:solidFill>
                  <a:srgbClr val="030303"/>
                </a:solidFill>
                <a:highlight>
                  <a:srgbClr val="F9F9F9"/>
                </a:highlight>
                <a:latin typeface="Comfortaa"/>
                <a:ea typeface="Comfortaa"/>
                <a:cs typeface="Comfortaa"/>
                <a:sym typeface="Comfortaa"/>
              </a:rPr>
              <a:t>Red Rock Indian Band began Maamawitaawinig in 2018 with the fabrication of a 4 prong moose hang, the erection of the hang made the community realize that they would benefit if they had the proper butchering processing equipment for community programming, members, cultural and modern teachings and future economic ventures. Slowly Maamawitaawining came to a reality and is a fully equipped butcher shop. RRIB is building a collaborative operational plan for Maamawitaawining to achieve all of these things. </a:t>
            </a:r>
            <a:endParaRPr sz="1508">
              <a:solidFill>
                <a:schemeClr val="dk1"/>
              </a:solidFill>
              <a:latin typeface="Comfortaa"/>
              <a:ea typeface="Comfortaa"/>
              <a:cs typeface="Comfortaa"/>
              <a:sym typeface="Comfortaa"/>
            </a:endParaRPr>
          </a:p>
          <a:p>
            <a:pPr marL="0" lvl="0" indent="0" algn="l" rtl="0">
              <a:spcBef>
                <a:spcPts val="1200"/>
              </a:spcBef>
              <a:spcAft>
                <a:spcPts val="1200"/>
              </a:spcAft>
              <a:buNone/>
            </a:pPr>
            <a:endParaRPr sz="1500">
              <a:solidFill>
                <a:srgbClr val="404041"/>
              </a:solidFill>
              <a:highlight>
                <a:srgbClr val="FFFFFF"/>
              </a:highlight>
              <a:latin typeface="Roboto"/>
              <a:ea typeface="Roboto"/>
              <a:cs typeface="Roboto"/>
              <a:sym typeface="Roboto"/>
            </a:endParaRPr>
          </a:p>
        </p:txBody>
      </p:sp>
      <p:pic>
        <p:nvPicPr>
          <p:cNvPr id="216" name="Google Shape;216;p30"/>
          <p:cNvPicPr preferRelativeResize="0"/>
          <p:nvPr/>
        </p:nvPicPr>
        <p:blipFill>
          <a:blip r:embed="rId3">
            <a:alphaModFix/>
          </a:blip>
          <a:stretch>
            <a:fillRect/>
          </a:stretch>
        </p:blipFill>
        <p:spPr>
          <a:xfrm>
            <a:off x="4507625" y="948050"/>
            <a:ext cx="4483974" cy="3362980"/>
          </a:xfrm>
          <a:prstGeom prst="rect">
            <a:avLst/>
          </a:prstGeom>
          <a:noFill/>
          <a:ln>
            <a:noFill/>
          </a:ln>
        </p:spPr>
      </p:pic>
      <p:pic>
        <p:nvPicPr>
          <p:cNvPr id="217" name="Google Shape;217;p30"/>
          <p:cNvPicPr preferRelativeResize="0"/>
          <p:nvPr/>
        </p:nvPicPr>
        <p:blipFill>
          <a:blip r:embed="rId4">
            <a:alphaModFix/>
          </a:blip>
          <a:stretch>
            <a:fillRect/>
          </a:stretch>
        </p:blipFill>
        <p:spPr>
          <a:xfrm>
            <a:off x="311709" y="330020"/>
            <a:ext cx="1295211" cy="1441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acifico"/>
                <a:ea typeface="Pacifico"/>
                <a:cs typeface="Pacifico"/>
                <a:sym typeface="Pacifico"/>
              </a:rPr>
              <a:t>Red Rock Indian Band - Butcher Shop </a:t>
            </a:r>
            <a:r>
              <a:rPr lang="en"/>
              <a:t> </a:t>
            </a:r>
            <a:endParaRPr/>
          </a:p>
        </p:txBody>
      </p:sp>
      <p:pic>
        <p:nvPicPr>
          <p:cNvPr id="223" name="Google Shape;223;p31"/>
          <p:cNvPicPr preferRelativeResize="0"/>
          <p:nvPr/>
        </p:nvPicPr>
        <p:blipFill>
          <a:blip r:embed="rId3">
            <a:alphaModFix/>
          </a:blip>
          <a:stretch>
            <a:fillRect/>
          </a:stretch>
        </p:blipFill>
        <p:spPr>
          <a:xfrm>
            <a:off x="311700" y="1144038"/>
            <a:ext cx="3807232" cy="2855424"/>
          </a:xfrm>
          <a:prstGeom prst="rect">
            <a:avLst/>
          </a:prstGeom>
          <a:noFill/>
          <a:ln>
            <a:noFill/>
          </a:ln>
        </p:spPr>
      </p:pic>
      <p:pic>
        <p:nvPicPr>
          <p:cNvPr id="224" name="Google Shape;224;p31"/>
          <p:cNvPicPr preferRelativeResize="0"/>
          <p:nvPr/>
        </p:nvPicPr>
        <p:blipFill>
          <a:blip r:embed="rId4">
            <a:alphaModFix/>
          </a:blip>
          <a:stretch>
            <a:fillRect/>
          </a:stretch>
        </p:blipFill>
        <p:spPr>
          <a:xfrm>
            <a:off x="4727882" y="1144038"/>
            <a:ext cx="3807232" cy="28554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body" idx="1"/>
          </p:nvPr>
        </p:nvSpPr>
        <p:spPr>
          <a:xfrm>
            <a:off x="4304300" y="1073700"/>
            <a:ext cx="4583400" cy="388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1200"/>
              </a:spcAft>
              <a:buNone/>
            </a:pPr>
            <a:r>
              <a:rPr lang="en" sz="1350">
                <a:solidFill>
                  <a:srgbClr val="030303"/>
                </a:solidFill>
                <a:highlight>
                  <a:srgbClr val="F9F9F9"/>
                </a:highlight>
                <a:latin typeface="Comfortaa"/>
                <a:ea typeface="Comfortaa"/>
                <a:cs typeface="Comfortaa"/>
                <a:sym typeface="Comfortaa"/>
              </a:rPr>
              <a:t> </a:t>
            </a:r>
            <a:r>
              <a:rPr lang="en" sz="1500">
                <a:solidFill>
                  <a:srgbClr val="404041"/>
                </a:solidFill>
                <a:highlight>
                  <a:srgbClr val="FFFFFF"/>
                </a:highlight>
                <a:latin typeface="Comfortaa"/>
                <a:ea typeface="Comfortaa"/>
                <a:cs typeface="Comfortaa"/>
                <a:sym typeface="Comfortaa"/>
              </a:rPr>
              <a:t>Sandy Lake First Nation and its people have been a gardening community since before settler colonization. Over the last 15 years its Diabetes Prevention Program and Economic Development Corporation have been leading support in the revitalization and restoration of community and household gardening. In a community of 3200 people on reserve their are 96 households that have household gardens with much growing experience with these households. With Covid-19 Emergency Funding the community purchased a community tractor with all its accompanying equipment, this year GZ will support the development of their community potato garden that will run as a 3 year project (to start) and begin to distribute potatoes to community members and neighbouring communities to of set transportation costs. </a:t>
            </a:r>
            <a:endParaRPr sz="1500">
              <a:solidFill>
                <a:srgbClr val="404041"/>
              </a:solidFill>
              <a:highlight>
                <a:srgbClr val="FFFFFF"/>
              </a:highlight>
              <a:latin typeface="Comfortaa"/>
              <a:ea typeface="Comfortaa"/>
              <a:cs typeface="Comfortaa"/>
              <a:sym typeface="Comfortaa"/>
            </a:endParaRPr>
          </a:p>
        </p:txBody>
      </p:sp>
      <p:sp>
        <p:nvSpPr>
          <p:cNvPr id="230" name="Google Shape;230;p32"/>
          <p:cNvSpPr txBox="1">
            <a:spLocks noGrp="1"/>
          </p:cNvSpPr>
          <p:nvPr>
            <p:ph type="title"/>
          </p:nvPr>
        </p:nvSpPr>
        <p:spPr>
          <a:xfrm>
            <a:off x="420075" y="1001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244">
                <a:latin typeface="Pacifico"/>
                <a:ea typeface="Pacifico"/>
                <a:cs typeface="Pacifico"/>
                <a:sym typeface="Pacifico"/>
              </a:rPr>
              <a:t>Sandy Lake First Nation Potato Garden and Gardener Support Program  </a:t>
            </a:r>
            <a:r>
              <a:rPr lang="en" sz="2244"/>
              <a:t> </a:t>
            </a:r>
            <a:r>
              <a:rPr lang="en"/>
              <a:t> </a:t>
            </a:r>
            <a:endParaRPr/>
          </a:p>
        </p:txBody>
      </p:sp>
      <p:pic>
        <p:nvPicPr>
          <p:cNvPr id="231" name="Google Shape;231;p32"/>
          <p:cNvPicPr preferRelativeResize="0"/>
          <p:nvPr/>
        </p:nvPicPr>
        <p:blipFill>
          <a:blip r:embed="rId3">
            <a:alphaModFix/>
          </a:blip>
          <a:stretch>
            <a:fillRect/>
          </a:stretch>
        </p:blipFill>
        <p:spPr>
          <a:xfrm>
            <a:off x="0" y="538775"/>
            <a:ext cx="1504950" cy="1504950"/>
          </a:xfrm>
          <a:prstGeom prst="rect">
            <a:avLst/>
          </a:prstGeom>
          <a:noFill/>
          <a:ln>
            <a:noFill/>
          </a:ln>
        </p:spPr>
      </p:pic>
      <p:pic>
        <p:nvPicPr>
          <p:cNvPr id="232" name="Google Shape;232;p32"/>
          <p:cNvPicPr preferRelativeResize="0"/>
          <p:nvPr/>
        </p:nvPicPr>
        <p:blipFill>
          <a:blip r:embed="rId4">
            <a:alphaModFix/>
          </a:blip>
          <a:stretch>
            <a:fillRect/>
          </a:stretch>
        </p:blipFill>
        <p:spPr>
          <a:xfrm>
            <a:off x="1611150" y="1562675"/>
            <a:ext cx="2326199" cy="31015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2127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Impact"/>
                <a:ea typeface="Impact"/>
                <a:cs typeface="Impact"/>
                <a:sym typeface="Impact"/>
              </a:rPr>
              <a:t>Boozhoo </a:t>
            </a:r>
            <a:endParaRPr>
              <a:latin typeface="Impact"/>
              <a:ea typeface="Impact"/>
              <a:cs typeface="Impact"/>
              <a:sym typeface="Impact"/>
            </a:endParaRPr>
          </a:p>
        </p:txBody>
      </p:sp>
      <p:sp>
        <p:nvSpPr>
          <p:cNvPr id="73" name="Google Shape;73;p15"/>
          <p:cNvSpPr txBox="1">
            <a:spLocks noGrp="1"/>
          </p:cNvSpPr>
          <p:nvPr>
            <p:ph type="body" idx="1"/>
          </p:nvPr>
        </p:nvSpPr>
        <p:spPr>
          <a:xfrm>
            <a:off x="5350475" y="904713"/>
            <a:ext cx="3417600" cy="34164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a:solidFill>
                  <a:schemeClr val="dk1"/>
                </a:solidFill>
              </a:rPr>
              <a:t>Jessica McLaughlin </a:t>
            </a:r>
            <a:endParaRPr>
              <a:solidFill>
                <a:schemeClr val="dk1"/>
              </a:solidFill>
            </a:endParaRPr>
          </a:p>
          <a:p>
            <a:pPr marL="0" lvl="0" indent="0" algn="l" rtl="0">
              <a:spcBef>
                <a:spcPts val="1200"/>
              </a:spcBef>
              <a:spcAft>
                <a:spcPts val="0"/>
              </a:spcAft>
              <a:buNone/>
            </a:pPr>
            <a:r>
              <a:rPr lang="en">
                <a:solidFill>
                  <a:schemeClr val="dk1"/>
                </a:solidFill>
              </a:rPr>
              <a:t>Long Lake #58 First Nation (Nakina, Ontario) </a:t>
            </a:r>
            <a:endParaRPr>
              <a:solidFill>
                <a:schemeClr val="dk1"/>
              </a:solidFill>
            </a:endParaRPr>
          </a:p>
          <a:p>
            <a:pPr marL="0" lvl="0" indent="0" algn="l" rtl="0">
              <a:spcBef>
                <a:spcPts val="1200"/>
              </a:spcBef>
              <a:spcAft>
                <a:spcPts val="0"/>
              </a:spcAft>
              <a:buNone/>
            </a:pPr>
            <a:r>
              <a:rPr lang="en">
                <a:solidFill>
                  <a:schemeClr val="dk1"/>
                </a:solidFill>
              </a:rPr>
              <a:t>Thunder Bay, Ontario </a:t>
            </a:r>
            <a:endParaRPr>
              <a:solidFill>
                <a:schemeClr val="dk1"/>
              </a:solidFill>
            </a:endParaRPr>
          </a:p>
          <a:p>
            <a:pPr marL="0" lvl="0" indent="0" algn="l" rtl="0">
              <a:spcBef>
                <a:spcPts val="1200"/>
              </a:spcBef>
              <a:spcAft>
                <a:spcPts val="0"/>
              </a:spcAft>
              <a:buNone/>
            </a:pPr>
            <a:r>
              <a:rPr lang="en">
                <a:solidFill>
                  <a:schemeClr val="dk1"/>
                </a:solidFill>
              </a:rPr>
              <a:t>Jaxon and Sage </a:t>
            </a:r>
            <a:endParaRPr>
              <a:solidFill>
                <a:schemeClr val="dk1"/>
              </a:solidFill>
            </a:endParaRPr>
          </a:p>
          <a:p>
            <a:pPr marL="0" lvl="0" indent="0" algn="l" rtl="0">
              <a:spcBef>
                <a:spcPts val="1200"/>
              </a:spcBef>
              <a:spcAft>
                <a:spcPts val="0"/>
              </a:spcAft>
              <a:buNone/>
            </a:pPr>
            <a:r>
              <a:rPr lang="en">
                <a:solidFill>
                  <a:schemeClr val="dk1"/>
                </a:solidFill>
              </a:rPr>
              <a:t>B.A Political Science; HBSW Social Work (Lakehead University) </a:t>
            </a:r>
            <a:endParaRPr>
              <a:solidFill>
                <a:schemeClr val="dk1"/>
              </a:solidFill>
            </a:endParaRPr>
          </a:p>
          <a:p>
            <a:pPr marL="0" lvl="0" indent="0" algn="l" rtl="0">
              <a:spcBef>
                <a:spcPts val="1200"/>
              </a:spcBef>
              <a:spcAft>
                <a:spcPts val="0"/>
              </a:spcAft>
              <a:buNone/>
            </a:pPr>
            <a:r>
              <a:rPr lang="en">
                <a:solidFill>
                  <a:schemeClr val="dk1"/>
                </a:solidFill>
              </a:rPr>
              <a:t>13 years working in Indigenous Food Systems in Northern Ontario</a:t>
            </a:r>
            <a:endParaRPr>
              <a:solidFill>
                <a:schemeClr val="dk1"/>
              </a:solidFill>
            </a:endParaRPr>
          </a:p>
          <a:p>
            <a:pPr marL="0" lvl="0" indent="0" algn="l" rtl="0">
              <a:spcBef>
                <a:spcPts val="1200"/>
              </a:spcBef>
              <a:spcAft>
                <a:spcPts val="1200"/>
              </a:spcAft>
              <a:buNone/>
            </a:pPr>
            <a:r>
              <a:rPr lang="en">
                <a:solidFill>
                  <a:schemeClr val="dk1"/>
                </a:solidFill>
              </a:rPr>
              <a:t>Co-Founder of the Indigenous Food Circle and Gaagige Zaagibigaa  </a:t>
            </a:r>
            <a:endParaRPr>
              <a:solidFill>
                <a:schemeClr val="dk1"/>
              </a:solidFill>
            </a:endParaRPr>
          </a:p>
        </p:txBody>
      </p:sp>
      <p:pic>
        <p:nvPicPr>
          <p:cNvPr id="74" name="Google Shape;74;p15"/>
          <p:cNvPicPr preferRelativeResize="0"/>
          <p:nvPr/>
        </p:nvPicPr>
        <p:blipFill>
          <a:blip r:embed="rId3">
            <a:alphaModFix/>
          </a:blip>
          <a:stretch>
            <a:fillRect/>
          </a:stretch>
        </p:blipFill>
        <p:spPr>
          <a:xfrm>
            <a:off x="352528" y="977425"/>
            <a:ext cx="4781548" cy="3270974"/>
          </a:xfrm>
          <a:prstGeom prst="rect">
            <a:avLst/>
          </a:prstGeom>
          <a:noFill/>
          <a:ln>
            <a:noFill/>
          </a:ln>
        </p:spPr>
      </p:pic>
      <p:pic>
        <p:nvPicPr>
          <p:cNvPr id="75" name="Google Shape;75;p15"/>
          <p:cNvPicPr preferRelativeResize="0"/>
          <p:nvPr/>
        </p:nvPicPr>
        <p:blipFill>
          <a:blip r:embed="rId4">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body" idx="1"/>
          </p:nvPr>
        </p:nvSpPr>
        <p:spPr>
          <a:xfrm>
            <a:off x="535375" y="1835400"/>
            <a:ext cx="4260300" cy="2996100"/>
          </a:xfrm>
          <a:prstGeom prst="rect">
            <a:avLst/>
          </a:prstGeom>
        </p:spPr>
        <p:txBody>
          <a:bodyPr spcFirstLastPara="1" wrap="square" lIns="91425" tIns="91425" rIns="91425" bIns="91425" anchor="t" anchorCtr="0">
            <a:normAutofit fontScale="92500"/>
          </a:bodyPr>
          <a:lstStyle/>
          <a:p>
            <a:pPr marL="0" lvl="0" indent="0" algn="ctr" rtl="0">
              <a:spcBef>
                <a:spcPts val="0"/>
              </a:spcBef>
              <a:spcAft>
                <a:spcPts val="0"/>
              </a:spcAft>
              <a:buNone/>
            </a:pPr>
            <a:r>
              <a:rPr lang="en" sz="1350">
                <a:solidFill>
                  <a:srgbClr val="030303"/>
                </a:solidFill>
                <a:highlight>
                  <a:srgbClr val="F9F9F9"/>
                </a:highlight>
                <a:latin typeface="Comfortaa"/>
                <a:ea typeface="Comfortaa"/>
                <a:cs typeface="Comfortaa"/>
                <a:sym typeface="Comfortaa"/>
              </a:rPr>
              <a:t>The Land First Youth Initiative aims to bring cultural restoration and revitalization to Sheshegwaning First Nation members everyday. Their focus is on connecting and building relationships with the land and restoring ancestral practices around food, land and protection of non human relatives. The Initiative is partnering with other Island First Nations to bring out other youth to share and learn with. The Initiative started with a community garden/market and this year the group is focusing on a traditional foods garden (7 sisters) and an edible food forest. </a:t>
            </a:r>
            <a:endParaRPr sz="1508">
              <a:solidFill>
                <a:schemeClr val="dk1"/>
              </a:solidFill>
              <a:latin typeface="Comfortaa"/>
              <a:ea typeface="Comfortaa"/>
              <a:cs typeface="Comfortaa"/>
              <a:sym typeface="Comfortaa"/>
            </a:endParaRPr>
          </a:p>
          <a:p>
            <a:pPr marL="0" lvl="0" indent="0" algn="l" rtl="0">
              <a:spcBef>
                <a:spcPts val="1200"/>
              </a:spcBef>
              <a:spcAft>
                <a:spcPts val="1200"/>
              </a:spcAft>
              <a:buNone/>
            </a:pPr>
            <a:endParaRPr sz="1500">
              <a:solidFill>
                <a:srgbClr val="404041"/>
              </a:solidFill>
              <a:highlight>
                <a:srgbClr val="FFFFFF"/>
              </a:highlight>
              <a:latin typeface="Roboto"/>
              <a:ea typeface="Roboto"/>
              <a:cs typeface="Roboto"/>
              <a:sym typeface="Roboto"/>
            </a:endParaRPr>
          </a:p>
        </p:txBody>
      </p:sp>
      <p:sp>
        <p:nvSpPr>
          <p:cNvPr id="238" name="Google Shape;238;p33"/>
          <p:cNvSpPr txBox="1">
            <a:spLocks noGrp="1"/>
          </p:cNvSpPr>
          <p:nvPr>
            <p:ph type="title"/>
          </p:nvPr>
        </p:nvSpPr>
        <p:spPr>
          <a:xfrm>
            <a:off x="311700" y="599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acifico"/>
                <a:ea typeface="Pacifico"/>
                <a:cs typeface="Pacifico"/>
                <a:sym typeface="Pacifico"/>
              </a:rPr>
              <a:t>Land First Sheshegwaning </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Youth Initiative</a:t>
            </a:r>
            <a:r>
              <a:rPr lang="en"/>
              <a:t> </a:t>
            </a:r>
            <a:endParaRPr/>
          </a:p>
        </p:txBody>
      </p:sp>
      <p:pic>
        <p:nvPicPr>
          <p:cNvPr id="239" name="Google Shape;239;p33"/>
          <p:cNvPicPr preferRelativeResize="0"/>
          <p:nvPr/>
        </p:nvPicPr>
        <p:blipFill>
          <a:blip r:embed="rId3">
            <a:alphaModFix/>
          </a:blip>
          <a:stretch>
            <a:fillRect/>
          </a:stretch>
        </p:blipFill>
        <p:spPr>
          <a:xfrm>
            <a:off x="5823376" y="1026075"/>
            <a:ext cx="2811852" cy="3749151"/>
          </a:xfrm>
          <a:prstGeom prst="rect">
            <a:avLst/>
          </a:prstGeom>
          <a:noFill/>
          <a:ln>
            <a:noFill/>
          </a:ln>
        </p:spPr>
      </p:pic>
      <p:pic>
        <p:nvPicPr>
          <p:cNvPr id="240" name="Google Shape;240;p33"/>
          <p:cNvPicPr preferRelativeResize="0"/>
          <p:nvPr/>
        </p:nvPicPr>
        <p:blipFill>
          <a:blip r:embed="rId4">
            <a:alphaModFix/>
          </a:blip>
          <a:stretch>
            <a:fillRect/>
          </a:stretch>
        </p:blipFill>
        <p:spPr>
          <a:xfrm>
            <a:off x="144201" y="145276"/>
            <a:ext cx="2322747" cy="1256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body" idx="1"/>
          </p:nvPr>
        </p:nvSpPr>
        <p:spPr>
          <a:xfrm>
            <a:off x="311700" y="1561925"/>
            <a:ext cx="4260300" cy="29961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Clr>
                <a:schemeClr val="dk1"/>
              </a:buClr>
              <a:buSzPct val="68403"/>
              <a:buFont typeface="Arial"/>
              <a:buNone/>
            </a:pPr>
            <a:r>
              <a:rPr lang="en" sz="1608">
                <a:solidFill>
                  <a:srgbClr val="404041"/>
                </a:solidFill>
                <a:highlight>
                  <a:srgbClr val="FFFFFF"/>
                </a:highlight>
                <a:latin typeface="Comfortaa"/>
                <a:ea typeface="Comfortaa"/>
                <a:cs typeface="Comfortaa"/>
                <a:sym typeface="Comfortaa"/>
              </a:rPr>
              <a:t>Wahkohtowin Development GP Inc. has been exploring and building the Conservation Economy to increase the ecological and social benefits that accrue to local communities from forest resources. Focusing on the Chapleau Crown Game Preserve as the proof-of-concept area, a key and early priority was collecting and understanding information about the state of the CCGP resources, and closely related, using Guardians and people from local communities to collect the information.</a:t>
            </a:r>
            <a:endParaRPr sz="1208">
              <a:solidFill>
                <a:schemeClr val="dk1"/>
              </a:solidFill>
              <a:latin typeface="Comfortaa"/>
              <a:ea typeface="Comfortaa"/>
              <a:cs typeface="Comfortaa"/>
              <a:sym typeface="Comfortaa"/>
            </a:endParaRPr>
          </a:p>
          <a:p>
            <a:pPr marL="0" lvl="0" indent="0" algn="l" rtl="0">
              <a:spcBef>
                <a:spcPts val="1200"/>
              </a:spcBef>
              <a:spcAft>
                <a:spcPts val="1200"/>
              </a:spcAft>
              <a:buNone/>
            </a:pPr>
            <a:endParaRPr sz="1500">
              <a:solidFill>
                <a:srgbClr val="404041"/>
              </a:solidFill>
              <a:highlight>
                <a:srgbClr val="FFFFFF"/>
              </a:highlight>
              <a:latin typeface="Roboto"/>
              <a:ea typeface="Roboto"/>
              <a:cs typeface="Roboto"/>
              <a:sym typeface="Roboto"/>
            </a:endParaRPr>
          </a:p>
        </p:txBody>
      </p:sp>
      <p:pic>
        <p:nvPicPr>
          <p:cNvPr id="246" name="Google Shape;246;p34"/>
          <p:cNvPicPr preferRelativeResize="0"/>
          <p:nvPr/>
        </p:nvPicPr>
        <p:blipFill>
          <a:blip r:embed="rId3">
            <a:alphaModFix/>
          </a:blip>
          <a:stretch>
            <a:fillRect/>
          </a:stretch>
        </p:blipFill>
        <p:spPr>
          <a:xfrm>
            <a:off x="5427591" y="4292000"/>
            <a:ext cx="2863684" cy="714325"/>
          </a:xfrm>
          <a:prstGeom prst="rect">
            <a:avLst/>
          </a:prstGeom>
          <a:noFill/>
          <a:ln>
            <a:noFill/>
          </a:ln>
        </p:spPr>
      </p:pic>
      <p:sp>
        <p:nvSpPr>
          <p:cNvPr id="247" name="Google Shape;247;p34"/>
          <p:cNvSpPr txBox="1">
            <a:spLocks noGrp="1"/>
          </p:cNvSpPr>
          <p:nvPr>
            <p:ph type="title"/>
          </p:nvPr>
        </p:nvSpPr>
        <p:spPr>
          <a:xfrm>
            <a:off x="311700" y="22295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Pacifico"/>
                <a:ea typeface="Pacifico"/>
                <a:cs typeface="Pacifico"/>
                <a:sym typeface="Pacifico"/>
              </a:rPr>
              <a:t>Wahkohtowin Guardians Program</a:t>
            </a:r>
            <a:endParaRPr>
              <a:latin typeface="Pacifico"/>
              <a:ea typeface="Pacifico"/>
              <a:cs typeface="Pacifico"/>
              <a:sym typeface="Pacifico"/>
            </a:endParaRPr>
          </a:p>
          <a:p>
            <a:pPr marL="0" lvl="0" indent="0" algn="ctr" rtl="0">
              <a:spcBef>
                <a:spcPts val="0"/>
              </a:spcBef>
              <a:spcAft>
                <a:spcPts val="0"/>
              </a:spcAft>
              <a:buNone/>
            </a:pPr>
            <a:r>
              <a:rPr lang="en">
                <a:latin typeface="Pacifico"/>
                <a:ea typeface="Pacifico"/>
                <a:cs typeface="Pacifico"/>
                <a:sym typeface="Pacifico"/>
              </a:rPr>
              <a:t>13 Moons Seasonal Teaching (Field Season)  </a:t>
            </a:r>
            <a:endParaRPr>
              <a:latin typeface="Pacifico"/>
              <a:ea typeface="Pacifico"/>
              <a:cs typeface="Pacifico"/>
              <a:sym typeface="Pacifico"/>
            </a:endParaRPr>
          </a:p>
        </p:txBody>
      </p:sp>
      <p:pic>
        <p:nvPicPr>
          <p:cNvPr id="248" name="Google Shape;248;p34"/>
          <p:cNvPicPr preferRelativeResize="0"/>
          <p:nvPr/>
        </p:nvPicPr>
        <p:blipFill>
          <a:blip r:embed="rId4">
            <a:alphaModFix/>
          </a:blip>
          <a:stretch>
            <a:fillRect/>
          </a:stretch>
        </p:blipFill>
        <p:spPr>
          <a:xfrm>
            <a:off x="4565100" y="1342175"/>
            <a:ext cx="4267199" cy="284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311700" y="2184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Wrapping it all together GZ stylez </a:t>
            </a:r>
            <a:endParaRPr/>
          </a:p>
        </p:txBody>
      </p:sp>
      <p:pic>
        <p:nvPicPr>
          <p:cNvPr id="254" name="Google Shape;254;p35"/>
          <p:cNvPicPr preferRelativeResize="0"/>
          <p:nvPr/>
        </p:nvPicPr>
        <p:blipFill>
          <a:blip r:embed="rId3">
            <a:alphaModFix/>
          </a:blip>
          <a:stretch>
            <a:fillRect/>
          </a:stretch>
        </p:blipFill>
        <p:spPr>
          <a:xfrm>
            <a:off x="7422" y="0"/>
            <a:ext cx="9129154"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grpSp>
        <p:nvGrpSpPr>
          <p:cNvPr id="259" name="Google Shape;259;p36"/>
          <p:cNvGrpSpPr/>
          <p:nvPr/>
        </p:nvGrpSpPr>
        <p:grpSpPr>
          <a:xfrm>
            <a:off x="895025" y="1770884"/>
            <a:ext cx="1428862" cy="2979139"/>
            <a:chOff x="1790049" y="3541767"/>
            <a:chExt cx="2857724" cy="5958278"/>
          </a:xfrm>
        </p:grpSpPr>
        <p:sp>
          <p:nvSpPr>
            <p:cNvPr id="260" name="Google Shape;260;p36"/>
            <p:cNvSpPr/>
            <p:nvPr/>
          </p:nvSpPr>
          <p:spPr>
            <a:xfrm>
              <a:off x="3083582" y="3607245"/>
              <a:ext cx="217804" cy="5892800"/>
            </a:xfrm>
            <a:custGeom>
              <a:avLst/>
              <a:gdLst/>
              <a:ahLst/>
              <a:cxnLst/>
              <a:rect l="l" t="t" r="r" b="b"/>
              <a:pathLst>
                <a:path w="217804" h="5892800" extrusionOk="0">
                  <a:moveTo>
                    <a:pt x="217514" y="5892622"/>
                  </a:moveTo>
                  <a:lnTo>
                    <a:pt x="0" y="5892622"/>
                  </a:lnTo>
                  <a:lnTo>
                    <a:pt x="108747" y="0"/>
                  </a:lnTo>
                  <a:lnTo>
                    <a:pt x="217514" y="5892622"/>
                  </a:lnTo>
                  <a:close/>
                </a:path>
              </a:pathLst>
            </a:custGeom>
            <a:solidFill>
              <a:srgbClr val="38343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61" name="Google Shape;261;p36"/>
            <p:cNvPicPr preferRelativeResize="0"/>
            <p:nvPr/>
          </p:nvPicPr>
          <p:blipFill rotWithShape="1">
            <a:blip r:embed="rId3">
              <a:alphaModFix/>
            </a:blip>
            <a:srcRect/>
            <a:stretch/>
          </p:blipFill>
          <p:spPr>
            <a:xfrm>
              <a:off x="1790049" y="3541767"/>
              <a:ext cx="2857724" cy="5045428"/>
            </a:xfrm>
            <a:prstGeom prst="rect">
              <a:avLst/>
            </a:prstGeom>
            <a:noFill/>
            <a:ln>
              <a:noFill/>
            </a:ln>
          </p:spPr>
        </p:pic>
      </p:grpSp>
      <p:sp>
        <p:nvSpPr>
          <p:cNvPr id="262" name="Google Shape;262;p36"/>
          <p:cNvSpPr txBox="1">
            <a:spLocks noGrp="1"/>
          </p:cNvSpPr>
          <p:nvPr>
            <p:ph type="title"/>
          </p:nvPr>
        </p:nvSpPr>
        <p:spPr>
          <a:xfrm>
            <a:off x="2132791" y="492157"/>
            <a:ext cx="4325400" cy="514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n" sz="3300"/>
              <a:t>Questions &amp; Miigwech</a:t>
            </a:r>
            <a:endParaRPr sz="3300"/>
          </a:p>
        </p:txBody>
      </p:sp>
      <p:grpSp>
        <p:nvGrpSpPr>
          <p:cNvPr id="263" name="Google Shape;263;p36"/>
          <p:cNvGrpSpPr/>
          <p:nvPr/>
        </p:nvGrpSpPr>
        <p:grpSpPr>
          <a:xfrm>
            <a:off x="6821111" y="1770884"/>
            <a:ext cx="1428862" cy="2979139"/>
            <a:chOff x="13642221" y="3541767"/>
            <a:chExt cx="2857724" cy="5958278"/>
          </a:xfrm>
        </p:grpSpPr>
        <p:sp>
          <p:nvSpPr>
            <p:cNvPr id="264" name="Google Shape;264;p36"/>
            <p:cNvSpPr/>
            <p:nvPr/>
          </p:nvSpPr>
          <p:spPr>
            <a:xfrm>
              <a:off x="14935754" y="3607245"/>
              <a:ext cx="217805" cy="5892800"/>
            </a:xfrm>
            <a:custGeom>
              <a:avLst/>
              <a:gdLst/>
              <a:ahLst/>
              <a:cxnLst/>
              <a:rect l="l" t="t" r="r" b="b"/>
              <a:pathLst>
                <a:path w="217805" h="5892800" extrusionOk="0">
                  <a:moveTo>
                    <a:pt x="217514" y="5892622"/>
                  </a:moveTo>
                  <a:lnTo>
                    <a:pt x="0" y="5892622"/>
                  </a:lnTo>
                  <a:lnTo>
                    <a:pt x="108747" y="0"/>
                  </a:lnTo>
                  <a:lnTo>
                    <a:pt x="217514" y="5892622"/>
                  </a:lnTo>
                  <a:close/>
                </a:path>
              </a:pathLst>
            </a:custGeom>
            <a:solidFill>
              <a:srgbClr val="38343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65" name="Google Shape;265;p36"/>
            <p:cNvPicPr preferRelativeResize="0"/>
            <p:nvPr/>
          </p:nvPicPr>
          <p:blipFill rotWithShape="1">
            <a:blip r:embed="rId4">
              <a:alphaModFix/>
            </a:blip>
            <a:srcRect/>
            <a:stretch/>
          </p:blipFill>
          <p:spPr>
            <a:xfrm>
              <a:off x="13642221" y="3541767"/>
              <a:ext cx="2857724" cy="5045428"/>
            </a:xfrm>
            <a:prstGeom prst="rect">
              <a:avLst/>
            </a:prstGeom>
            <a:noFill/>
            <a:ln>
              <a:noFill/>
            </a:ln>
          </p:spPr>
        </p:pic>
      </p:grpSp>
      <p:grpSp>
        <p:nvGrpSpPr>
          <p:cNvPr id="266" name="Google Shape;266;p36"/>
          <p:cNvGrpSpPr/>
          <p:nvPr/>
        </p:nvGrpSpPr>
        <p:grpSpPr>
          <a:xfrm>
            <a:off x="5365616" y="1787271"/>
            <a:ext cx="1428862" cy="2979139"/>
            <a:chOff x="13642221" y="3541767"/>
            <a:chExt cx="2857724" cy="5958278"/>
          </a:xfrm>
        </p:grpSpPr>
        <p:sp>
          <p:nvSpPr>
            <p:cNvPr id="267" name="Google Shape;267;p36"/>
            <p:cNvSpPr/>
            <p:nvPr/>
          </p:nvSpPr>
          <p:spPr>
            <a:xfrm>
              <a:off x="14935754" y="3607245"/>
              <a:ext cx="217805" cy="5892800"/>
            </a:xfrm>
            <a:custGeom>
              <a:avLst/>
              <a:gdLst/>
              <a:ahLst/>
              <a:cxnLst/>
              <a:rect l="l" t="t" r="r" b="b"/>
              <a:pathLst>
                <a:path w="217805" h="5892800" extrusionOk="0">
                  <a:moveTo>
                    <a:pt x="217514" y="5892622"/>
                  </a:moveTo>
                  <a:lnTo>
                    <a:pt x="0" y="5892622"/>
                  </a:lnTo>
                  <a:lnTo>
                    <a:pt x="108747" y="0"/>
                  </a:lnTo>
                  <a:lnTo>
                    <a:pt x="217514" y="5892622"/>
                  </a:lnTo>
                  <a:close/>
                </a:path>
              </a:pathLst>
            </a:custGeom>
            <a:solidFill>
              <a:srgbClr val="38343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68" name="Google Shape;268;p36"/>
            <p:cNvPicPr preferRelativeResize="0"/>
            <p:nvPr/>
          </p:nvPicPr>
          <p:blipFill rotWithShape="1">
            <a:blip r:embed="rId4">
              <a:alphaModFix/>
            </a:blip>
            <a:srcRect/>
            <a:stretch/>
          </p:blipFill>
          <p:spPr>
            <a:xfrm>
              <a:off x="13642221" y="3541767"/>
              <a:ext cx="2857724" cy="5045428"/>
            </a:xfrm>
            <a:prstGeom prst="rect">
              <a:avLst/>
            </a:prstGeom>
            <a:noFill/>
            <a:ln>
              <a:noFill/>
            </a:ln>
          </p:spPr>
        </p:pic>
      </p:grpSp>
      <p:grpSp>
        <p:nvGrpSpPr>
          <p:cNvPr id="269" name="Google Shape;269;p36"/>
          <p:cNvGrpSpPr/>
          <p:nvPr/>
        </p:nvGrpSpPr>
        <p:grpSpPr>
          <a:xfrm>
            <a:off x="3130218" y="1859899"/>
            <a:ext cx="1428862" cy="2979139"/>
            <a:chOff x="13642221" y="3541767"/>
            <a:chExt cx="2857724" cy="5958278"/>
          </a:xfrm>
        </p:grpSpPr>
        <p:sp>
          <p:nvSpPr>
            <p:cNvPr id="270" name="Google Shape;270;p36"/>
            <p:cNvSpPr/>
            <p:nvPr/>
          </p:nvSpPr>
          <p:spPr>
            <a:xfrm>
              <a:off x="14935754" y="3607245"/>
              <a:ext cx="217805" cy="5892800"/>
            </a:xfrm>
            <a:custGeom>
              <a:avLst/>
              <a:gdLst/>
              <a:ahLst/>
              <a:cxnLst/>
              <a:rect l="l" t="t" r="r" b="b"/>
              <a:pathLst>
                <a:path w="217805" h="5892800" extrusionOk="0">
                  <a:moveTo>
                    <a:pt x="217514" y="5892622"/>
                  </a:moveTo>
                  <a:lnTo>
                    <a:pt x="0" y="5892622"/>
                  </a:lnTo>
                  <a:lnTo>
                    <a:pt x="108747" y="0"/>
                  </a:lnTo>
                  <a:lnTo>
                    <a:pt x="217514" y="5892622"/>
                  </a:lnTo>
                  <a:close/>
                </a:path>
              </a:pathLst>
            </a:custGeom>
            <a:solidFill>
              <a:srgbClr val="383436"/>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71" name="Google Shape;271;p36"/>
            <p:cNvPicPr preferRelativeResize="0"/>
            <p:nvPr/>
          </p:nvPicPr>
          <p:blipFill rotWithShape="1">
            <a:blip r:embed="rId4">
              <a:alphaModFix/>
            </a:blip>
            <a:srcRect/>
            <a:stretch/>
          </p:blipFill>
          <p:spPr>
            <a:xfrm>
              <a:off x="13642221" y="3541767"/>
              <a:ext cx="2857724" cy="5045428"/>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4028375" y="1253475"/>
            <a:ext cx="4708500" cy="2878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ts val="1100"/>
              <a:buFont typeface="Arial"/>
              <a:buNone/>
            </a:pPr>
            <a:r>
              <a:rPr lang="en" sz="1600">
                <a:solidFill>
                  <a:schemeClr val="dk1"/>
                </a:solidFill>
              </a:rPr>
              <a:t>Shelby Gagnon</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Aroland First Nation </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Thunder Bay, Ontario </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Auntie </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H.B.F.A, Fine Arts (Lakehead University) </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Artist, Community Organizer, Hide Tanner </a:t>
            </a:r>
            <a:endParaRPr sz="1600">
              <a:solidFill>
                <a:schemeClr val="dk1"/>
              </a:solidFill>
            </a:endParaRPr>
          </a:p>
          <a:p>
            <a:pPr marL="0" lvl="0" indent="0" algn="l" rtl="0">
              <a:spcBef>
                <a:spcPts val="1200"/>
              </a:spcBef>
              <a:spcAft>
                <a:spcPts val="1200"/>
              </a:spcAft>
              <a:buClr>
                <a:schemeClr val="dk1"/>
              </a:buClr>
              <a:buSzPts val="1100"/>
              <a:buFont typeface="Arial"/>
              <a:buNone/>
            </a:pPr>
            <a:r>
              <a:rPr lang="en" sz="1600">
                <a:solidFill>
                  <a:schemeClr val="dk1"/>
                </a:solidFill>
              </a:rPr>
              <a:t>Projects Coordinator Indigneous Food Circle</a:t>
            </a:r>
            <a:r>
              <a:rPr lang="en">
                <a:solidFill>
                  <a:schemeClr val="dk1"/>
                </a:solidFill>
              </a:rPr>
              <a:t> </a:t>
            </a:r>
            <a:endParaRPr/>
          </a:p>
        </p:txBody>
      </p:sp>
      <p:sp>
        <p:nvSpPr>
          <p:cNvPr id="81" name="Google Shape;81;p16"/>
          <p:cNvSpPr txBox="1">
            <a:spLocks noGrp="1"/>
          </p:cNvSpPr>
          <p:nvPr>
            <p:ph type="title"/>
          </p:nvPr>
        </p:nvSpPr>
        <p:spPr>
          <a:xfrm>
            <a:off x="351450" y="4193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Impact"/>
                <a:ea typeface="Impact"/>
                <a:cs typeface="Impact"/>
                <a:sym typeface="Impact"/>
              </a:rPr>
              <a:t>Boozhoo </a:t>
            </a:r>
            <a:endParaRPr>
              <a:latin typeface="Impact"/>
              <a:ea typeface="Impact"/>
              <a:cs typeface="Impact"/>
              <a:sym typeface="Impact"/>
            </a:endParaRPr>
          </a:p>
        </p:txBody>
      </p:sp>
      <p:pic>
        <p:nvPicPr>
          <p:cNvPr id="82" name="Google Shape;82;p16"/>
          <p:cNvPicPr preferRelativeResize="0"/>
          <p:nvPr/>
        </p:nvPicPr>
        <p:blipFill>
          <a:blip r:embed="rId3">
            <a:alphaModFix/>
          </a:blip>
          <a:stretch>
            <a:fillRect/>
          </a:stretch>
        </p:blipFill>
        <p:spPr>
          <a:xfrm>
            <a:off x="546625" y="579075"/>
            <a:ext cx="2817299" cy="4227000"/>
          </a:xfrm>
          <a:prstGeom prst="rect">
            <a:avLst/>
          </a:prstGeom>
          <a:noFill/>
          <a:ln>
            <a:noFill/>
          </a:ln>
        </p:spPr>
      </p:pic>
      <p:pic>
        <p:nvPicPr>
          <p:cNvPr id="83" name="Google Shape;83;p16"/>
          <p:cNvPicPr preferRelativeResize="0"/>
          <p:nvPr/>
        </p:nvPicPr>
        <p:blipFill>
          <a:blip r:embed="rId4">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a:blip r:embed="rId3">
            <a:alphaModFix/>
          </a:blip>
          <a:stretch>
            <a:fillRect/>
          </a:stretch>
        </p:blipFill>
        <p:spPr>
          <a:xfrm>
            <a:off x="2471425" y="82975"/>
            <a:ext cx="3964227" cy="4617625"/>
          </a:xfrm>
          <a:prstGeom prst="rect">
            <a:avLst/>
          </a:prstGeom>
          <a:noFill/>
          <a:ln>
            <a:noFill/>
          </a:ln>
        </p:spPr>
      </p:pic>
      <p:pic>
        <p:nvPicPr>
          <p:cNvPr id="89" name="Google Shape;89;p17"/>
          <p:cNvPicPr preferRelativeResize="0"/>
          <p:nvPr/>
        </p:nvPicPr>
        <p:blipFill>
          <a:blip r:embed="rId4">
            <a:alphaModFix/>
          </a:blip>
          <a:stretch>
            <a:fillRect/>
          </a:stretch>
        </p:blipFill>
        <p:spPr>
          <a:xfrm>
            <a:off x="6588050" y="152400"/>
            <a:ext cx="2403551" cy="4687749"/>
          </a:xfrm>
          <a:prstGeom prst="rect">
            <a:avLst/>
          </a:prstGeom>
          <a:noFill/>
          <a:ln>
            <a:noFill/>
          </a:ln>
        </p:spPr>
      </p:pic>
      <p:pic>
        <p:nvPicPr>
          <p:cNvPr id="90" name="Google Shape;90;p17"/>
          <p:cNvPicPr preferRelativeResize="0"/>
          <p:nvPr/>
        </p:nvPicPr>
        <p:blipFill>
          <a:blip r:embed="rId5">
            <a:alphaModFix/>
          </a:blip>
          <a:stretch>
            <a:fillRect/>
          </a:stretch>
        </p:blipFill>
        <p:spPr>
          <a:xfrm>
            <a:off x="152400" y="152400"/>
            <a:ext cx="2166623" cy="435254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72700" y="195375"/>
            <a:ext cx="60861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t>Our Collective Work  </a:t>
            </a:r>
            <a:endParaRPr b="1"/>
          </a:p>
        </p:txBody>
      </p:sp>
      <p:pic>
        <p:nvPicPr>
          <p:cNvPr id="96" name="Google Shape;96;p18"/>
          <p:cNvPicPr preferRelativeResize="0"/>
          <p:nvPr/>
        </p:nvPicPr>
        <p:blipFill>
          <a:blip r:embed="rId3">
            <a:alphaModFix/>
          </a:blip>
          <a:stretch>
            <a:fillRect/>
          </a:stretch>
        </p:blipFill>
        <p:spPr>
          <a:xfrm>
            <a:off x="2610699" y="3759225"/>
            <a:ext cx="1003753" cy="1267225"/>
          </a:xfrm>
          <a:prstGeom prst="rect">
            <a:avLst/>
          </a:prstGeom>
          <a:noFill/>
          <a:ln w="38100" cap="flat" cmpd="sng">
            <a:solidFill>
              <a:srgbClr val="155B54"/>
            </a:solidFill>
            <a:prstDash val="solid"/>
            <a:round/>
            <a:headEnd type="none" w="sm" len="sm"/>
            <a:tailEnd type="none" w="sm" len="sm"/>
          </a:ln>
        </p:spPr>
      </p:pic>
      <p:pic>
        <p:nvPicPr>
          <p:cNvPr id="97" name="Google Shape;97;p18"/>
          <p:cNvPicPr preferRelativeResize="0"/>
          <p:nvPr/>
        </p:nvPicPr>
        <p:blipFill>
          <a:blip r:embed="rId4">
            <a:alphaModFix/>
          </a:blip>
          <a:stretch>
            <a:fillRect/>
          </a:stretch>
        </p:blipFill>
        <p:spPr>
          <a:xfrm>
            <a:off x="3614450" y="906900"/>
            <a:ext cx="2518498" cy="1888874"/>
          </a:xfrm>
          <a:prstGeom prst="rect">
            <a:avLst/>
          </a:prstGeom>
          <a:noFill/>
          <a:ln w="38100" cap="flat" cmpd="sng">
            <a:solidFill>
              <a:srgbClr val="155B54"/>
            </a:solidFill>
            <a:prstDash val="solid"/>
            <a:round/>
            <a:headEnd type="none" w="sm" len="sm"/>
            <a:tailEnd type="none" w="sm" len="sm"/>
          </a:ln>
        </p:spPr>
      </p:pic>
      <p:pic>
        <p:nvPicPr>
          <p:cNvPr id="98" name="Google Shape;98;p18"/>
          <p:cNvPicPr preferRelativeResize="0"/>
          <p:nvPr/>
        </p:nvPicPr>
        <p:blipFill>
          <a:blip r:embed="rId5">
            <a:alphaModFix/>
          </a:blip>
          <a:stretch>
            <a:fillRect/>
          </a:stretch>
        </p:blipFill>
        <p:spPr>
          <a:xfrm>
            <a:off x="272700" y="3782175"/>
            <a:ext cx="949925" cy="1221326"/>
          </a:xfrm>
          <a:prstGeom prst="rect">
            <a:avLst/>
          </a:prstGeom>
          <a:noFill/>
          <a:ln w="38100" cap="flat" cmpd="sng">
            <a:solidFill>
              <a:srgbClr val="155B54"/>
            </a:solidFill>
            <a:prstDash val="solid"/>
            <a:round/>
            <a:headEnd type="none" w="sm" len="sm"/>
            <a:tailEnd type="none" w="sm" len="sm"/>
          </a:ln>
        </p:spPr>
      </p:pic>
      <p:pic>
        <p:nvPicPr>
          <p:cNvPr id="99" name="Google Shape;99;p18"/>
          <p:cNvPicPr preferRelativeResize="0"/>
          <p:nvPr/>
        </p:nvPicPr>
        <p:blipFill>
          <a:blip r:embed="rId6">
            <a:alphaModFix/>
          </a:blip>
          <a:stretch>
            <a:fillRect/>
          </a:stretch>
        </p:blipFill>
        <p:spPr>
          <a:xfrm>
            <a:off x="116625" y="768075"/>
            <a:ext cx="3390025" cy="2891075"/>
          </a:xfrm>
          <a:prstGeom prst="rect">
            <a:avLst/>
          </a:prstGeom>
          <a:noFill/>
          <a:ln>
            <a:noFill/>
          </a:ln>
        </p:spPr>
      </p:pic>
      <p:pic>
        <p:nvPicPr>
          <p:cNvPr id="100" name="Google Shape;100;p18"/>
          <p:cNvPicPr preferRelativeResize="0"/>
          <p:nvPr/>
        </p:nvPicPr>
        <p:blipFill>
          <a:blip r:embed="rId7">
            <a:alphaModFix/>
          </a:blip>
          <a:stretch>
            <a:fillRect/>
          </a:stretch>
        </p:blipFill>
        <p:spPr>
          <a:xfrm>
            <a:off x="1449446" y="3759225"/>
            <a:ext cx="978927" cy="1267225"/>
          </a:xfrm>
          <a:prstGeom prst="rect">
            <a:avLst/>
          </a:prstGeom>
          <a:noFill/>
          <a:ln w="38100" cap="flat" cmpd="sng">
            <a:solidFill>
              <a:srgbClr val="155B54"/>
            </a:solidFill>
            <a:prstDash val="solid"/>
            <a:round/>
            <a:headEnd type="none" w="sm" len="sm"/>
            <a:tailEnd type="none" w="sm" len="sm"/>
          </a:ln>
        </p:spPr>
      </p:pic>
      <p:pic>
        <p:nvPicPr>
          <p:cNvPr id="101" name="Google Shape;101;p18"/>
          <p:cNvPicPr preferRelativeResize="0"/>
          <p:nvPr/>
        </p:nvPicPr>
        <p:blipFill>
          <a:blip r:embed="rId8">
            <a:alphaModFix/>
          </a:blip>
          <a:stretch>
            <a:fillRect/>
          </a:stretch>
        </p:blipFill>
        <p:spPr>
          <a:xfrm>
            <a:off x="6358812" y="111350"/>
            <a:ext cx="2697889" cy="1797554"/>
          </a:xfrm>
          <a:prstGeom prst="rect">
            <a:avLst/>
          </a:prstGeom>
          <a:noFill/>
          <a:ln w="19050" cap="flat" cmpd="sng">
            <a:solidFill>
              <a:schemeClr val="dk2"/>
            </a:solidFill>
            <a:prstDash val="solid"/>
            <a:round/>
            <a:headEnd type="none" w="sm" len="sm"/>
            <a:tailEnd type="none" w="sm" len="sm"/>
          </a:ln>
        </p:spPr>
      </p:pic>
      <p:pic>
        <p:nvPicPr>
          <p:cNvPr id="102" name="Google Shape;102;p18"/>
          <p:cNvPicPr preferRelativeResize="0"/>
          <p:nvPr/>
        </p:nvPicPr>
        <p:blipFill>
          <a:blip r:embed="rId9">
            <a:alphaModFix/>
          </a:blip>
          <a:stretch>
            <a:fillRect/>
          </a:stretch>
        </p:blipFill>
        <p:spPr>
          <a:xfrm>
            <a:off x="5002520" y="3759225"/>
            <a:ext cx="1691829" cy="1267225"/>
          </a:xfrm>
          <a:prstGeom prst="rect">
            <a:avLst/>
          </a:prstGeom>
          <a:noFill/>
          <a:ln w="38100" cap="flat" cmpd="sng">
            <a:solidFill>
              <a:srgbClr val="595959"/>
            </a:solidFill>
            <a:prstDash val="solid"/>
            <a:round/>
            <a:headEnd type="none" w="sm" len="sm"/>
            <a:tailEnd type="none" w="sm" len="sm"/>
          </a:ln>
        </p:spPr>
      </p:pic>
      <p:pic>
        <p:nvPicPr>
          <p:cNvPr id="103" name="Google Shape;103;p18"/>
          <p:cNvPicPr preferRelativeResize="0"/>
          <p:nvPr/>
        </p:nvPicPr>
        <p:blipFill>
          <a:blip r:embed="rId10">
            <a:alphaModFix/>
          </a:blip>
          <a:stretch>
            <a:fillRect/>
          </a:stretch>
        </p:blipFill>
        <p:spPr>
          <a:xfrm rot="-5400000">
            <a:off x="6473700" y="2429676"/>
            <a:ext cx="2951999" cy="2213999"/>
          </a:xfrm>
          <a:prstGeom prst="rect">
            <a:avLst/>
          </a:prstGeom>
          <a:noFill/>
          <a:ln w="38100" cap="flat" cmpd="sng">
            <a:solidFill>
              <a:srgbClr val="155B54"/>
            </a:solidFill>
            <a:prstDash val="solid"/>
            <a:round/>
            <a:headEnd type="none" w="sm" len="sm"/>
            <a:tailEnd type="none" w="sm" len="sm"/>
          </a:ln>
        </p:spPr>
      </p:pic>
      <p:pic>
        <p:nvPicPr>
          <p:cNvPr id="104" name="Google Shape;104;p18"/>
          <p:cNvPicPr preferRelativeResize="0"/>
          <p:nvPr/>
        </p:nvPicPr>
        <p:blipFill>
          <a:blip r:embed="rId11">
            <a:alphaModFix/>
          </a:blip>
          <a:stretch>
            <a:fillRect/>
          </a:stretch>
        </p:blipFill>
        <p:spPr>
          <a:xfrm>
            <a:off x="3596137" y="2892445"/>
            <a:ext cx="1369088" cy="770120"/>
          </a:xfrm>
          <a:prstGeom prst="rect">
            <a:avLst/>
          </a:prstGeom>
          <a:noFill/>
          <a:ln>
            <a:noFill/>
          </a:ln>
        </p:spPr>
      </p:pic>
      <p:pic>
        <p:nvPicPr>
          <p:cNvPr id="105" name="Google Shape;105;p18"/>
          <p:cNvPicPr preferRelativeResize="0"/>
          <p:nvPr/>
        </p:nvPicPr>
        <p:blipFill>
          <a:blip r:embed="rId12">
            <a:alphaModFix/>
          </a:blip>
          <a:stretch>
            <a:fillRect/>
          </a:stretch>
        </p:blipFill>
        <p:spPr>
          <a:xfrm>
            <a:off x="5054704" y="2892437"/>
            <a:ext cx="769294" cy="770123"/>
          </a:xfrm>
          <a:prstGeom prst="rect">
            <a:avLst/>
          </a:prstGeom>
          <a:noFill/>
          <a:ln>
            <a:noFill/>
          </a:ln>
        </p:spPr>
      </p:pic>
      <p:pic>
        <p:nvPicPr>
          <p:cNvPr id="106" name="Google Shape;106;p18"/>
          <p:cNvPicPr preferRelativeResize="0"/>
          <p:nvPr/>
        </p:nvPicPr>
        <p:blipFill>
          <a:blip r:embed="rId13">
            <a:alphaModFix/>
          </a:blip>
          <a:stretch>
            <a:fillRect/>
          </a:stretch>
        </p:blipFill>
        <p:spPr>
          <a:xfrm>
            <a:off x="5948700" y="2892439"/>
            <a:ext cx="769299" cy="770114"/>
          </a:xfrm>
          <a:prstGeom prst="rect">
            <a:avLst/>
          </a:prstGeom>
          <a:noFill/>
          <a:ln>
            <a:noFill/>
          </a:ln>
        </p:spPr>
      </p:pic>
      <p:pic>
        <p:nvPicPr>
          <p:cNvPr id="107" name="Google Shape;107;p18"/>
          <p:cNvPicPr preferRelativeResize="0"/>
          <p:nvPr/>
        </p:nvPicPr>
        <p:blipFill>
          <a:blip r:embed="rId14">
            <a:alphaModFix/>
          </a:blip>
          <a:stretch>
            <a:fillRect/>
          </a:stretch>
        </p:blipFill>
        <p:spPr>
          <a:xfrm>
            <a:off x="5676800" y="1418936"/>
            <a:ext cx="1782126" cy="2305638"/>
          </a:xfrm>
          <a:prstGeom prst="rect">
            <a:avLst/>
          </a:prstGeom>
          <a:noFill/>
          <a:ln>
            <a:noFill/>
          </a:ln>
        </p:spPr>
      </p:pic>
      <p:pic>
        <p:nvPicPr>
          <p:cNvPr id="108" name="Google Shape;108;p18"/>
          <p:cNvPicPr preferRelativeResize="0"/>
          <p:nvPr/>
        </p:nvPicPr>
        <p:blipFill>
          <a:blip r:embed="rId15">
            <a:alphaModFix/>
          </a:blip>
          <a:stretch>
            <a:fillRect/>
          </a:stretch>
        </p:blipFill>
        <p:spPr>
          <a:xfrm>
            <a:off x="3762038" y="3710269"/>
            <a:ext cx="1092901" cy="136513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163475" y="2499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50000"/>
              </a:lnSpc>
              <a:spcBef>
                <a:spcPts val="0"/>
              </a:spcBef>
              <a:spcAft>
                <a:spcPts val="0"/>
              </a:spcAft>
              <a:buNone/>
            </a:pPr>
            <a:r>
              <a:rPr lang="en" sz="2133"/>
              <a:t>Traditional/Ancestral Harvesting in/around Lake Nipigon and Lake Superior </a:t>
            </a:r>
            <a:endParaRPr sz="2133"/>
          </a:p>
          <a:p>
            <a:pPr marL="0" lvl="0" indent="0" algn="l" rtl="0">
              <a:lnSpc>
                <a:spcPct val="50000"/>
              </a:lnSpc>
              <a:spcBef>
                <a:spcPts val="0"/>
              </a:spcBef>
              <a:spcAft>
                <a:spcPts val="0"/>
              </a:spcAft>
              <a:buNone/>
            </a:pPr>
            <a:r>
              <a:rPr lang="en" sz="1355"/>
              <a:t>Poster, Board Game and Video</a:t>
            </a:r>
            <a:r>
              <a:rPr lang="en"/>
              <a:t> 	</a:t>
            </a:r>
            <a:endParaRPr/>
          </a:p>
        </p:txBody>
      </p:sp>
      <p:sp>
        <p:nvSpPr>
          <p:cNvPr id="114" name="Google Shape;114;p19"/>
          <p:cNvSpPr txBox="1">
            <a:spLocks noGrp="1"/>
          </p:cNvSpPr>
          <p:nvPr>
            <p:ph type="body" idx="1"/>
          </p:nvPr>
        </p:nvSpPr>
        <p:spPr>
          <a:xfrm>
            <a:off x="5626850" y="4411150"/>
            <a:ext cx="2043300" cy="5196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rmAutofit fontScale="62500" lnSpcReduction="20000"/>
          </a:bodyPr>
          <a:lstStyle/>
          <a:p>
            <a:pPr marL="0" lvl="0" indent="0" algn="ctr" rtl="0">
              <a:spcBef>
                <a:spcPts val="0"/>
              </a:spcBef>
              <a:spcAft>
                <a:spcPts val="1200"/>
              </a:spcAft>
              <a:buNone/>
            </a:pPr>
            <a:r>
              <a:rPr lang="en" u="sng">
                <a:solidFill>
                  <a:schemeClr val="hlink"/>
                </a:solidFill>
                <a:hlinkClick r:id="rId3"/>
              </a:rPr>
              <a:t>13 Moons Video </a:t>
            </a:r>
            <a:endParaRPr/>
          </a:p>
        </p:txBody>
      </p:sp>
      <p:pic>
        <p:nvPicPr>
          <p:cNvPr id="115" name="Google Shape;115;p19"/>
          <p:cNvPicPr preferRelativeResize="0"/>
          <p:nvPr/>
        </p:nvPicPr>
        <p:blipFill>
          <a:blip r:embed="rId4">
            <a:alphaModFix/>
          </a:blip>
          <a:stretch>
            <a:fillRect/>
          </a:stretch>
        </p:blipFill>
        <p:spPr>
          <a:xfrm>
            <a:off x="224119" y="1017576"/>
            <a:ext cx="4086434" cy="4014772"/>
          </a:xfrm>
          <a:prstGeom prst="rect">
            <a:avLst/>
          </a:prstGeom>
          <a:noFill/>
          <a:ln>
            <a:noFill/>
          </a:ln>
        </p:spPr>
      </p:pic>
      <p:sp>
        <p:nvSpPr>
          <p:cNvPr id="116" name="Google Shape;116;p19"/>
          <p:cNvSpPr txBox="1">
            <a:spLocks noGrp="1"/>
          </p:cNvSpPr>
          <p:nvPr>
            <p:ph type="body" idx="1"/>
          </p:nvPr>
        </p:nvSpPr>
        <p:spPr>
          <a:xfrm>
            <a:off x="4907600" y="822650"/>
            <a:ext cx="3481800" cy="3416400"/>
          </a:xfrm>
          <a:prstGeom prst="rect">
            <a:avLst/>
          </a:prstGeom>
          <a:ln w="38100"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n" sz="1500">
                <a:solidFill>
                  <a:schemeClr val="dk1"/>
                </a:solidFill>
              </a:rPr>
              <a:t>Historically the Anishinaabe, Anishinaabeg, Anishinabek of Lake Nipigon and Lake Superior regions used the sun, moons, stars and planets to guide community practices around time, harvesting, gathering, storing, preserving food and medicines and governing community in general. Most common in our homelands is the thirteen moon seasonal governance system.  </a:t>
            </a:r>
            <a:endParaRPr sz="2200"/>
          </a:p>
        </p:txBody>
      </p:sp>
      <p:pic>
        <p:nvPicPr>
          <p:cNvPr id="117" name="Google Shape;117;p19"/>
          <p:cNvPicPr preferRelativeResize="0"/>
          <p:nvPr/>
        </p:nvPicPr>
        <p:blipFill>
          <a:blip r:embed="rId5">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body" idx="1"/>
          </p:nvPr>
        </p:nvSpPr>
        <p:spPr>
          <a:xfrm>
            <a:off x="5350575" y="863550"/>
            <a:ext cx="3481800" cy="3416400"/>
          </a:xfrm>
          <a:prstGeom prst="rect">
            <a:avLst/>
          </a:prstGeom>
        </p:spPr>
        <p:txBody>
          <a:bodyPr spcFirstLastPara="1" wrap="square" lIns="91425" tIns="91425" rIns="91425" bIns="91425" anchor="ctr" anchorCtr="0">
            <a:normAutofit/>
          </a:bodyPr>
          <a:lstStyle/>
          <a:p>
            <a:pPr marL="0" lvl="0" indent="0" algn="ctr" rtl="0">
              <a:lnSpc>
                <a:spcPct val="115000"/>
              </a:lnSpc>
              <a:spcBef>
                <a:spcPts val="0"/>
              </a:spcBef>
              <a:spcAft>
                <a:spcPts val="0"/>
              </a:spcAft>
              <a:buClr>
                <a:schemeClr val="dk1"/>
              </a:buClr>
              <a:buSzPts val="1100"/>
              <a:buFont typeface="Arial"/>
              <a:buNone/>
            </a:pPr>
            <a:r>
              <a:rPr lang="en" sz="1900">
                <a:solidFill>
                  <a:schemeClr val="dk1"/>
                </a:solidFill>
              </a:rPr>
              <a:t>Gaagige Zaagibigaa (GZ) is an Indigenous, grassroots led organization working to support Indigenous Sovereignty across Northern Ontario through food system transformation work.</a:t>
            </a:r>
            <a:endParaRPr sz="2600"/>
          </a:p>
        </p:txBody>
      </p:sp>
      <p:pic>
        <p:nvPicPr>
          <p:cNvPr id="123" name="Google Shape;123;p20"/>
          <p:cNvPicPr preferRelativeResize="0"/>
          <p:nvPr/>
        </p:nvPicPr>
        <p:blipFill>
          <a:blip r:embed="rId3">
            <a:alphaModFix/>
          </a:blip>
          <a:stretch>
            <a:fillRect/>
          </a:stretch>
        </p:blipFill>
        <p:spPr>
          <a:xfrm>
            <a:off x="0" y="0"/>
            <a:ext cx="5143501" cy="5143501"/>
          </a:xfrm>
          <a:prstGeom prst="rect">
            <a:avLst/>
          </a:prstGeom>
          <a:noFill/>
          <a:ln>
            <a:noFill/>
          </a:ln>
        </p:spPr>
      </p:pic>
      <p:pic>
        <p:nvPicPr>
          <p:cNvPr id="124" name="Google Shape;124;p20"/>
          <p:cNvPicPr preferRelativeResize="0"/>
          <p:nvPr/>
        </p:nvPicPr>
        <p:blipFill>
          <a:blip r:embed="rId4">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ctrTitle"/>
          </p:nvPr>
        </p:nvSpPr>
        <p:spPr>
          <a:xfrm>
            <a:off x="311698" y="744575"/>
            <a:ext cx="4197300" cy="4269900"/>
          </a:xfrm>
          <a:prstGeom prst="rect">
            <a:avLst/>
          </a:prstGeom>
        </p:spPr>
        <p:txBody>
          <a:bodyPr spcFirstLastPara="1" wrap="square" lIns="91425" tIns="91425" rIns="91425" bIns="91425" anchor="ctr" anchorCtr="0">
            <a:normAutofit fontScale="90000"/>
          </a:bodyPr>
          <a:lstStyle/>
          <a:p>
            <a:pPr marL="457200" lvl="0" indent="-331470" algn="l" rtl="0">
              <a:spcBef>
                <a:spcPts val="0"/>
              </a:spcBef>
              <a:spcAft>
                <a:spcPts val="0"/>
              </a:spcAft>
              <a:buSzPct val="100000"/>
              <a:buChar char="●"/>
            </a:pPr>
            <a:r>
              <a:rPr lang="en" sz="1800"/>
              <a:t>Decolonizing operations/work  </a:t>
            </a:r>
            <a:endParaRPr sz="1800"/>
          </a:p>
          <a:p>
            <a:pPr marL="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Relationship Centered</a:t>
            </a:r>
            <a:endParaRPr sz="1800"/>
          </a:p>
          <a:p>
            <a:pPr marL="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Community Granting  </a:t>
            </a:r>
            <a:endParaRPr sz="1800"/>
          </a:p>
          <a:p>
            <a:pPr marL="45720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Sovereign Household Support Program </a:t>
            </a:r>
            <a:endParaRPr sz="1800"/>
          </a:p>
          <a:p>
            <a:pPr marL="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Land Protection and Rehabilitation   </a:t>
            </a:r>
            <a:endParaRPr sz="1800"/>
          </a:p>
          <a:p>
            <a:pPr marL="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Kinship Lines  </a:t>
            </a:r>
            <a:endParaRPr sz="1800"/>
          </a:p>
          <a:p>
            <a:pPr marL="0" lvl="0" indent="0" algn="l" rtl="0">
              <a:spcBef>
                <a:spcPts val="0"/>
              </a:spcBef>
              <a:spcAft>
                <a:spcPts val="0"/>
              </a:spcAft>
              <a:buNone/>
            </a:pPr>
            <a:endParaRPr sz="1800"/>
          </a:p>
          <a:p>
            <a:pPr marL="457200" lvl="0" indent="-331470" algn="l" rtl="0">
              <a:spcBef>
                <a:spcPts val="0"/>
              </a:spcBef>
              <a:spcAft>
                <a:spcPts val="0"/>
              </a:spcAft>
              <a:buSzPct val="100000"/>
              <a:buChar char="●"/>
            </a:pPr>
            <a:r>
              <a:rPr lang="en" sz="1800"/>
              <a:t>Maamiigan “Coming to the right place” </a:t>
            </a:r>
            <a:endParaRPr sz="1800"/>
          </a:p>
          <a:p>
            <a:pPr marL="0" lvl="0" indent="0" algn="l" rtl="0">
              <a:spcBef>
                <a:spcPts val="0"/>
              </a:spcBef>
              <a:spcAft>
                <a:spcPts val="0"/>
              </a:spcAft>
              <a:buNone/>
            </a:pPr>
            <a:r>
              <a:rPr lang="en" sz="1800"/>
              <a:t> </a:t>
            </a:r>
            <a:endParaRPr sz="1800"/>
          </a:p>
        </p:txBody>
      </p:sp>
      <p:sp>
        <p:nvSpPr>
          <p:cNvPr id="130" name="Google Shape;130;p21"/>
          <p:cNvSpPr txBox="1">
            <a:spLocks noGrp="1"/>
          </p:cNvSpPr>
          <p:nvPr>
            <p:ph type="subTitle" idx="1"/>
          </p:nvPr>
        </p:nvSpPr>
        <p:spPr>
          <a:xfrm>
            <a:off x="388925" y="1542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a:solidFill>
                  <a:schemeClr val="dk1"/>
                </a:solidFill>
                <a:latin typeface="Impact"/>
                <a:ea typeface="Impact"/>
                <a:cs typeface="Impact"/>
                <a:sym typeface="Impact"/>
              </a:rPr>
              <a:t>GZ’s work  </a:t>
            </a:r>
            <a:endParaRPr>
              <a:solidFill>
                <a:schemeClr val="dk1"/>
              </a:solidFill>
              <a:latin typeface="Impact"/>
              <a:ea typeface="Impact"/>
              <a:cs typeface="Impact"/>
              <a:sym typeface="Impact"/>
            </a:endParaRPr>
          </a:p>
        </p:txBody>
      </p:sp>
      <p:pic>
        <p:nvPicPr>
          <p:cNvPr id="131" name="Google Shape;131;p21"/>
          <p:cNvPicPr preferRelativeResize="0"/>
          <p:nvPr/>
        </p:nvPicPr>
        <p:blipFill>
          <a:blip r:embed="rId3">
            <a:alphaModFix/>
          </a:blip>
          <a:stretch>
            <a:fillRect/>
          </a:stretch>
        </p:blipFill>
        <p:spPr>
          <a:xfrm>
            <a:off x="4723022" y="990188"/>
            <a:ext cx="4292750" cy="3778674"/>
          </a:xfrm>
          <a:prstGeom prst="rect">
            <a:avLst/>
          </a:prstGeom>
          <a:noFill/>
          <a:ln>
            <a:noFill/>
          </a:ln>
        </p:spPr>
      </p:pic>
      <p:pic>
        <p:nvPicPr>
          <p:cNvPr id="132" name="Google Shape;132;p21"/>
          <p:cNvPicPr preferRelativeResize="0"/>
          <p:nvPr/>
        </p:nvPicPr>
        <p:blipFill>
          <a:blip r:embed="rId4">
            <a:alphaModFix/>
          </a:blip>
          <a:stretch>
            <a:fillRect/>
          </a:stretch>
        </p:blipFill>
        <p:spPr>
          <a:xfrm>
            <a:off x="8335051" y="4325751"/>
            <a:ext cx="735951" cy="735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7" name="Google Shape;137;p22"/>
          <p:cNvGrpSpPr/>
          <p:nvPr/>
        </p:nvGrpSpPr>
        <p:grpSpPr>
          <a:xfrm>
            <a:off x="514350" y="0"/>
            <a:ext cx="8629649" cy="5143500"/>
            <a:chOff x="1028700" y="0"/>
            <a:chExt cx="17259299" cy="10287000"/>
          </a:xfrm>
        </p:grpSpPr>
        <p:pic>
          <p:nvPicPr>
            <p:cNvPr id="138" name="Google Shape;138;p22"/>
            <p:cNvPicPr preferRelativeResize="0"/>
            <p:nvPr/>
          </p:nvPicPr>
          <p:blipFill rotWithShape="1">
            <a:blip r:embed="rId3">
              <a:alphaModFix/>
            </a:blip>
            <a:srcRect/>
            <a:stretch/>
          </p:blipFill>
          <p:spPr>
            <a:xfrm>
              <a:off x="10997669" y="3829309"/>
              <a:ext cx="7290329" cy="6457691"/>
            </a:xfrm>
            <a:prstGeom prst="rect">
              <a:avLst/>
            </a:prstGeom>
            <a:noFill/>
            <a:ln>
              <a:noFill/>
            </a:ln>
          </p:spPr>
        </p:pic>
        <p:pic>
          <p:nvPicPr>
            <p:cNvPr id="139" name="Google Shape;139;p22"/>
            <p:cNvPicPr preferRelativeResize="0"/>
            <p:nvPr/>
          </p:nvPicPr>
          <p:blipFill rotWithShape="1">
            <a:blip r:embed="rId4">
              <a:alphaModFix/>
            </a:blip>
            <a:srcRect/>
            <a:stretch/>
          </p:blipFill>
          <p:spPr>
            <a:xfrm>
              <a:off x="1028700" y="3511240"/>
              <a:ext cx="9972674" cy="6772275"/>
            </a:xfrm>
            <a:prstGeom prst="rect">
              <a:avLst/>
            </a:prstGeom>
            <a:noFill/>
            <a:ln>
              <a:noFill/>
            </a:ln>
          </p:spPr>
        </p:pic>
        <p:pic>
          <p:nvPicPr>
            <p:cNvPr id="140" name="Google Shape;140;p22"/>
            <p:cNvPicPr preferRelativeResize="0"/>
            <p:nvPr/>
          </p:nvPicPr>
          <p:blipFill rotWithShape="1">
            <a:blip r:embed="rId5">
              <a:alphaModFix/>
            </a:blip>
            <a:srcRect/>
            <a:stretch/>
          </p:blipFill>
          <p:spPr>
            <a:xfrm>
              <a:off x="12029375" y="0"/>
              <a:ext cx="6258624" cy="6901466"/>
            </a:xfrm>
            <a:prstGeom prst="rect">
              <a:avLst/>
            </a:prstGeom>
            <a:noFill/>
            <a:ln>
              <a:noFill/>
            </a:ln>
          </p:spPr>
        </p:pic>
      </p:grpSp>
      <p:sp>
        <p:nvSpPr>
          <p:cNvPr id="141" name="Google Shape;141;p22"/>
          <p:cNvSpPr txBox="1">
            <a:spLocks noGrp="1"/>
          </p:cNvSpPr>
          <p:nvPr>
            <p:ph type="title"/>
          </p:nvPr>
        </p:nvSpPr>
        <p:spPr>
          <a:xfrm>
            <a:off x="746701" y="492157"/>
            <a:ext cx="4090500" cy="514500"/>
          </a:xfrm>
          <a:prstGeom prst="rect">
            <a:avLst/>
          </a:prstGeom>
          <a:noFill/>
          <a:ln>
            <a:noFill/>
          </a:ln>
        </p:spPr>
        <p:txBody>
          <a:bodyPr spcFirstLastPara="1" wrap="square" lIns="0" tIns="6350" rIns="0" bIns="0" anchor="t" anchorCtr="0">
            <a:spAutoFit/>
          </a:bodyPr>
          <a:lstStyle/>
          <a:p>
            <a:pPr marL="12700" lvl="0" indent="0" algn="l" rtl="0">
              <a:lnSpc>
                <a:spcPct val="100000"/>
              </a:lnSpc>
              <a:spcBef>
                <a:spcPts val="0"/>
              </a:spcBef>
              <a:spcAft>
                <a:spcPts val="0"/>
              </a:spcAft>
              <a:buNone/>
            </a:pPr>
            <a:r>
              <a:rPr lang="en" sz="3300"/>
              <a:t>Community Granting</a:t>
            </a:r>
            <a:endParaRPr sz="3300"/>
          </a:p>
        </p:txBody>
      </p:sp>
      <p:sp>
        <p:nvSpPr>
          <p:cNvPr id="142" name="Google Shape;142;p22"/>
          <p:cNvSpPr txBox="1"/>
          <p:nvPr/>
        </p:nvSpPr>
        <p:spPr>
          <a:xfrm>
            <a:off x="1060841" y="1123950"/>
            <a:ext cx="4419600" cy="1052700"/>
          </a:xfrm>
          <a:prstGeom prst="rect">
            <a:avLst/>
          </a:prstGeom>
          <a:noFill/>
          <a:ln>
            <a:noFill/>
          </a:ln>
        </p:spPr>
        <p:txBody>
          <a:bodyPr spcFirstLastPara="1" wrap="square" lIns="0" tIns="13975" rIns="0" bIns="0" anchor="t" anchorCtr="0">
            <a:spAutoFit/>
          </a:bodyPr>
          <a:lstStyle/>
          <a:p>
            <a:pPr marL="241300" marR="0" lvl="0" indent="-228600" algn="l" rtl="0">
              <a:lnSpc>
                <a:spcPct val="185000"/>
              </a:lnSpc>
              <a:spcBef>
                <a:spcPts val="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13 Community Granting Partners </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Multi-Year Funding </a:t>
            </a:r>
            <a:endParaRPr sz="700"/>
          </a:p>
          <a:p>
            <a:pPr marL="241300" marR="0" lvl="0" indent="-228600" algn="l" rtl="0">
              <a:lnSpc>
                <a:spcPct val="185000"/>
              </a:lnSpc>
              <a:spcBef>
                <a:spcPts val="100"/>
              </a:spcBef>
              <a:spcAft>
                <a:spcPts val="0"/>
              </a:spcAft>
              <a:buClr>
                <a:srgbClr val="292929"/>
              </a:buClr>
              <a:buSzPts val="1400"/>
              <a:buFont typeface="Noto Sans Symbols"/>
              <a:buChar char="❖"/>
            </a:pPr>
            <a:r>
              <a:rPr lang="en" sz="1400">
                <a:solidFill>
                  <a:srgbClr val="292929"/>
                </a:solidFill>
                <a:latin typeface="Arial"/>
                <a:ea typeface="Arial"/>
                <a:cs typeface="Arial"/>
                <a:sym typeface="Arial"/>
              </a:rPr>
              <a:t>Up to 50k with limited restrictions </a:t>
            </a:r>
            <a:endParaRPr sz="1400">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1012</Words>
  <Application>Microsoft Office PowerPoint</Application>
  <PresentationFormat>On-screen Show (16:9)</PresentationFormat>
  <Paragraphs>81</Paragraphs>
  <Slides>23</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Georgia</vt:lpstr>
      <vt:lpstr>Arial</vt:lpstr>
      <vt:lpstr>Impact</vt:lpstr>
      <vt:lpstr>Times New Roman</vt:lpstr>
      <vt:lpstr>Noto Sans Symbols</vt:lpstr>
      <vt:lpstr>Comfortaa</vt:lpstr>
      <vt:lpstr>Roboto</vt:lpstr>
      <vt:lpstr>Pacifico</vt:lpstr>
      <vt:lpstr>Calibri</vt:lpstr>
      <vt:lpstr>Simple Light</vt:lpstr>
      <vt:lpstr>Indigenous Food Sovereignty  (Climate Justice/Land Back/Reclaiming Ancestral Ways of Being)</vt:lpstr>
      <vt:lpstr>Boozhoo </vt:lpstr>
      <vt:lpstr>Boozhoo </vt:lpstr>
      <vt:lpstr>PowerPoint Presentation</vt:lpstr>
      <vt:lpstr>Our Collective Work  </vt:lpstr>
      <vt:lpstr>Traditional/Ancestral Harvesting in/around Lake Nipigon and Lake Superior  Poster, Board Game and Video  </vt:lpstr>
      <vt:lpstr>PowerPoint Presentation</vt:lpstr>
      <vt:lpstr>Decolonizing operations/work    Relationship Centered  Community Granting    Sovereign Household Support Program   Land Protection and Rehabilitation     Kinship Lines    Maamiigan “Coming to the right place”   </vt:lpstr>
      <vt:lpstr>Community Granting</vt:lpstr>
      <vt:lpstr>Kinship Lines ”We will Plan”</vt:lpstr>
      <vt:lpstr>Sovereign Household Support Program</vt:lpstr>
      <vt:lpstr>PowerPoint Presentation</vt:lpstr>
      <vt:lpstr>Placed Based Project Stories  </vt:lpstr>
      <vt:lpstr>Whitesand First Nation  Community and Household Garden Project  </vt:lpstr>
      <vt:lpstr>Aroland First Nation Community Kitchen  Aroland Youth Blueberry Initiative   </vt:lpstr>
      <vt:lpstr>Placed Based Project Stories  </vt:lpstr>
      <vt:lpstr>Red Rock Indian Band - Maamawitaawining   </vt:lpstr>
      <vt:lpstr>Red Rock Indian Band - Butcher Shop  </vt:lpstr>
      <vt:lpstr>Sandy Lake First Nation Potato Garden and Gardener Support Program    </vt:lpstr>
      <vt:lpstr>Land First Sheshegwaning  Youth Initiative </vt:lpstr>
      <vt:lpstr>Wahkohtowin Guardians Program 13 Moons Seasonal Teaching (Field Season)  </vt:lpstr>
      <vt:lpstr>Wrapping it all together GZ stylez </vt:lpstr>
      <vt:lpstr>Questions &amp; Miigwech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Food Sovereignty  (Climate Justice/Land Back/Reclaiming Ancestral Ways of Being)</dc:title>
  <dc:creator>Lynn Moreau</dc:creator>
  <cp:lastModifiedBy>Lynn Moreau</cp:lastModifiedBy>
  <cp:revision>1</cp:revision>
  <dcterms:modified xsi:type="dcterms:W3CDTF">2023-01-27T18:30:12Z</dcterms:modified>
</cp:coreProperties>
</file>