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8288000" cy="10287000"/>
  <p:notesSz cx="6858000" cy="9144000"/>
  <p:embeddedFontLst>
    <p:embeddedFont>
      <p:font typeface="Arimo"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League Spartan" panose="020B0604020202020204" charset="0"/>
      <p:regular r:id="rId29"/>
    </p:embeddedFont>
    <p:embeddedFont>
      <p:font typeface="Glacial Indifference" panose="020B0604020202020204" charset="0"/>
      <p:regular r:id="rId30"/>
      <p:bold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2" d="100"/>
          <a:sy n="32" d="100"/>
        </p:scale>
        <p:origin x="833" y="5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t="6479" b="647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173852" y="2362887"/>
            <a:ext cx="13940296" cy="5561227"/>
            <a:chOff x="0" y="0"/>
            <a:chExt cx="18587062" cy="7414969"/>
          </a:xfrm>
        </p:grpSpPr>
        <p:sp>
          <p:nvSpPr>
            <p:cNvPr id="3" name="AutoShape 3"/>
            <p:cNvSpPr/>
            <p:nvPr/>
          </p:nvSpPr>
          <p:spPr>
            <a:xfrm>
              <a:off x="2060276" y="6162631"/>
              <a:ext cx="14466511" cy="1252338"/>
            </a:xfrm>
            <a:prstGeom prst="rect">
              <a:avLst/>
            </a:prstGeom>
            <a:solidFill>
              <a:srgbClr val="D4EB86"/>
            </a:solidFill>
          </p:spPr>
        </p:sp>
        <p:sp>
          <p:nvSpPr>
            <p:cNvPr id="4" name="TextBox 4"/>
            <p:cNvSpPr txBox="1"/>
            <p:nvPr/>
          </p:nvSpPr>
          <p:spPr>
            <a:xfrm>
              <a:off x="2544246" y="6417325"/>
              <a:ext cx="13498569" cy="676275"/>
            </a:xfrm>
            <a:prstGeom prst="rect">
              <a:avLst/>
            </a:prstGeom>
          </p:spPr>
          <p:txBody>
            <a:bodyPr lIns="0" tIns="0" rIns="0" bIns="0" rtlCol="0" anchor="t">
              <a:spAutoFit/>
            </a:bodyPr>
            <a:lstStyle/>
            <a:p>
              <a:pPr algn="ctr">
                <a:lnSpc>
                  <a:spcPts val="4200"/>
                </a:lnSpc>
              </a:pPr>
              <a:r>
                <a:rPr lang="en-US" sz="3000" b="0" i="0" spc="120">
                  <a:solidFill>
                    <a:srgbClr val="305041"/>
                  </a:solidFill>
                  <a:latin typeface="Glacial Indifference"/>
                </a:rPr>
                <a:t>By: Christianna Jones and Jocelyn Bebamikawe</a:t>
              </a:r>
            </a:p>
          </p:txBody>
        </p:sp>
        <p:sp>
          <p:nvSpPr>
            <p:cNvPr id="5" name="TextBox 5"/>
            <p:cNvSpPr txBox="1"/>
            <p:nvPr/>
          </p:nvSpPr>
          <p:spPr>
            <a:xfrm>
              <a:off x="2132354" y="-76200"/>
              <a:ext cx="14322353" cy="783167"/>
            </a:xfrm>
            <a:prstGeom prst="rect">
              <a:avLst/>
            </a:prstGeom>
          </p:spPr>
          <p:txBody>
            <a:bodyPr lIns="0" tIns="0" rIns="0" bIns="0" rtlCol="0" anchor="t">
              <a:spAutoFit/>
            </a:bodyPr>
            <a:lstStyle/>
            <a:p>
              <a:pPr algn="ctr">
                <a:lnSpc>
                  <a:spcPts val="4900"/>
                </a:lnSpc>
              </a:pPr>
              <a:r>
                <a:rPr lang="en-US" sz="3500" b="1" spc="490">
                  <a:solidFill>
                    <a:srgbClr val="D4EB86"/>
                  </a:solidFill>
                  <a:latin typeface="Glacial Indifference"/>
                </a:rPr>
                <a:t>WIIKWEMKOONG GITIGAAN</a:t>
              </a:r>
            </a:p>
          </p:txBody>
        </p:sp>
        <p:sp>
          <p:nvSpPr>
            <p:cNvPr id="6" name="TextBox 6"/>
            <p:cNvSpPr txBox="1"/>
            <p:nvPr/>
          </p:nvSpPr>
          <p:spPr>
            <a:xfrm>
              <a:off x="0" y="1423713"/>
              <a:ext cx="18587062" cy="4188883"/>
            </a:xfrm>
            <a:prstGeom prst="rect">
              <a:avLst/>
            </a:prstGeom>
          </p:spPr>
          <p:txBody>
            <a:bodyPr lIns="0" tIns="0" rIns="0" bIns="0" rtlCol="0" anchor="t">
              <a:spAutoFit/>
            </a:bodyPr>
            <a:lstStyle/>
            <a:p>
              <a:pPr algn="ctr">
                <a:lnSpc>
                  <a:spcPts val="12500"/>
                </a:lnSpc>
              </a:pPr>
              <a:r>
                <a:rPr lang="en-US" sz="10000">
                  <a:solidFill>
                    <a:srgbClr val="FFFFFF"/>
                  </a:solidFill>
                  <a:latin typeface="League Spartan"/>
                </a:rPr>
                <a:t>Gardening in Wiikwemkoong</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36339" b="21837"/>
            <a:stretch>
              <a:fillRect/>
            </a:stretch>
          </p:blipFill>
          <p:spPr>
            <a:xfrm>
              <a:off x="0" y="0"/>
              <a:ext cx="24384000" cy="6794500"/>
            </a:xfrm>
            <a:prstGeom prst="rect">
              <a:avLst/>
            </a:prstGeom>
          </p:spPr>
        </p:pic>
        <p:pic>
          <p:nvPicPr>
            <p:cNvPr id="4" name="Picture 4"/>
            <p:cNvPicPr>
              <a:picLocks noChangeAspect="1"/>
            </p:cNvPicPr>
            <p:nvPr/>
          </p:nvPicPr>
          <p:blipFill>
            <a:blip r:embed="rId3"/>
            <a:srcRect t="7958" b="7958"/>
            <a:stretch>
              <a:fillRect/>
            </a:stretch>
          </p:blipFill>
          <p:spPr>
            <a:xfrm>
              <a:off x="0" y="6921500"/>
              <a:ext cx="12128500" cy="6794500"/>
            </a:xfrm>
            <a:prstGeom prst="rect">
              <a:avLst/>
            </a:prstGeom>
          </p:spPr>
        </p:pic>
        <p:pic>
          <p:nvPicPr>
            <p:cNvPr id="5" name="Picture 5"/>
            <p:cNvPicPr>
              <a:picLocks noChangeAspect="1"/>
            </p:cNvPicPr>
            <p:nvPr/>
          </p:nvPicPr>
          <p:blipFill>
            <a:blip r:embed="rId4"/>
            <a:srcRect t="7958" b="7958"/>
            <a:stretch>
              <a:fillRect/>
            </a:stretch>
          </p:blipFill>
          <p:spPr>
            <a:xfrm>
              <a:off x="12255500" y="6921500"/>
              <a:ext cx="12128500" cy="679450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3024" b="13024"/>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29172" b="29172"/>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1763155"/>
            <a:ext cx="8125269" cy="1723251"/>
            <a:chOff x="0" y="0"/>
            <a:chExt cx="10833692" cy="2297669"/>
          </a:xfrm>
        </p:grpSpPr>
        <p:sp>
          <p:nvSpPr>
            <p:cNvPr id="6" name="TextBox 6"/>
            <p:cNvSpPr txBox="1"/>
            <p:nvPr/>
          </p:nvSpPr>
          <p:spPr>
            <a:xfrm>
              <a:off x="164757" y="17668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38100"/>
              <a:ext cx="10833692" cy="1722967"/>
            </a:xfrm>
            <a:prstGeom prst="rect">
              <a:avLst/>
            </a:prstGeom>
          </p:spPr>
          <p:txBody>
            <a:bodyPr lIns="0" tIns="0" rIns="0" bIns="0" rtlCol="0" anchor="t">
              <a:spAutoFit/>
            </a:bodyPr>
            <a:lstStyle/>
            <a:p>
              <a:pPr algn="ctr">
                <a:lnSpc>
                  <a:spcPts val="5199"/>
                </a:lnSpc>
              </a:pPr>
              <a:r>
                <a:rPr lang="en-US" sz="4000" i="0" spc="80">
                  <a:solidFill>
                    <a:srgbClr val="305041"/>
                  </a:solidFill>
                  <a:latin typeface="League Spartan"/>
                </a:rPr>
                <a:t>FOODSHARE</a:t>
              </a:r>
            </a:p>
            <a:p>
              <a:pPr algn="ctr">
                <a:lnSpc>
                  <a:spcPts val="5200"/>
                </a:lnSpc>
              </a:pPr>
              <a:r>
                <a:rPr lang="en-US" sz="4000" i="0" spc="80">
                  <a:solidFill>
                    <a:srgbClr val="305041"/>
                  </a:solidFill>
                  <a:latin typeface="League Spartan"/>
                </a:rPr>
                <a:t>PROGRAM</a:t>
              </a:r>
            </a:p>
          </p:txBody>
        </p:sp>
      </p:grpSp>
      <p:pic>
        <p:nvPicPr>
          <p:cNvPr id="8" name="Picture 8"/>
          <p:cNvPicPr>
            <a:picLocks noChangeAspect="1"/>
          </p:cNvPicPr>
          <p:nvPr/>
        </p:nvPicPr>
        <p:blipFill>
          <a:blip r:embed="rId4"/>
          <a:srcRect t="8435" b="8435"/>
          <a:stretch>
            <a:fillRect/>
          </a:stretch>
        </p:blipFill>
        <p:spPr>
          <a:xfrm>
            <a:off x="9084850" y="5134919"/>
            <a:ext cx="9083187" cy="50378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pic>
          <p:nvPicPr>
            <p:cNvPr id="3" name="Picture 3"/>
            <p:cNvPicPr>
              <a:picLocks noChangeAspect="1"/>
            </p:cNvPicPr>
            <p:nvPr/>
          </p:nvPicPr>
          <p:blipFill>
            <a:blip r:embed="rId2"/>
            <a:srcRect t="7958" b="7958"/>
            <a:stretch>
              <a:fillRect/>
            </a:stretch>
          </p:blipFill>
          <p:spPr>
            <a:xfrm>
              <a:off x="0" y="0"/>
              <a:ext cx="12128500" cy="6794500"/>
            </a:xfrm>
            <a:prstGeom prst="rect">
              <a:avLst/>
            </a:prstGeom>
          </p:spPr>
        </p:pic>
        <p:pic>
          <p:nvPicPr>
            <p:cNvPr id="4" name="Picture 4"/>
            <p:cNvPicPr>
              <a:picLocks noChangeAspect="1"/>
            </p:cNvPicPr>
            <p:nvPr/>
          </p:nvPicPr>
          <p:blipFill>
            <a:blip r:embed="rId3"/>
            <a:srcRect t="21989" b="21989"/>
            <a:stretch>
              <a:fillRect/>
            </a:stretch>
          </p:blipFill>
          <p:spPr>
            <a:xfrm>
              <a:off x="12255500" y="0"/>
              <a:ext cx="12128500" cy="6794500"/>
            </a:xfrm>
            <a:prstGeom prst="rect">
              <a:avLst/>
            </a:prstGeom>
          </p:spPr>
        </p:pic>
        <p:pic>
          <p:nvPicPr>
            <p:cNvPr id="5" name="Picture 5"/>
            <p:cNvPicPr>
              <a:picLocks noChangeAspect="1"/>
            </p:cNvPicPr>
            <p:nvPr/>
          </p:nvPicPr>
          <p:blipFill>
            <a:blip r:embed="rId4"/>
            <a:srcRect t="37860" b="41241"/>
            <a:stretch>
              <a:fillRect/>
            </a:stretch>
          </p:blipFill>
          <p:spPr>
            <a:xfrm>
              <a:off x="0" y="6921500"/>
              <a:ext cx="24384000" cy="67945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26171" r="2384"/>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6438" b="6438"/>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2091768"/>
            <a:ext cx="8125269" cy="1066026"/>
            <a:chOff x="0" y="0"/>
            <a:chExt cx="10833692" cy="1421369"/>
          </a:xfrm>
        </p:grpSpPr>
        <p:sp>
          <p:nvSpPr>
            <p:cNvPr id="6" name="TextBox 6"/>
            <p:cNvSpPr txBox="1"/>
            <p:nvPr/>
          </p:nvSpPr>
          <p:spPr>
            <a:xfrm>
              <a:off x="164757" y="8905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47625"/>
              <a:ext cx="10833692" cy="856192"/>
            </a:xfrm>
            <a:prstGeom prst="rect">
              <a:avLst/>
            </a:prstGeom>
          </p:spPr>
          <p:txBody>
            <a:bodyPr lIns="0" tIns="0" rIns="0" bIns="0" rtlCol="0" anchor="t">
              <a:spAutoFit/>
            </a:bodyPr>
            <a:lstStyle/>
            <a:p>
              <a:pPr algn="ctr">
                <a:lnSpc>
                  <a:spcPts val="5200"/>
                </a:lnSpc>
              </a:pPr>
              <a:r>
                <a:rPr lang="en-US" sz="4000" i="0" spc="80">
                  <a:solidFill>
                    <a:srgbClr val="305041"/>
                  </a:solidFill>
                  <a:latin typeface="League Spartan"/>
                </a:rPr>
                <a:t>GREENHOUSE</a:t>
              </a:r>
            </a:p>
          </p:txBody>
        </p:sp>
      </p:grpSp>
      <p:pic>
        <p:nvPicPr>
          <p:cNvPr id="8" name="Picture 8"/>
          <p:cNvPicPr>
            <a:picLocks noChangeAspect="1"/>
          </p:cNvPicPr>
          <p:nvPr/>
        </p:nvPicPr>
        <p:blipFill>
          <a:blip r:embed="rId4"/>
          <a:srcRect t="13024" b="13024"/>
          <a:stretch>
            <a:fillRect/>
          </a:stretch>
        </p:blipFill>
        <p:spPr>
          <a:xfrm>
            <a:off x="9084850" y="5134919"/>
            <a:ext cx="9083187" cy="50378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699" b="699"/>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12972" b="12972"/>
          <a:stretch>
            <a:fillRect/>
          </a:stretch>
        </p:blipFill>
        <p:spPr>
          <a:xfrm>
            <a:off x="9097550" y="110181"/>
            <a:ext cx="9070487" cy="5037813"/>
          </a:xfrm>
          <a:prstGeom prst="rect">
            <a:avLst/>
          </a:prstGeom>
        </p:spPr>
      </p:pic>
      <p:pic>
        <p:nvPicPr>
          <p:cNvPr id="4" name="Picture 4"/>
          <p:cNvPicPr>
            <a:picLocks noChangeAspect="1"/>
          </p:cNvPicPr>
          <p:nvPr/>
        </p:nvPicPr>
        <p:blipFill>
          <a:blip r:embed="rId4"/>
          <a:srcRect t="9530" b="48871"/>
          <a:stretch>
            <a:fillRect/>
          </a:stretch>
        </p:blipFill>
        <p:spPr>
          <a:xfrm>
            <a:off x="9084850" y="5134919"/>
            <a:ext cx="9083187" cy="5037813"/>
          </a:xfrm>
          <a:prstGeom prst="rect">
            <a:avLst/>
          </a:prstGeom>
        </p:spPr>
      </p:pic>
      <p:pic>
        <p:nvPicPr>
          <p:cNvPr id="5" name="Picture 5"/>
          <p:cNvPicPr>
            <a:picLocks noChangeAspect="1"/>
          </p:cNvPicPr>
          <p:nvPr/>
        </p:nvPicPr>
        <p:blipFill>
          <a:blip r:embed="rId5"/>
          <a:srcRect t="12972" b="12972"/>
          <a:stretch>
            <a:fillRect/>
          </a:stretch>
        </p:blipFill>
        <p:spPr>
          <a:xfrm>
            <a:off x="119964" y="110181"/>
            <a:ext cx="9070487" cy="503781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3024" b="13024"/>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16584" r="27213" b="27213"/>
          <a:stretch>
            <a:fillRect/>
          </a:stretch>
        </p:blipFill>
        <p:spPr>
          <a:xfrm>
            <a:off x="9097550" y="110181"/>
            <a:ext cx="9070487" cy="7146706"/>
          </a:xfrm>
          <a:prstGeom prst="rect">
            <a:avLst/>
          </a:prstGeom>
        </p:spPr>
      </p:pic>
      <p:pic>
        <p:nvPicPr>
          <p:cNvPr id="4" name="Picture 4"/>
          <p:cNvPicPr>
            <a:picLocks noChangeAspect="1"/>
          </p:cNvPicPr>
          <p:nvPr/>
        </p:nvPicPr>
        <p:blipFill>
          <a:blip r:embed="rId4"/>
          <a:srcRect t="13024" b="13024"/>
          <a:stretch>
            <a:fillRect/>
          </a:stretch>
        </p:blipFill>
        <p:spPr>
          <a:xfrm>
            <a:off x="9084850" y="5134919"/>
            <a:ext cx="9083187" cy="5037813"/>
          </a:xfrm>
          <a:prstGeom prst="rect">
            <a:avLst/>
          </a:prstGeom>
        </p:spPr>
      </p:pic>
      <p:pic>
        <p:nvPicPr>
          <p:cNvPr id="5" name="Picture 5"/>
          <p:cNvPicPr>
            <a:picLocks noChangeAspect="1"/>
          </p:cNvPicPr>
          <p:nvPr/>
        </p:nvPicPr>
        <p:blipFill>
          <a:blip r:embed="rId5"/>
          <a:srcRect t="5014" b="20931"/>
          <a:stretch>
            <a:fillRect/>
          </a:stretch>
        </p:blipFill>
        <p:spPr>
          <a:xfrm>
            <a:off x="119964" y="110181"/>
            <a:ext cx="9070487" cy="50378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376" b="8376"/>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16636"/>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2091768"/>
            <a:ext cx="8125269" cy="1066026"/>
            <a:chOff x="0" y="0"/>
            <a:chExt cx="10833692" cy="1421369"/>
          </a:xfrm>
        </p:grpSpPr>
        <p:sp>
          <p:nvSpPr>
            <p:cNvPr id="6" name="TextBox 6"/>
            <p:cNvSpPr txBox="1"/>
            <p:nvPr/>
          </p:nvSpPr>
          <p:spPr>
            <a:xfrm>
              <a:off x="164757" y="8905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47625"/>
              <a:ext cx="10833692" cy="856192"/>
            </a:xfrm>
            <a:prstGeom prst="rect">
              <a:avLst/>
            </a:prstGeom>
          </p:spPr>
          <p:txBody>
            <a:bodyPr lIns="0" tIns="0" rIns="0" bIns="0" rtlCol="0" anchor="t">
              <a:spAutoFit/>
            </a:bodyPr>
            <a:lstStyle/>
            <a:p>
              <a:pPr algn="ctr">
                <a:lnSpc>
                  <a:spcPts val="5200"/>
                </a:lnSpc>
              </a:pPr>
              <a:r>
                <a:rPr lang="en-US" sz="4000" i="0" spc="80">
                  <a:solidFill>
                    <a:srgbClr val="305041"/>
                  </a:solidFill>
                  <a:latin typeface="League Spartan"/>
                </a:rPr>
                <a:t>FRUIT TREES</a:t>
              </a:r>
            </a:p>
          </p:txBody>
        </p:sp>
      </p:grpSp>
      <p:pic>
        <p:nvPicPr>
          <p:cNvPr id="8" name="Picture 8"/>
          <p:cNvPicPr>
            <a:picLocks noChangeAspect="1"/>
          </p:cNvPicPr>
          <p:nvPr/>
        </p:nvPicPr>
        <p:blipFill>
          <a:blip r:embed="rId4"/>
          <a:srcRect t="8376" b="8376"/>
          <a:stretch>
            <a:fillRect/>
          </a:stretch>
        </p:blipFill>
        <p:spPr>
          <a:xfrm>
            <a:off x="9084850" y="5134919"/>
            <a:ext cx="9083187" cy="50378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13024" b="13024"/>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l="14304" r="14304"/>
          <a:stretch>
            <a:fillRect/>
          </a:stretch>
        </p:blipFill>
        <p:spPr>
          <a:xfrm>
            <a:off x="9097550" y="110181"/>
            <a:ext cx="9070487" cy="7146706"/>
          </a:xfrm>
          <a:prstGeom prst="rect">
            <a:avLst/>
          </a:prstGeom>
        </p:spPr>
      </p:pic>
      <p:pic>
        <p:nvPicPr>
          <p:cNvPr id="4" name="Picture 4"/>
          <p:cNvPicPr>
            <a:picLocks noChangeAspect="1"/>
          </p:cNvPicPr>
          <p:nvPr/>
        </p:nvPicPr>
        <p:blipFill>
          <a:blip r:embed="rId4"/>
          <a:srcRect t="13024" b="13024"/>
          <a:stretch>
            <a:fillRect/>
          </a:stretch>
        </p:blipFill>
        <p:spPr>
          <a:xfrm>
            <a:off x="9084850" y="5134919"/>
            <a:ext cx="9083187" cy="5037813"/>
          </a:xfrm>
          <a:prstGeom prst="rect">
            <a:avLst/>
          </a:prstGeom>
        </p:spPr>
      </p:pic>
      <p:pic>
        <p:nvPicPr>
          <p:cNvPr id="5" name="Picture 5"/>
          <p:cNvPicPr>
            <a:picLocks noChangeAspect="1"/>
          </p:cNvPicPr>
          <p:nvPr/>
        </p:nvPicPr>
        <p:blipFill>
          <a:blip r:embed="rId5"/>
          <a:srcRect t="8318" b="8318"/>
          <a:stretch>
            <a:fillRect/>
          </a:stretch>
        </p:blipFill>
        <p:spPr>
          <a:xfrm>
            <a:off x="119964" y="110181"/>
            <a:ext cx="9070487" cy="50378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3507" b="11029"/>
          <a:stretch>
            <a:fillRect/>
          </a:stretch>
        </p:blipFill>
        <p:spPr>
          <a:xfrm>
            <a:off x="119964" y="5134919"/>
            <a:ext cx="9083187" cy="5037813"/>
          </a:xfrm>
          <a:prstGeom prst="rect">
            <a:avLst/>
          </a:prstGeom>
        </p:spPr>
      </p:pic>
      <p:pic>
        <p:nvPicPr>
          <p:cNvPr id="3" name="Picture 3"/>
          <p:cNvPicPr>
            <a:picLocks noChangeAspect="1"/>
          </p:cNvPicPr>
          <p:nvPr/>
        </p:nvPicPr>
        <p:blipFill>
          <a:blip r:embed="rId3"/>
          <a:srcRect t="1260"/>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2091768"/>
            <a:ext cx="8125269" cy="1066026"/>
            <a:chOff x="0" y="0"/>
            <a:chExt cx="10833692" cy="1421369"/>
          </a:xfrm>
        </p:grpSpPr>
        <p:sp>
          <p:nvSpPr>
            <p:cNvPr id="6" name="TextBox 6"/>
            <p:cNvSpPr txBox="1"/>
            <p:nvPr/>
          </p:nvSpPr>
          <p:spPr>
            <a:xfrm>
              <a:off x="164757" y="8905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47625"/>
              <a:ext cx="10833692" cy="856192"/>
            </a:xfrm>
            <a:prstGeom prst="rect">
              <a:avLst/>
            </a:prstGeom>
          </p:spPr>
          <p:txBody>
            <a:bodyPr lIns="0" tIns="0" rIns="0" bIns="0" rtlCol="0" anchor="t">
              <a:spAutoFit/>
            </a:bodyPr>
            <a:lstStyle/>
            <a:p>
              <a:pPr algn="ctr">
                <a:lnSpc>
                  <a:spcPts val="5200"/>
                </a:lnSpc>
              </a:pPr>
              <a:r>
                <a:rPr lang="en-US" sz="4000" i="0" spc="80">
                  <a:solidFill>
                    <a:srgbClr val="305041"/>
                  </a:solidFill>
                  <a:latin typeface="League Spartan"/>
                </a:rPr>
                <a:t>WIIKWEMKOONG GITIGAAN</a:t>
              </a:r>
            </a:p>
          </p:txBody>
        </p:sp>
      </p:grpSp>
      <p:pic>
        <p:nvPicPr>
          <p:cNvPr id="8" name="Picture 8"/>
          <p:cNvPicPr>
            <a:picLocks noChangeAspect="1"/>
          </p:cNvPicPr>
          <p:nvPr/>
        </p:nvPicPr>
        <p:blipFill>
          <a:blip r:embed="rId4"/>
          <a:srcRect t="19637" b="38765"/>
          <a:stretch>
            <a:fillRect/>
          </a:stretch>
        </p:blipFill>
        <p:spPr>
          <a:xfrm>
            <a:off x="9084850" y="5134919"/>
            <a:ext cx="9083187" cy="50378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305041"/>
        </a:solidFill>
        <a:effectLst/>
      </p:bgPr>
    </p:bg>
    <p:spTree>
      <p:nvGrpSpPr>
        <p:cNvPr id="1" name=""/>
        <p:cNvGrpSpPr/>
        <p:nvPr/>
      </p:nvGrpSpPr>
      <p:grpSpPr>
        <a:xfrm>
          <a:off x="0" y="0"/>
          <a:ext cx="0" cy="0"/>
          <a:chOff x="0" y="0"/>
          <a:chExt cx="0" cy="0"/>
        </a:xfrm>
      </p:grpSpPr>
      <p:sp>
        <p:nvSpPr>
          <p:cNvPr id="2" name="TextBox 2"/>
          <p:cNvSpPr txBox="1"/>
          <p:nvPr/>
        </p:nvSpPr>
        <p:spPr>
          <a:xfrm>
            <a:off x="1028700" y="1104900"/>
            <a:ext cx="7395345" cy="2114550"/>
          </a:xfrm>
          <a:prstGeom prst="rect">
            <a:avLst/>
          </a:prstGeom>
        </p:spPr>
        <p:txBody>
          <a:bodyPr lIns="0" tIns="0" rIns="0" bIns="0" rtlCol="0" anchor="t">
            <a:spAutoFit/>
          </a:bodyPr>
          <a:lstStyle/>
          <a:p>
            <a:pPr algn="l">
              <a:lnSpc>
                <a:spcPts val="8250"/>
              </a:lnSpc>
            </a:pPr>
            <a:r>
              <a:rPr lang="en-US" sz="7500">
                <a:solidFill>
                  <a:srgbClr val="D4EB86"/>
                </a:solidFill>
                <a:latin typeface="League Spartan"/>
              </a:rPr>
              <a:t>TIPS FOR OTHERS</a:t>
            </a:r>
          </a:p>
        </p:txBody>
      </p:sp>
      <p:sp>
        <p:nvSpPr>
          <p:cNvPr id="3" name="AutoShape 3"/>
          <p:cNvSpPr/>
          <p:nvPr/>
        </p:nvSpPr>
        <p:spPr>
          <a:xfrm>
            <a:off x="9151691" y="-539445"/>
            <a:ext cx="8107609" cy="11365890"/>
          </a:xfrm>
          <a:prstGeom prst="rect">
            <a:avLst/>
          </a:prstGeom>
          <a:solidFill>
            <a:srgbClr val="D4EB86"/>
          </a:solidFill>
        </p:spPr>
      </p:sp>
      <p:grpSp>
        <p:nvGrpSpPr>
          <p:cNvPr id="4" name="Group 4"/>
          <p:cNvGrpSpPr/>
          <p:nvPr/>
        </p:nvGrpSpPr>
        <p:grpSpPr>
          <a:xfrm>
            <a:off x="9656953" y="1234286"/>
            <a:ext cx="7097084" cy="8247054"/>
            <a:chOff x="0" y="0"/>
            <a:chExt cx="9462779" cy="10996072"/>
          </a:xfrm>
        </p:grpSpPr>
        <p:sp>
          <p:nvSpPr>
            <p:cNvPr id="5" name="TextBox 5"/>
            <p:cNvSpPr txBox="1"/>
            <p:nvPr/>
          </p:nvSpPr>
          <p:spPr>
            <a:xfrm>
              <a:off x="0" y="736600"/>
              <a:ext cx="9437379" cy="2816860"/>
            </a:xfrm>
            <a:prstGeom prst="rect">
              <a:avLst/>
            </a:prstGeom>
          </p:spPr>
          <p:txBody>
            <a:bodyPr lIns="0" tIns="0" rIns="0" bIns="0" rtlCol="0" anchor="t">
              <a:spAutoFit/>
            </a:bodyPr>
            <a:lstStyle/>
            <a:p>
              <a:pPr marL="379730" lvl="1" indent="-189865" algn="l">
                <a:lnSpc>
                  <a:spcPts val="3450"/>
                </a:lnSpc>
                <a:buFont typeface="Arial"/>
                <a:buChar char="•"/>
              </a:pPr>
              <a:r>
                <a:rPr lang="en-US" sz="2300">
                  <a:solidFill>
                    <a:srgbClr val="305041"/>
                  </a:solidFill>
                  <a:latin typeface="Glacial Indifference"/>
                </a:rPr>
                <a:t>People must be passionate about the work</a:t>
              </a:r>
            </a:p>
            <a:p>
              <a:pPr marL="379730" lvl="1" indent="-189865" algn="l">
                <a:lnSpc>
                  <a:spcPts val="3450"/>
                </a:lnSpc>
                <a:buFont typeface="Arial"/>
                <a:buChar char="•"/>
              </a:pPr>
              <a:r>
                <a:rPr lang="en-US" sz="2300">
                  <a:solidFill>
                    <a:srgbClr val="305041"/>
                  </a:solidFill>
                  <a:latin typeface="Glacial Indifference"/>
                </a:rPr>
                <a:t>Need community support</a:t>
              </a:r>
            </a:p>
            <a:p>
              <a:pPr marL="379730" lvl="1" indent="-189865" algn="l">
                <a:lnSpc>
                  <a:spcPts val="3450"/>
                </a:lnSpc>
                <a:buFont typeface="Arial"/>
                <a:buChar char="•"/>
              </a:pPr>
              <a:r>
                <a:rPr lang="en-US" sz="2300">
                  <a:solidFill>
                    <a:srgbClr val="305041"/>
                  </a:solidFill>
                  <a:latin typeface="Glacial Indifference"/>
                </a:rPr>
                <a:t>Look for both internal and external partnerships</a:t>
              </a:r>
            </a:p>
            <a:p>
              <a:pPr marL="379730" lvl="1" indent="-189865" algn="l">
                <a:lnSpc>
                  <a:spcPts val="3450"/>
                </a:lnSpc>
                <a:buFont typeface="Arial"/>
                <a:buChar char="•"/>
              </a:pPr>
              <a:r>
                <a:rPr lang="en-US" sz="2300">
                  <a:solidFill>
                    <a:srgbClr val="305041"/>
                  </a:solidFill>
                  <a:latin typeface="Glacial Indifference"/>
                </a:rPr>
                <a:t>Plan your projects and how much you estimate them to cost</a:t>
              </a:r>
            </a:p>
          </p:txBody>
        </p:sp>
        <p:sp>
          <p:nvSpPr>
            <p:cNvPr id="6" name="TextBox 6"/>
            <p:cNvSpPr txBox="1"/>
            <p:nvPr/>
          </p:nvSpPr>
          <p:spPr>
            <a:xfrm>
              <a:off x="0" y="-38100"/>
              <a:ext cx="9437379" cy="647700"/>
            </a:xfrm>
            <a:prstGeom prst="rect">
              <a:avLst/>
            </a:prstGeom>
          </p:spPr>
          <p:txBody>
            <a:bodyPr lIns="0" tIns="0" rIns="0" bIns="0" rtlCol="0" anchor="t">
              <a:spAutoFit/>
            </a:bodyPr>
            <a:lstStyle/>
            <a:p>
              <a:pPr algn="l">
                <a:lnSpc>
                  <a:spcPts val="3900"/>
                </a:lnSpc>
              </a:pPr>
              <a:r>
                <a:rPr lang="en-US" sz="3000" spc="120">
                  <a:solidFill>
                    <a:srgbClr val="305041"/>
                  </a:solidFill>
                  <a:latin typeface="Glacial Indifference"/>
                </a:rPr>
                <a:t>STARTING A COMMUNITY PROJECT</a:t>
              </a:r>
            </a:p>
          </p:txBody>
        </p:sp>
        <p:sp>
          <p:nvSpPr>
            <p:cNvPr id="7" name="TextBox 7"/>
            <p:cNvSpPr txBox="1"/>
            <p:nvPr/>
          </p:nvSpPr>
          <p:spPr>
            <a:xfrm>
              <a:off x="0" y="5029406"/>
              <a:ext cx="9462779" cy="2816860"/>
            </a:xfrm>
            <a:prstGeom prst="rect">
              <a:avLst/>
            </a:prstGeom>
          </p:spPr>
          <p:txBody>
            <a:bodyPr lIns="0" tIns="0" rIns="0" bIns="0" rtlCol="0" anchor="t">
              <a:spAutoFit/>
            </a:bodyPr>
            <a:lstStyle/>
            <a:p>
              <a:pPr marL="379730" lvl="1" indent="-189865" algn="l">
                <a:lnSpc>
                  <a:spcPts val="3450"/>
                </a:lnSpc>
                <a:buFont typeface="Arial"/>
                <a:buChar char="•"/>
              </a:pPr>
              <a:r>
                <a:rPr lang="en-US" sz="2300">
                  <a:solidFill>
                    <a:srgbClr val="305041"/>
                  </a:solidFill>
                  <a:latin typeface="Glacial Indifference"/>
                </a:rPr>
                <a:t>Find a central location for your gardens</a:t>
              </a:r>
            </a:p>
            <a:p>
              <a:pPr marL="379730" lvl="1" indent="-189865" algn="l">
                <a:lnSpc>
                  <a:spcPts val="3450"/>
                </a:lnSpc>
                <a:buFont typeface="Arial"/>
                <a:buChar char="•"/>
              </a:pPr>
              <a:r>
                <a:rPr lang="en-US" sz="2300">
                  <a:solidFill>
                    <a:srgbClr val="305041"/>
                  </a:solidFill>
                  <a:latin typeface="Glacial Indifference"/>
                </a:rPr>
                <a:t>In the first year plant easy crops (i.e. root crops)</a:t>
              </a:r>
            </a:p>
            <a:p>
              <a:pPr marL="379730" lvl="1" indent="-189865" algn="l">
                <a:lnSpc>
                  <a:spcPts val="3450"/>
                </a:lnSpc>
                <a:buFont typeface="Arial"/>
                <a:buChar char="•"/>
              </a:pPr>
              <a:r>
                <a:rPr lang="en-US" sz="2300">
                  <a:solidFill>
                    <a:srgbClr val="305041"/>
                  </a:solidFill>
                  <a:latin typeface="Glacial Indifference"/>
                </a:rPr>
                <a:t>Grow wants familiar to your community</a:t>
              </a:r>
            </a:p>
            <a:p>
              <a:pPr marL="379730" lvl="1" indent="-189865" algn="l">
                <a:lnSpc>
                  <a:spcPts val="3450"/>
                </a:lnSpc>
                <a:buFont typeface="Arial"/>
                <a:buChar char="•"/>
              </a:pPr>
              <a:r>
                <a:rPr lang="en-US" sz="2300">
                  <a:solidFill>
                    <a:srgbClr val="305041"/>
                  </a:solidFill>
                  <a:latin typeface="Glacial Indifference"/>
                </a:rPr>
                <a:t>Need a central person to manage gardens (if all volunteers)</a:t>
              </a:r>
            </a:p>
          </p:txBody>
        </p:sp>
        <p:sp>
          <p:nvSpPr>
            <p:cNvPr id="8" name="TextBox 8"/>
            <p:cNvSpPr txBox="1"/>
            <p:nvPr/>
          </p:nvSpPr>
          <p:spPr>
            <a:xfrm>
              <a:off x="0" y="4254706"/>
              <a:ext cx="9437379" cy="647700"/>
            </a:xfrm>
            <a:prstGeom prst="rect">
              <a:avLst/>
            </a:prstGeom>
          </p:spPr>
          <p:txBody>
            <a:bodyPr lIns="0" tIns="0" rIns="0" bIns="0" rtlCol="0" anchor="t">
              <a:spAutoFit/>
            </a:bodyPr>
            <a:lstStyle/>
            <a:p>
              <a:pPr algn="l">
                <a:lnSpc>
                  <a:spcPts val="3900"/>
                </a:lnSpc>
              </a:pPr>
              <a:r>
                <a:rPr lang="en-US" sz="3000" spc="120">
                  <a:solidFill>
                    <a:srgbClr val="305041"/>
                  </a:solidFill>
                  <a:latin typeface="Glacial Indifference"/>
                </a:rPr>
                <a:t>STARTING A COMMUNITY GARDEN</a:t>
              </a:r>
            </a:p>
          </p:txBody>
        </p:sp>
        <p:sp>
          <p:nvSpPr>
            <p:cNvPr id="9" name="TextBox 9"/>
            <p:cNvSpPr txBox="1"/>
            <p:nvPr/>
          </p:nvSpPr>
          <p:spPr>
            <a:xfrm>
              <a:off x="0" y="9322212"/>
              <a:ext cx="9411979" cy="1673860"/>
            </a:xfrm>
            <a:prstGeom prst="rect">
              <a:avLst/>
            </a:prstGeom>
          </p:spPr>
          <p:txBody>
            <a:bodyPr lIns="0" tIns="0" rIns="0" bIns="0" rtlCol="0" anchor="t">
              <a:spAutoFit/>
            </a:bodyPr>
            <a:lstStyle/>
            <a:p>
              <a:pPr marL="379730" lvl="1" indent="-189865" algn="l">
                <a:lnSpc>
                  <a:spcPts val="3450"/>
                </a:lnSpc>
                <a:buFont typeface="Arial"/>
                <a:buChar char="•"/>
              </a:pPr>
              <a:r>
                <a:rPr lang="en-US" sz="2300">
                  <a:solidFill>
                    <a:srgbClr val="305041"/>
                  </a:solidFill>
                  <a:latin typeface="Glacial Indifference"/>
                </a:rPr>
                <a:t>Expect to fundraise for your projects</a:t>
              </a:r>
            </a:p>
            <a:p>
              <a:pPr marL="379730" lvl="1" indent="-189865" algn="l">
                <a:lnSpc>
                  <a:spcPts val="3450"/>
                </a:lnSpc>
                <a:buFont typeface="Arial"/>
                <a:buChar char="•"/>
              </a:pPr>
              <a:r>
                <a:rPr lang="en-US" sz="2300">
                  <a:solidFill>
                    <a:srgbClr val="305041"/>
                  </a:solidFill>
                  <a:latin typeface="Glacial Indifference"/>
                </a:rPr>
                <a:t>Expect a lot of failure and denials</a:t>
              </a:r>
            </a:p>
            <a:p>
              <a:pPr marL="379730" lvl="1" indent="-189865" algn="l">
                <a:lnSpc>
                  <a:spcPts val="3450"/>
                </a:lnSpc>
                <a:buFont typeface="Arial"/>
                <a:buChar char="•"/>
              </a:pPr>
              <a:r>
                <a:rPr lang="en-US" sz="2300">
                  <a:solidFill>
                    <a:srgbClr val="305041"/>
                  </a:solidFill>
                  <a:latin typeface="Glacial Indifference"/>
                </a:rPr>
                <a:t>Keep moving forward</a:t>
              </a:r>
            </a:p>
          </p:txBody>
        </p:sp>
        <p:sp>
          <p:nvSpPr>
            <p:cNvPr id="10" name="TextBox 10"/>
            <p:cNvSpPr txBox="1"/>
            <p:nvPr/>
          </p:nvSpPr>
          <p:spPr>
            <a:xfrm>
              <a:off x="0" y="8547512"/>
              <a:ext cx="9437379" cy="647700"/>
            </a:xfrm>
            <a:prstGeom prst="rect">
              <a:avLst/>
            </a:prstGeom>
          </p:spPr>
          <p:txBody>
            <a:bodyPr lIns="0" tIns="0" rIns="0" bIns="0" rtlCol="0" anchor="t">
              <a:spAutoFit/>
            </a:bodyPr>
            <a:lstStyle/>
            <a:p>
              <a:pPr algn="l">
                <a:lnSpc>
                  <a:spcPts val="3900"/>
                </a:lnSpc>
              </a:pPr>
              <a:r>
                <a:rPr lang="en-US" sz="3000" spc="120">
                  <a:solidFill>
                    <a:srgbClr val="305041"/>
                  </a:solidFill>
                  <a:latin typeface="Glacial Indifference"/>
                </a:rPr>
                <a:t>OTHER THINGS WE'VE LEARNED</a:t>
              </a:r>
            </a:p>
          </p:txBody>
        </p:sp>
      </p:grpSp>
      <p:pic>
        <p:nvPicPr>
          <p:cNvPr id="11" name="Picture 11"/>
          <p:cNvPicPr>
            <a:picLocks noChangeAspect="1"/>
          </p:cNvPicPr>
          <p:nvPr/>
        </p:nvPicPr>
        <p:blipFill>
          <a:blip r:embed="rId2"/>
          <a:srcRect t="27048" b="27048"/>
          <a:stretch>
            <a:fillRect/>
          </a:stretch>
        </p:blipFill>
        <p:spPr>
          <a:xfrm>
            <a:off x="790473" y="3604472"/>
            <a:ext cx="7415240" cy="4538483"/>
          </a:xfrm>
          <a:prstGeom prst="rect">
            <a:avLst/>
          </a:prstGeom>
        </p:spPr>
      </p:pic>
      <p:sp>
        <p:nvSpPr>
          <p:cNvPr id="12" name="TextBox 12"/>
          <p:cNvSpPr txBox="1"/>
          <p:nvPr/>
        </p:nvSpPr>
        <p:spPr>
          <a:xfrm>
            <a:off x="9656953" y="9523713"/>
            <a:ext cx="7058984" cy="417195"/>
          </a:xfrm>
          <a:prstGeom prst="rect">
            <a:avLst/>
          </a:prstGeom>
        </p:spPr>
        <p:txBody>
          <a:bodyPr lIns="0" tIns="0" rIns="0" bIns="0" rtlCol="0" anchor="t">
            <a:spAutoFit/>
          </a:bodyPr>
          <a:lstStyle/>
          <a:p>
            <a:pPr algn="l">
              <a:lnSpc>
                <a:spcPts val="3450"/>
              </a:lnSpc>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rcRect t="7865" b="7865"/>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9999"/>
          </a:blip>
          <a:srcRect/>
          <a:stretch>
            <a:fillRect/>
          </a:stretch>
        </p:blipFill>
        <p:spPr>
          <a:xfrm>
            <a:off x="381000" y="-407585"/>
            <a:ext cx="3478908" cy="2643970"/>
          </a:xfrm>
          <a:prstGeom prst="rect">
            <a:avLst/>
          </a:prstGeom>
        </p:spPr>
      </p:pic>
      <p:pic>
        <p:nvPicPr>
          <p:cNvPr id="3" name="Picture 3"/>
          <p:cNvPicPr>
            <a:picLocks noChangeAspect="1"/>
          </p:cNvPicPr>
          <p:nvPr/>
        </p:nvPicPr>
        <p:blipFill>
          <a:blip r:embed="rId3">
            <a:alphaModFix amt="9999"/>
          </a:blip>
          <a:srcRect/>
          <a:stretch>
            <a:fillRect/>
          </a:stretch>
        </p:blipFill>
        <p:spPr>
          <a:xfrm rot="-10800000">
            <a:off x="14428092" y="8241115"/>
            <a:ext cx="3478908" cy="2643970"/>
          </a:xfrm>
          <a:prstGeom prst="rect">
            <a:avLst/>
          </a:prstGeom>
        </p:spPr>
      </p:pic>
      <p:grpSp>
        <p:nvGrpSpPr>
          <p:cNvPr id="4" name="Group 4"/>
          <p:cNvGrpSpPr/>
          <p:nvPr/>
        </p:nvGrpSpPr>
        <p:grpSpPr>
          <a:xfrm>
            <a:off x="2289114" y="1741187"/>
            <a:ext cx="13709772" cy="6804627"/>
            <a:chOff x="0" y="0"/>
            <a:chExt cx="18279696" cy="9072836"/>
          </a:xfrm>
        </p:grpSpPr>
        <p:sp>
          <p:nvSpPr>
            <p:cNvPr id="5" name="AutoShape 5"/>
            <p:cNvSpPr/>
            <p:nvPr/>
          </p:nvSpPr>
          <p:spPr>
            <a:xfrm>
              <a:off x="2851886" y="7782077"/>
              <a:ext cx="12575923" cy="1290759"/>
            </a:xfrm>
            <a:prstGeom prst="rect">
              <a:avLst/>
            </a:prstGeom>
            <a:solidFill>
              <a:srgbClr val="D4EB86"/>
            </a:solidFill>
          </p:spPr>
        </p:sp>
        <p:sp>
          <p:nvSpPr>
            <p:cNvPr id="6" name="TextBox 6"/>
            <p:cNvSpPr txBox="1"/>
            <p:nvPr/>
          </p:nvSpPr>
          <p:spPr>
            <a:xfrm>
              <a:off x="3372893" y="8084557"/>
              <a:ext cx="11533909" cy="647700"/>
            </a:xfrm>
            <a:prstGeom prst="rect">
              <a:avLst/>
            </a:prstGeom>
          </p:spPr>
          <p:txBody>
            <a:bodyPr lIns="0" tIns="0" rIns="0" bIns="0" rtlCol="0" anchor="t">
              <a:spAutoFit/>
            </a:bodyPr>
            <a:lstStyle/>
            <a:p>
              <a:pPr algn="ctr">
                <a:lnSpc>
                  <a:spcPts val="3900"/>
                </a:lnSpc>
              </a:pPr>
              <a:r>
                <a:rPr lang="en-US" sz="3000" b="0" spc="120">
                  <a:solidFill>
                    <a:srgbClr val="305041"/>
                  </a:solidFill>
                  <a:latin typeface="Glacial Indifference"/>
                </a:rPr>
                <a:t>CHIEF SEATTLE</a:t>
              </a:r>
            </a:p>
          </p:txBody>
        </p:sp>
        <p:sp>
          <p:nvSpPr>
            <p:cNvPr id="7" name="TextBox 7"/>
            <p:cNvSpPr txBox="1"/>
            <p:nvPr/>
          </p:nvSpPr>
          <p:spPr>
            <a:xfrm>
              <a:off x="0" y="1383835"/>
              <a:ext cx="18279696" cy="5750983"/>
            </a:xfrm>
            <a:prstGeom prst="rect">
              <a:avLst/>
            </a:prstGeom>
          </p:spPr>
          <p:txBody>
            <a:bodyPr lIns="0" tIns="0" rIns="0" bIns="0" rtlCol="0" anchor="t">
              <a:spAutoFit/>
            </a:bodyPr>
            <a:lstStyle/>
            <a:p>
              <a:pPr algn="ctr">
                <a:lnSpc>
                  <a:spcPts val="6875"/>
                </a:lnSpc>
              </a:pPr>
              <a:r>
                <a:rPr lang="en-US" sz="5500">
                  <a:solidFill>
                    <a:srgbClr val="FFFFFF"/>
                  </a:solidFill>
                  <a:latin typeface="League Spartan"/>
                </a:rPr>
                <a:t>“Humankind has not woven the web of life. We are but one thread within it. Whatever we do to the web, we do to ourselves. All things are bound together. All things connect.”</a:t>
              </a:r>
            </a:p>
          </p:txBody>
        </p:sp>
        <p:sp>
          <p:nvSpPr>
            <p:cNvPr id="8" name="TextBox 8"/>
            <p:cNvSpPr txBox="1"/>
            <p:nvPr/>
          </p:nvSpPr>
          <p:spPr>
            <a:xfrm>
              <a:off x="2413610" y="-28575"/>
              <a:ext cx="13452476" cy="731308"/>
            </a:xfrm>
            <a:prstGeom prst="rect">
              <a:avLst/>
            </a:prstGeom>
          </p:spPr>
          <p:txBody>
            <a:bodyPr lIns="0" tIns="0" rIns="0" bIns="0" rtlCol="0" anchor="t">
              <a:spAutoFit/>
            </a:bodyPr>
            <a:lstStyle/>
            <a:p>
              <a:pPr algn="ctr">
                <a:lnSpc>
                  <a:spcPts val="4550"/>
                </a:lnSpc>
              </a:pPr>
              <a:r>
                <a:rPr lang="en-US" sz="3500" i="0" spc="70">
                  <a:solidFill>
                    <a:srgbClr val="D4EB86"/>
                  </a:solidFill>
                  <a:latin typeface="League Spartan"/>
                </a:rPr>
                <a:t>THE WEB OF LIFE</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4EB86"/>
        </a:solidFill>
        <a:effectLst/>
      </p:bgPr>
    </p:bg>
    <p:spTree>
      <p:nvGrpSpPr>
        <p:cNvPr id="1" name=""/>
        <p:cNvGrpSpPr/>
        <p:nvPr/>
      </p:nvGrpSpPr>
      <p:grpSpPr>
        <a:xfrm>
          <a:off x="0" y="0"/>
          <a:ext cx="0" cy="0"/>
          <a:chOff x="0" y="0"/>
          <a:chExt cx="0" cy="0"/>
        </a:xfrm>
      </p:grpSpPr>
      <p:sp>
        <p:nvSpPr>
          <p:cNvPr id="2" name="TextBox 2"/>
          <p:cNvSpPr txBox="1"/>
          <p:nvPr/>
        </p:nvSpPr>
        <p:spPr>
          <a:xfrm>
            <a:off x="10275909" y="2233469"/>
            <a:ext cx="7250893" cy="6838950"/>
          </a:xfrm>
          <a:prstGeom prst="rect">
            <a:avLst/>
          </a:prstGeom>
        </p:spPr>
        <p:txBody>
          <a:bodyPr lIns="0" tIns="0" rIns="0" bIns="0" rtlCol="0" anchor="t">
            <a:spAutoFit/>
          </a:bodyPr>
          <a:lstStyle/>
          <a:p>
            <a:pPr algn="l">
              <a:lnSpc>
                <a:spcPts val="4500"/>
              </a:lnSpc>
            </a:pPr>
            <a:r>
              <a:rPr lang="en-US" sz="3000">
                <a:solidFill>
                  <a:srgbClr val="305041"/>
                </a:solidFill>
                <a:latin typeface="Glacial Indifference"/>
              </a:rPr>
              <a:t>Agriculture and food production in Wiikwemkoong has been going on since time immemorial. </a:t>
            </a:r>
          </a:p>
          <a:p>
            <a:pPr algn="l">
              <a:lnSpc>
                <a:spcPts val="4500"/>
              </a:lnSpc>
            </a:pPr>
            <a:endParaRPr lang="en-US" sz="3000">
              <a:solidFill>
                <a:srgbClr val="305041"/>
              </a:solidFill>
              <a:latin typeface="Glacial Indifference"/>
            </a:endParaRPr>
          </a:p>
          <a:p>
            <a:pPr algn="l">
              <a:lnSpc>
                <a:spcPts val="4500"/>
              </a:lnSpc>
            </a:pPr>
            <a:r>
              <a:rPr lang="en-US" sz="3000">
                <a:solidFill>
                  <a:srgbClr val="305041"/>
                </a:solidFill>
                <a:latin typeface="Glacial Indifference"/>
              </a:rPr>
              <a:t>Early in the 1900's Wiikwemkoong shipped large quantities of maple sugar and syrup to markets in southern Ontario. </a:t>
            </a:r>
          </a:p>
          <a:p>
            <a:pPr algn="l">
              <a:lnSpc>
                <a:spcPts val="4500"/>
              </a:lnSpc>
            </a:pPr>
            <a:endParaRPr lang="en-US" sz="3000">
              <a:solidFill>
                <a:srgbClr val="305041"/>
              </a:solidFill>
              <a:latin typeface="Glacial Indifference"/>
            </a:endParaRPr>
          </a:p>
          <a:p>
            <a:pPr algn="l">
              <a:lnSpc>
                <a:spcPts val="4500"/>
              </a:lnSpc>
            </a:pPr>
            <a:r>
              <a:rPr lang="en-US" sz="3000">
                <a:solidFill>
                  <a:srgbClr val="305041"/>
                </a:solidFill>
                <a:latin typeface="Glacial Indifference"/>
              </a:rPr>
              <a:t>There are many homesteads throughout the community that were once productive working farms that provided meat and produce for community members.</a:t>
            </a:r>
          </a:p>
        </p:txBody>
      </p:sp>
      <p:pic>
        <p:nvPicPr>
          <p:cNvPr id="3" name="Picture 3"/>
          <p:cNvPicPr>
            <a:picLocks noChangeAspect="1"/>
          </p:cNvPicPr>
          <p:nvPr/>
        </p:nvPicPr>
        <p:blipFill>
          <a:blip r:embed="rId2"/>
          <a:srcRect l="5099" t="6203" r="2478" b="2478"/>
          <a:stretch>
            <a:fillRect/>
          </a:stretch>
        </p:blipFill>
        <p:spPr>
          <a:xfrm rot="-1595181">
            <a:off x="-777215" y="646429"/>
            <a:ext cx="11238204" cy="8994142"/>
          </a:xfrm>
          <a:prstGeom prst="rect">
            <a:avLst/>
          </a:prstGeom>
        </p:spPr>
      </p:pic>
      <p:grpSp>
        <p:nvGrpSpPr>
          <p:cNvPr id="4" name="Group 4"/>
          <p:cNvGrpSpPr/>
          <p:nvPr/>
        </p:nvGrpSpPr>
        <p:grpSpPr>
          <a:xfrm>
            <a:off x="-469711" y="9610866"/>
            <a:ext cx="19227422" cy="944010"/>
            <a:chOff x="0" y="0"/>
            <a:chExt cx="25636563" cy="1258680"/>
          </a:xfrm>
        </p:grpSpPr>
        <p:sp>
          <p:nvSpPr>
            <p:cNvPr id="5" name="AutoShape 5"/>
            <p:cNvSpPr/>
            <p:nvPr/>
          </p:nvSpPr>
          <p:spPr>
            <a:xfrm>
              <a:off x="0" y="0"/>
              <a:ext cx="25636563" cy="1258680"/>
            </a:xfrm>
            <a:prstGeom prst="rect">
              <a:avLst/>
            </a:prstGeom>
            <a:solidFill>
              <a:srgbClr val="305041"/>
            </a:solidFill>
          </p:spPr>
        </p:sp>
        <p:sp>
          <p:nvSpPr>
            <p:cNvPr id="6" name="TextBox 6"/>
            <p:cNvSpPr txBox="1"/>
            <p:nvPr/>
          </p:nvSpPr>
          <p:spPr>
            <a:xfrm>
              <a:off x="1778887" y="278952"/>
              <a:ext cx="14706561" cy="342688"/>
            </a:xfrm>
            <a:prstGeom prst="rect">
              <a:avLst/>
            </a:prstGeom>
          </p:spPr>
          <p:txBody>
            <a:bodyPr lIns="0" tIns="0" rIns="0" bIns="0" rtlCol="0" anchor="t">
              <a:spAutoFit/>
            </a:bodyPr>
            <a:lstStyle/>
            <a:p>
              <a:pPr algn="l">
                <a:lnSpc>
                  <a:spcPts val="2240"/>
                </a:lnSpc>
              </a:pPr>
              <a:r>
                <a:rPr lang="en-US" sz="1600" spc="160">
                  <a:solidFill>
                    <a:srgbClr val="FFFFFF"/>
                  </a:solidFill>
                  <a:latin typeface="Glacial Indifference"/>
                </a:rPr>
                <a:t>Wiikwemkoong Gitigaan | Gardening in Wiikwemkoong</a:t>
              </a:r>
            </a:p>
          </p:txBody>
        </p:sp>
      </p:grpSp>
      <p:sp>
        <p:nvSpPr>
          <p:cNvPr id="7" name="TextBox 7"/>
          <p:cNvSpPr txBox="1"/>
          <p:nvPr/>
        </p:nvSpPr>
        <p:spPr>
          <a:xfrm>
            <a:off x="4841887" y="2059394"/>
            <a:ext cx="6256623" cy="510074"/>
          </a:xfrm>
          <a:prstGeom prst="rect">
            <a:avLst/>
          </a:prstGeom>
        </p:spPr>
        <p:txBody>
          <a:bodyPr lIns="0" tIns="0" rIns="0" bIns="0" rtlCol="0" anchor="t">
            <a:spAutoFit/>
          </a:bodyPr>
          <a:lstStyle/>
          <a:p>
            <a:pPr algn="l">
              <a:lnSpc>
                <a:spcPts val="4156"/>
              </a:lnSpc>
            </a:pPr>
            <a:endParaRPr/>
          </a:p>
        </p:txBody>
      </p:sp>
      <p:pic>
        <p:nvPicPr>
          <p:cNvPr id="8" name="Picture 8"/>
          <p:cNvPicPr>
            <a:picLocks noChangeAspect="1"/>
          </p:cNvPicPr>
          <p:nvPr/>
        </p:nvPicPr>
        <p:blipFill>
          <a:blip r:embed="rId3"/>
          <a:srcRect/>
          <a:stretch>
            <a:fillRect/>
          </a:stretch>
        </p:blipFill>
        <p:spPr>
          <a:xfrm>
            <a:off x="3146421" y="2087969"/>
            <a:ext cx="3935357" cy="3935357"/>
          </a:xfrm>
          <a:prstGeom prst="rect">
            <a:avLst/>
          </a:prstGeom>
        </p:spPr>
      </p:pic>
      <p:sp>
        <p:nvSpPr>
          <p:cNvPr id="9" name="TextBox 9"/>
          <p:cNvSpPr txBox="1"/>
          <p:nvPr/>
        </p:nvSpPr>
        <p:spPr>
          <a:xfrm>
            <a:off x="10275909" y="338544"/>
            <a:ext cx="8213029" cy="1749425"/>
          </a:xfrm>
          <a:prstGeom prst="rect">
            <a:avLst/>
          </a:prstGeom>
        </p:spPr>
        <p:txBody>
          <a:bodyPr lIns="0" tIns="0" rIns="0" bIns="0" rtlCol="0" anchor="t">
            <a:spAutoFit/>
          </a:bodyPr>
          <a:lstStyle/>
          <a:p>
            <a:pPr>
              <a:lnSpc>
                <a:spcPts val="7000"/>
              </a:lnSpc>
              <a:spcBef>
                <a:spcPct val="0"/>
              </a:spcBef>
            </a:pPr>
            <a:r>
              <a:rPr lang="en-US" sz="5000">
                <a:solidFill>
                  <a:srgbClr val="305041"/>
                </a:solidFill>
                <a:latin typeface="League Spartan"/>
              </a:rPr>
              <a:t>AGRICULTURE IN WIIKWEMKOONG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05041"/>
        </a:solidFill>
        <a:effectLst/>
      </p:bgPr>
    </p:bg>
    <p:spTree>
      <p:nvGrpSpPr>
        <p:cNvPr id="1" name=""/>
        <p:cNvGrpSpPr/>
        <p:nvPr/>
      </p:nvGrpSpPr>
      <p:grpSpPr>
        <a:xfrm>
          <a:off x="0" y="0"/>
          <a:ext cx="0" cy="0"/>
          <a:chOff x="0" y="0"/>
          <a:chExt cx="0" cy="0"/>
        </a:xfrm>
      </p:grpSpPr>
      <p:grpSp>
        <p:nvGrpSpPr>
          <p:cNvPr id="2" name="Group 2"/>
          <p:cNvGrpSpPr/>
          <p:nvPr/>
        </p:nvGrpSpPr>
        <p:grpSpPr>
          <a:xfrm>
            <a:off x="-469711" y="9610866"/>
            <a:ext cx="19227422" cy="944010"/>
            <a:chOff x="0" y="0"/>
            <a:chExt cx="25636563" cy="1258680"/>
          </a:xfrm>
        </p:grpSpPr>
        <p:sp>
          <p:nvSpPr>
            <p:cNvPr id="3" name="AutoShape 3"/>
            <p:cNvSpPr/>
            <p:nvPr/>
          </p:nvSpPr>
          <p:spPr>
            <a:xfrm>
              <a:off x="0" y="0"/>
              <a:ext cx="25636563" cy="1258680"/>
            </a:xfrm>
            <a:prstGeom prst="rect">
              <a:avLst/>
            </a:prstGeom>
            <a:solidFill>
              <a:srgbClr val="D4EB86"/>
            </a:solidFill>
          </p:spPr>
        </p:sp>
        <p:sp>
          <p:nvSpPr>
            <p:cNvPr id="4" name="TextBox 4"/>
            <p:cNvSpPr txBox="1"/>
            <p:nvPr/>
          </p:nvSpPr>
          <p:spPr>
            <a:xfrm>
              <a:off x="1778887" y="278952"/>
              <a:ext cx="14706561" cy="342688"/>
            </a:xfrm>
            <a:prstGeom prst="rect">
              <a:avLst/>
            </a:prstGeom>
          </p:spPr>
          <p:txBody>
            <a:bodyPr lIns="0" tIns="0" rIns="0" bIns="0" rtlCol="0" anchor="t">
              <a:spAutoFit/>
            </a:bodyPr>
            <a:lstStyle/>
            <a:p>
              <a:pPr algn="l">
                <a:lnSpc>
                  <a:spcPts val="2240"/>
                </a:lnSpc>
              </a:pPr>
              <a:r>
                <a:rPr lang="en-US" sz="1600" spc="160">
                  <a:solidFill>
                    <a:srgbClr val="305041"/>
                  </a:solidFill>
                  <a:latin typeface="Glacial Indifference"/>
                </a:rPr>
                <a:t>Wiikwemkoong Gitigaan | Gardening in Wiikwemkoong</a:t>
              </a:r>
            </a:p>
          </p:txBody>
        </p:sp>
      </p:grpSp>
      <p:sp>
        <p:nvSpPr>
          <p:cNvPr id="5" name="TextBox 5"/>
          <p:cNvSpPr txBox="1"/>
          <p:nvPr/>
        </p:nvSpPr>
        <p:spPr>
          <a:xfrm>
            <a:off x="832381" y="830636"/>
            <a:ext cx="5952652" cy="2946400"/>
          </a:xfrm>
          <a:prstGeom prst="rect">
            <a:avLst/>
          </a:prstGeom>
        </p:spPr>
        <p:txBody>
          <a:bodyPr lIns="0" tIns="0" rIns="0" bIns="0" rtlCol="0" anchor="t">
            <a:spAutoFit/>
          </a:bodyPr>
          <a:lstStyle/>
          <a:p>
            <a:pPr algn="l">
              <a:lnSpc>
                <a:spcPts val="7700"/>
              </a:lnSpc>
            </a:pPr>
            <a:r>
              <a:rPr lang="en-US" sz="7000">
                <a:solidFill>
                  <a:srgbClr val="D4EB86"/>
                </a:solidFill>
                <a:latin typeface="League Spartan"/>
              </a:rPr>
              <a:t>WHY WE STARTED GARDENING</a:t>
            </a:r>
          </a:p>
        </p:txBody>
      </p:sp>
      <p:sp>
        <p:nvSpPr>
          <p:cNvPr id="6" name="TextBox 6"/>
          <p:cNvSpPr txBox="1"/>
          <p:nvPr/>
        </p:nvSpPr>
        <p:spPr>
          <a:xfrm>
            <a:off x="8111710" y="1571625"/>
            <a:ext cx="6429728" cy="838200"/>
          </a:xfrm>
          <a:prstGeom prst="rect">
            <a:avLst/>
          </a:prstGeom>
        </p:spPr>
        <p:txBody>
          <a:bodyPr lIns="0" tIns="0" rIns="0" bIns="0" rtlCol="0" anchor="t">
            <a:spAutoFit/>
          </a:bodyPr>
          <a:lstStyle/>
          <a:p>
            <a:pPr marL="371475" lvl="1" indent="-185738" algn="l">
              <a:lnSpc>
                <a:spcPts val="3375"/>
              </a:lnSpc>
              <a:buFont typeface="Arial"/>
              <a:buChar char="•"/>
            </a:pPr>
            <a:r>
              <a:rPr lang="en-US" sz="2250">
                <a:solidFill>
                  <a:srgbClr val="FFFFFF"/>
                </a:solidFill>
                <a:latin typeface="Glacial Indifference"/>
              </a:rPr>
              <a:t>Find the thing that makes the fire within you burn; for us that's gardening and food sovereignty.</a:t>
            </a:r>
          </a:p>
        </p:txBody>
      </p:sp>
      <p:sp>
        <p:nvSpPr>
          <p:cNvPr id="7" name="TextBox 7"/>
          <p:cNvSpPr txBox="1"/>
          <p:nvPr/>
        </p:nvSpPr>
        <p:spPr>
          <a:xfrm>
            <a:off x="8111710" y="990600"/>
            <a:ext cx="90211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PASSION FOR GARDENING</a:t>
            </a:r>
          </a:p>
        </p:txBody>
      </p:sp>
      <p:sp>
        <p:nvSpPr>
          <p:cNvPr id="8" name="TextBox 8"/>
          <p:cNvSpPr txBox="1"/>
          <p:nvPr/>
        </p:nvSpPr>
        <p:spPr>
          <a:xfrm>
            <a:off x="8111710" y="3710361"/>
            <a:ext cx="6920525" cy="1266825"/>
          </a:xfrm>
          <a:prstGeom prst="rect">
            <a:avLst/>
          </a:prstGeom>
        </p:spPr>
        <p:txBody>
          <a:bodyPr lIns="0" tIns="0" rIns="0" bIns="0" rtlCol="0" anchor="t">
            <a:spAutoFit/>
          </a:bodyPr>
          <a:lstStyle/>
          <a:p>
            <a:pPr marL="371475" lvl="1" indent="-185738" algn="l">
              <a:lnSpc>
                <a:spcPts val="3375"/>
              </a:lnSpc>
              <a:buFont typeface="Arial"/>
              <a:buChar char="•"/>
            </a:pPr>
            <a:r>
              <a:rPr lang="en-US" sz="2250">
                <a:solidFill>
                  <a:srgbClr val="FFFFFF"/>
                </a:solidFill>
                <a:latin typeface="Glacial Indifference"/>
              </a:rPr>
              <a:t>Gaining skills and confidence </a:t>
            </a:r>
          </a:p>
          <a:p>
            <a:pPr marL="371475" lvl="1" indent="-185738" algn="l">
              <a:lnSpc>
                <a:spcPts val="3375"/>
              </a:lnSpc>
              <a:buFont typeface="Arial"/>
              <a:buChar char="•"/>
            </a:pPr>
            <a:r>
              <a:rPr lang="en-US" sz="2250">
                <a:solidFill>
                  <a:srgbClr val="FFFFFF"/>
                </a:solidFill>
                <a:latin typeface="Glacial Indifference"/>
              </a:rPr>
              <a:t>Embrace a healthier, more active lifestyle</a:t>
            </a:r>
          </a:p>
          <a:p>
            <a:pPr marL="371475" lvl="1" indent="-185738" algn="l">
              <a:lnSpc>
                <a:spcPts val="3375"/>
              </a:lnSpc>
              <a:spcBef>
                <a:spcPct val="0"/>
              </a:spcBef>
              <a:buFont typeface="Arial"/>
              <a:buChar char="•"/>
            </a:pPr>
            <a:r>
              <a:rPr lang="en-US" sz="1200" b="0" i="0">
                <a:solidFill>
                  <a:srgbClr val="FFFFFF"/>
                </a:solidFill>
                <a:latin typeface="Arimo"/>
              </a:rPr>
              <a:t>Building community and connections</a:t>
            </a:r>
          </a:p>
        </p:txBody>
      </p:sp>
      <p:sp>
        <p:nvSpPr>
          <p:cNvPr id="9" name="TextBox 9"/>
          <p:cNvSpPr txBox="1"/>
          <p:nvPr/>
        </p:nvSpPr>
        <p:spPr>
          <a:xfrm>
            <a:off x="8111710" y="3147320"/>
            <a:ext cx="90211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EDUCATING OTHERS</a:t>
            </a:r>
          </a:p>
        </p:txBody>
      </p:sp>
      <p:sp>
        <p:nvSpPr>
          <p:cNvPr id="10" name="TextBox 10"/>
          <p:cNvSpPr txBox="1"/>
          <p:nvPr/>
        </p:nvSpPr>
        <p:spPr>
          <a:xfrm>
            <a:off x="8111710" y="6144029"/>
            <a:ext cx="9021134" cy="838200"/>
          </a:xfrm>
          <a:prstGeom prst="rect">
            <a:avLst/>
          </a:prstGeom>
        </p:spPr>
        <p:txBody>
          <a:bodyPr lIns="0" tIns="0" rIns="0" bIns="0" rtlCol="0" anchor="t">
            <a:spAutoFit/>
          </a:bodyPr>
          <a:lstStyle/>
          <a:p>
            <a:pPr marL="371475" lvl="1" indent="-185738" algn="l">
              <a:lnSpc>
                <a:spcPts val="3375"/>
              </a:lnSpc>
              <a:buFont typeface="Arial"/>
              <a:buChar char="•"/>
            </a:pPr>
            <a:r>
              <a:rPr lang="en-US" sz="2250">
                <a:solidFill>
                  <a:srgbClr val="FFFFFF"/>
                </a:solidFill>
                <a:latin typeface="Glacial Indifference"/>
              </a:rPr>
              <a:t>Gain independence and the ability to adapt</a:t>
            </a:r>
          </a:p>
          <a:p>
            <a:pPr marL="371475" lvl="1" indent="-185738" algn="l">
              <a:lnSpc>
                <a:spcPts val="3375"/>
              </a:lnSpc>
              <a:buFont typeface="Arial"/>
              <a:buChar char="•"/>
            </a:pPr>
            <a:r>
              <a:rPr lang="en-US" sz="2250">
                <a:solidFill>
                  <a:srgbClr val="FFFFFF"/>
                </a:solidFill>
                <a:latin typeface="Glacial Indifference"/>
              </a:rPr>
              <a:t>Reduce food costs</a:t>
            </a:r>
          </a:p>
        </p:txBody>
      </p:sp>
      <p:sp>
        <p:nvSpPr>
          <p:cNvPr id="11" name="TextBox 11"/>
          <p:cNvSpPr txBox="1"/>
          <p:nvPr/>
        </p:nvSpPr>
        <p:spPr>
          <a:xfrm>
            <a:off x="8111710" y="5584661"/>
            <a:ext cx="90211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SELF-SUFFICIENCY</a:t>
            </a:r>
          </a:p>
        </p:txBody>
      </p:sp>
      <p:grpSp>
        <p:nvGrpSpPr>
          <p:cNvPr id="12" name="Group 12"/>
          <p:cNvGrpSpPr/>
          <p:nvPr/>
        </p:nvGrpSpPr>
        <p:grpSpPr>
          <a:xfrm>
            <a:off x="412269" y="3901613"/>
            <a:ext cx="7038943" cy="5025661"/>
            <a:chOff x="0" y="0"/>
            <a:chExt cx="9385257" cy="6700881"/>
          </a:xfrm>
        </p:grpSpPr>
        <p:pic>
          <p:nvPicPr>
            <p:cNvPr id="13" name="Picture 13"/>
            <p:cNvPicPr>
              <a:picLocks noChangeAspect="1"/>
            </p:cNvPicPr>
            <p:nvPr/>
          </p:nvPicPr>
          <p:blipFill>
            <a:blip r:embed="rId2"/>
            <a:srcRect l="3945" r="3945"/>
            <a:stretch>
              <a:fillRect/>
            </a:stretch>
          </p:blipFill>
          <p:spPr>
            <a:xfrm>
              <a:off x="0" y="0"/>
              <a:ext cx="4629129" cy="6700881"/>
            </a:xfrm>
            <a:prstGeom prst="rect">
              <a:avLst/>
            </a:prstGeom>
          </p:spPr>
        </p:pic>
        <p:pic>
          <p:nvPicPr>
            <p:cNvPr id="14" name="Picture 14"/>
            <p:cNvPicPr>
              <a:picLocks noChangeAspect="1"/>
            </p:cNvPicPr>
            <p:nvPr/>
          </p:nvPicPr>
          <p:blipFill>
            <a:blip r:embed="rId3"/>
            <a:srcRect l="14469" r="5434"/>
            <a:stretch>
              <a:fillRect/>
            </a:stretch>
          </p:blipFill>
          <p:spPr>
            <a:xfrm>
              <a:off x="4756129" y="0"/>
              <a:ext cx="4629129" cy="6700881"/>
            </a:xfrm>
            <a:prstGeom prst="rect">
              <a:avLst/>
            </a:prstGeom>
          </p:spPr>
        </p:pic>
      </p:grpSp>
      <p:grpSp>
        <p:nvGrpSpPr>
          <p:cNvPr id="15" name="Group 15"/>
          <p:cNvGrpSpPr/>
          <p:nvPr/>
        </p:nvGrpSpPr>
        <p:grpSpPr>
          <a:xfrm>
            <a:off x="15032235" y="-404024"/>
            <a:ext cx="2818092" cy="4966765"/>
            <a:chOff x="0" y="0"/>
            <a:chExt cx="3757457" cy="6622354"/>
          </a:xfrm>
        </p:grpSpPr>
        <p:pic>
          <p:nvPicPr>
            <p:cNvPr id="16" name="Picture 16"/>
            <p:cNvPicPr>
              <a:picLocks noChangeAspect="1"/>
            </p:cNvPicPr>
            <p:nvPr/>
          </p:nvPicPr>
          <p:blipFill>
            <a:blip r:embed="rId4"/>
            <a:srcRect t="6783" b="6783"/>
            <a:stretch>
              <a:fillRect/>
            </a:stretch>
          </p:blipFill>
          <p:spPr>
            <a:xfrm>
              <a:off x="0" y="0"/>
              <a:ext cx="3757457" cy="3247677"/>
            </a:xfrm>
            <a:prstGeom prst="rect">
              <a:avLst/>
            </a:prstGeom>
          </p:spPr>
        </p:pic>
        <p:pic>
          <p:nvPicPr>
            <p:cNvPr id="17" name="Picture 17"/>
            <p:cNvPicPr>
              <a:picLocks noChangeAspect="1"/>
            </p:cNvPicPr>
            <p:nvPr/>
          </p:nvPicPr>
          <p:blipFill>
            <a:blip r:embed="rId5"/>
            <a:srcRect t="17587" b="17587"/>
            <a:stretch>
              <a:fillRect/>
            </a:stretch>
          </p:blipFill>
          <p:spPr>
            <a:xfrm>
              <a:off x="0" y="3374677"/>
              <a:ext cx="3757457" cy="3247677"/>
            </a:xfrm>
            <a:prstGeom prst="rect">
              <a:avLst/>
            </a:prstGeom>
          </p:spPr>
        </p:pic>
      </p:grpSp>
      <p:grpSp>
        <p:nvGrpSpPr>
          <p:cNvPr id="18" name="Group 18"/>
          <p:cNvGrpSpPr/>
          <p:nvPr/>
        </p:nvGrpSpPr>
        <p:grpSpPr>
          <a:xfrm>
            <a:off x="15032235" y="4644100"/>
            <a:ext cx="2818092" cy="4966765"/>
            <a:chOff x="0" y="0"/>
            <a:chExt cx="3757457" cy="6622354"/>
          </a:xfrm>
        </p:grpSpPr>
        <p:pic>
          <p:nvPicPr>
            <p:cNvPr id="19" name="Picture 19"/>
            <p:cNvPicPr>
              <a:picLocks noChangeAspect="1"/>
            </p:cNvPicPr>
            <p:nvPr/>
          </p:nvPicPr>
          <p:blipFill>
            <a:blip r:embed="rId6"/>
            <a:srcRect t="17587" b="17587"/>
            <a:stretch>
              <a:fillRect/>
            </a:stretch>
          </p:blipFill>
          <p:spPr>
            <a:xfrm>
              <a:off x="0" y="0"/>
              <a:ext cx="3757457" cy="3247677"/>
            </a:xfrm>
            <a:prstGeom prst="rect">
              <a:avLst/>
            </a:prstGeom>
          </p:spPr>
        </p:pic>
        <p:pic>
          <p:nvPicPr>
            <p:cNvPr id="20" name="Picture 20"/>
            <p:cNvPicPr>
              <a:picLocks noChangeAspect="1"/>
            </p:cNvPicPr>
            <p:nvPr/>
          </p:nvPicPr>
          <p:blipFill>
            <a:blip r:embed="rId7"/>
            <a:srcRect l="6613" r="6613"/>
            <a:stretch>
              <a:fillRect/>
            </a:stretch>
          </p:blipFill>
          <p:spPr>
            <a:xfrm>
              <a:off x="0" y="3374677"/>
              <a:ext cx="3757457" cy="3247677"/>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4EB86"/>
        </a:solidFill>
        <a:effectLst/>
      </p:bgPr>
    </p:bg>
    <p:spTree>
      <p:nvGrpSpPr>
        <p:cNvPr id="1" name=""/>
        <p:cNvGrpSpPr/>
        <p:nvPr/>
      </p:nvGrpSpPr>
      <p:grpSpPr>
        <a:xfrm>
          <a:off x="0" y="0"/>
          <a:ext cx="0" cy="0"/>
          <a:chOff x="0" y="0"/>
          <a:chExt cx="0" cy="0"/>
        </a:xfrm>
      </p:grpSpPr>
      <p:grpSp>
        <p:nvGrpSpPr>
          <p:cNvPr id="2" name="Group 2"/>
          <p:cNvGrpSpPr/>
          <p:nvPr/>
        </p:nvGrpSpPr>
        <p:grpSpPr>
          <a:xfrm>
            <a:off x="-469711" y="9610866"/>
            <a:ext cx="19227422" cy="944010"/>
            <a:chOff x="0" y="0"/>
            <a:chExt cx="25636563" cy="1258680"/>
          </a:xfrm>
        </p:grpSpPr>
        <p:sp>
          <p:nvSpPr>
            <p:cNvPr id="3" name="AutoShape 3"/>
            <p:cNvSpPr/>
            <p:nvPr/>
          </p:nvSpPr>
          <p:spPr>
            <a:xfrm>
              <a:off x="0" y="0"/>
              <a:ext cx="25636563" cy="1258680"/>
            </a:xfrm>
            <a:prstGeom prst="rect">
              <a:avLst/>
            </a:prstGeom>
            <a:solidFill>
              <a:srgbClr val="305041"/>
            </a:solidFill>
          </p:spPr>
        </p:sp>
        <p:sp>
          <p:nvSpPr>
            <p:cNvPr id="4" name="TextBox 4"/>
            <p:cNvSpPr txBox="1"/>
            <p:nvPr/>
          </p:nvSpPr>
          <p:spPr>
            <a:xfrm>
              <a:off x="1778887" y="278952"/>
              <a:ext cx="14706561" cy="342688"/>
            </a:xfrm>
            <a:prstGeom prst="rect">
              <a:avLst/>
            </a:prstGeom>
          </p:spPr>
          <p:txBody>
            <a:bodyPr lIns="0" tIns="0" rIns="0" bIns="0" rtlCol="0" anchor="t">
              <a:spAutoFit/>
            </a:bodyPr>
            <a:lstStyle/>
            <a:p>
              <a:pPr algn="l">
                <a:lnSpc>
                  <a:spcPts val="2240"/>
                </a:lnSpc>
              </a:pPr>
              <a:r>
                <a:rPr lang="en-US" sz="1600" spc="160">
                  <a:solidFill>
                    <a:srgbClr val="FFFFFF"/>
                  </a:solidFill>
                  <a:latin typeface="Glacial Indifference"/>
                </a:rPr>
                <a:t>Wiikwemkoong Gitigaan | Gardening in Wiikwemkoong</a:t>
              </a:r>
            </a:p>
          </p:txBody>
        </p:sp>
      </p:grpSp>
      <p:sp>
        <p:nvSpPr>
          <p:cNvPr id="5" name="TextBox 5"/>
          <p:cNvSpPr txBox="1"/>
          <p:nvPr/>
        </p:nvSpPr>
        <p:spPr>
          <a:xfrm>
            <a:off x="795475" y="460375"/>
            <a:ext cx="16897942" cy="1098550"/>
          </a:xfrm>
          <a:prstGeom prst="rect">
            <a:avLst/>
          </a:prstGeom>
        </p:spPr>
        <p:txBody>
          <a:bodyPr lIns="0" tIns="0" rIns="0" bIns="0" rtlCol="0" anchor="t">
            <a:spAutoFit/>
          </a:bodyPr>
          <a:lstStyle/>
          <a:p>
            <a:pPr algn="l">
              <a:lnSpc>
                <a:spcPts val="8750"/>
              </a:lnSpc>
            </a:pPr>
            <a:r>
              <a:rPr lang="en-US" sz="7000" i="0">
                <a:solidFill>
                  <a:srgbClr val="305041"/>
                </a:solidFill>
                <a:latin typeface="League Spartan"/>
              </a:rPr>
              <a:t>We created partnerships with:</a:t>
            </a:r>
          </a:p>
        </p:txBody>
      </p:sp>
      <p:pic>
        <p:nvPicPr>
          <p:cNvPr id="6" name="Picture 6"/>
          <p:cNvPicPr>
            <a:picLocks noChangeAspect="1"/>
          </p:cNvPicPr>
          <p:nvPr/>
        </p:nvPicPr>
        <p:blipFill>
          <a:blip r:embed="rId2"/>
          <a:srcRect/>
          <a:stretch>
            <a:fillRect/>
          </a:stretch>
        </p:blipFill>
        <p:spPr>
          <a:xfrm>
            <a:off x="2271876" y="6443842"/>
            <a:ext cx="1143000" cy="1143000"/>
          </a:xfrm>
          <a:prstGeom prst="rect">
            <a:avLst/>
          </a:prstGeom>
        </p:spPr>
      </p:pic>
      <p:grpSp>
        <p:nvGrpSpPr>
          <p:cNvPr id="7" name="Group 7"/>
          <p:cNvGrpSpPr/>
          <p:nvPr/>
        </p:nvGrpSpPr>
        <p:grpSpPr>
          <a:xfrm>
            <a:off x="989512" y="7794046"/>
            <a:ext cx="3707729" cy="1521544"/>
            <a:chOff x="0" y="0"/>
            <a:chExt cx="4943638" cy="2028726"/>
          </a:xfrm>
        </p:grpSpPr>
        <p:sp>
          <p:nvSpPr>
            <p:cNvPr id="8" name="TextBox 8"/>
            <p:cNvSpPr txBox="1"/>
            <p:nvPr/>
          </p:nvSpPr>
          <p:spPr>
            <a:xfrm>
              <a:off x="123568" y="1565811"/>
              <a:ext cx="4696503" cy="462915"/>
            </a:xfrm>
            <a:prstGeom prst="rect">
              <a:avLst/>
            </a:prstGeom>
          </p:spPr>
          <p:txBody>
            <a:bodyPr lIns="0" tIns="0" rIns="0" bIns="0" rtlCol="0" anchor="t">
              <a:spAutoFit/>
            </a:bodyPr>
            <a:lstStyle/>
            <a:p>
              <a:pPr algn="ctr">
                <a:lnSpc>
                  <a:spcPts val="2925"/>
                </a:lnSpc>
              </a:pPr>
              <a:endParaRPr/>
            </a:p>
          </p:txBody>
        </p:sp>
        <p:sp>
          <p:nvSpPr>
            <p:cNvPr id="9" name="TextBox 9"/>
            <p:cNvSpPr txBox="1"/>
            <p:nvPr/>
          </p:nvSpPr>
          <p:spPr>
            <a:xfrm>
              <a:off x="0" y="-28575"/>
              <a:ext cx="4943638" cy="1493308"/>
            </a:xfrm>
            <a:prstGeom prst="rect">
              <a:avLst/>
            </a:prstGeom>
          </p:spPr>
          <p:txBody>
            <a:bodyPr lIns="0" tIns="0" rIns="0" bIns="0" rtlCol="0" anchor="t">
              <a:spAutoFit/>
            </a:bodyPr>
            <a:lstStyle/>
            <a:p>
              <a:pPr algn="ctr">
                <a:lnSpc>
                  <a:spcPts val="4550"/>
                </a:lnSpc>
              </a:pPr>
              <a:r>
                <a:rPr lang="en-US" sz="3500" i="0" spc="70">
                  <a:solidFill>
                    <a:srgbClr val="305041"/>
                  </a:solidFill>
                  <a:latin typeface="League Spartan"/>
                </a:rPr>
                <a:t>FRIENDS &amp; FAMILY</a:t>
              </a:r>
            </a:p>
          </p:txBody>
        </p:sp>
      </p:grpSp>
      <p:grpSp>
        <p:nvGrpSpPr>
          <p:cNvPr id="10" name="Group 10"/>
          <p:cNvGrpSpPr/>
          <p:nvPr/>
        </p:nvGrpSpPr>
        <p:grpSpPr>
          <a:xfrm>
            <a:off x="7290136" y="7896916"/>
            <a:ext cx="3707729" cy="948139"/>
            <a:chOff x="0" y="0"/>
            <a:chExt cx="4943638" cy="1264186"/>
          </a:xfrm>
        </p:grpSpPr>
        <p:sp>
          <p:nvSpPr>
            <p:cNvPr id="11" name="TextBox 11"/>
            <p:cNvSpPr txBox="1"/>
            <p:nvPr/>
          </p:nvSpPr>
          <p:spPr>
            <a:xfrm>
              <a:off x="123568" y="794286"/>
              <a:ext cx="4696503" cy="469900"/>
            </a:xfrm>
            <a:prstGeom prst="rect">
              <a:avLst/>
            </a:prstGeom>
          </p:spPr>
          <p:txBody>
            <a:bodyPr lIns="0" tIns="0" rIns="0" bIns="0" rtlCol="0" anchor="t">
              <a:spAutoFit/>
            </a:bodyPr>
            <a:lstStyle/>
            <a:p>
              <a:pPr algn="ctr">
                <a:lnSpc>
                  <a:spcPts val="3000"/>
                </a:lnSpc>
              </a:pPr>
              <a:endParaRPr/>
            </a:p>
          </p:txBody>
        </p:sp>
        <p:sp>
          <p:nvSpPr>
            <p:cNvPr id="12" name="TextBox 12"/>
            <p:cNvSpPr txBox="1"/>
            <p:nvPr/>
          </p:nvSpPr>
          <p:spPr>
            <a:xfrm>
              <a:off x="0" y="-28575"/>
              <a:ext cx="4943638" cy="731308"/>
            </a:xfrm>
            <a:prstGeom prst="rect">
              <a:avLst/>
            </a:prstGeom>
          </p:spPr>
          <p:txBody>
            <a:bodyPr lIns="0" tIns="0" rIns="0" bIns="0" rtlCol="0" anchor="t">
              <a:spAutoFit/>
            </a:bodyPr>
            <a:lstStyle/>
            <a:p>
              <a:pPr algn="ctr">
                <a:lnSpc>
                  <a:spcPts val="4550"/>
                </a:lnSpc>
              </a:pPr>
              <a:r>
                <a:rPr lang="en-US" sz="3500" i="0" spc="70">
                  <a:solidFill>
                    <a:srgbClr val="305041"/>
                  </a:solidFill>
                  <a:latin typeface="League Spartan"/>
                </a:rPr>
                <a:t>COLLEAGUES</a:t>
              </a:r>
            </a:p>
          </p:txBody>
        </p:sp>
      </p:grpSp>
      <p:pic>
        <p:nvPicPr>
          <p:cNvPr id="13" name="Picture 13"/>
          <p:cNvPicPr>
            <a:picLocks noChangeAspect="1"/>
          </p:cNvPicPr>
          <p:nvPr/>
        </p:nvPicPr>
        <p:blipFill>
          <a:blip r:embed="rId2"/>
          <a:srcRect/>
          <a:stretch>
            <a:fillRect/>
          </a:stretch>
        </p:blipFill>
        <p:spPr>
          <a:xfrm>
            <a:off x="8572500" y="6443842"/>
            <a:ext cx="1143000" cy="1143000"/>
          </a:xfrm>
          <a:prstGeom prst="rect">
            <a:avLst/>
          </a:prstGeom>
        </p:spPr>
      </p:pic>
      <p:sp>
        <p:nvSpPr>
          <p:cNvPr id="14" name="TextBox 14"/>
          <p:cNvSpPr txBox="1"/>
          <p:nvPr/>
        </p:nvSpPr>
        <p:spPr>
          <a:xfrm>
            <a:off x="12757572" y="9248916"/>
            <a:ext cx="3522377" cy="361950"/>
          </a:xfrm>
          <a:prstGeom prst="rect">
            <a:avLst/>
          </a:prstGeom>
        </p:spPr>
        <p:txBody>
          <a:bodyPr lIns="0" tIns="0" rIns="0" bIns="0" rtlCol="0" anchor="t">
            <a:spAutoFit/>
          </a:bodyPr>
          <a:lstStyle/>
          <a:p>
            <a:pPr algn="ctr">
              <a:lnSpc>
                <a:spcPts val="2925"/>
              </a:lnSpc>
            </a:pPr>
            <a:endParaRPr/>
          </a:p>
        </p:txBody>
      </p:sp>
      <p:sp>
        <p:nvSpPr>
          <p:cNvPr id="15" name="TextBox 15"/>
          <p:cNvSpPr txBox="1"/>
          <p:nvPr/>
        </p:nvSpPr>
        <p:spPr>
          <a:xfrm>
            <a:off x="12648506" y="7868341"/>
            <a:ext cx="4610794" cy="1127125"/>
          </a:xfrm>
          <a:prstGeom prst="rect">
            <a:avLst/>
          </a:prstGeom>
        </p:spPr>
        <p:txBody>
          <a:bodyPr lIns="0" tIns="0" rIns="0" bIns="0" rtlCol="0" anchor="t">
            <a:spAutoFit/>
          </a:bodyPr>
          <a:lstStyle/>
          <a:p>
            <a:pPr algn="ctr">
              <a:lnSpc>
                <a:spcPts val="4550"/>
              </a:lnSpc>
            </a:pPr>
            <a:r>
              <a:rPr lang="en-US" sz="3500" i="0" spc="70">
                <a:solidFill>
                  <a:srgbClr val="305041"/>
                </a:solidFill>
                <a:latin typeface="League Spartan"/>
              </a:rPr>
              <a:t>COMMUNITY ORGANIZATIONS</a:t>
            </a:r>
          </a:p>
        </p:txBody>
      </p:sp>
      <p:pic>
        <p:nvPicPr>
          <p:cNvPr id="16" name="Picture 16"/>
          <p:cNvPicPr>
            <a:picLocks noChangeAspect="1"/>
          </p:cNvPicPr>
          <p:nvPr/>
        </p:nvPicPr>
        <p:blipFill>
          <a:blip r:embed="rId2"/>
          <a:srcRect/>
          <a:stretch>
            <a:fillRect/>
          </a:stretch>
        </p:blipFill>
        <p:spPr>
          <a:xfrm>
            <a:off x="14292049" y="6443842"/>
            <a:ext cx="1143000" cy="1143000"/>
          </a:xfrm>
          <a:prstGeom prst="rect">
            <a:avLst/>
          </a:prstGeom>
        </p:spPr>
      </p:pic>
      <p:grpSp>
        <p:nvGrpSpPr>
          <p:cNvPr id="17" name="Group 17"/>
          <p:cNvGrpSpPr/>
          <p:nvPr/>
        </p:nvGrpSpPr>
        <p:grpSpPr>
          <a:xfrm>
            <a:off x="671368" y="2089150"/>
            <a:ext cx="4687391" cy="4028121"/>
            <a:chOff x="0" y="0"/>
            <a:chExt cx="6249855" cy="5370828"/>
          </a:xfrm>
        </p:grpSpPr>
        <p:pic>
          <p:nvPicPr>
            <p:cNvPr id="18" name="Picture 18"/>
            <p:cNvPicPr>
              <a:picLocks noChangeAspect="1"/>
            </p:cNvPicPr>
            <p:nvPr/>
          </p:nvPicPr>
          <p:blipFill>
            <a:blip r:embed="rId3"/>
            <a:srcRect t="34268" b="34268"/>
            <a:stretch>
              <a:fillRect/>
            </a:stretch>
          </p:blipFill>
          <p:spPr>
            <a:xfrm>
              <a:off x="0" y="0"/>
              <a:ext cx="6249855" cy="2621914"/>
            </a:xfrm>
            <a:prstGeom prst="rect">
              <a:avLst/>
            </a:prstGeom>
          </p:spPr>
        </p:pic>
        <p:pic>
          <p:nvPicPr>
            <p:cNvPr id="19" name="Picture 19"/>
            <p:cNvPicPr>
              <a:picLocks noChangeAspect="1"/>
            </p:cNvPicPr>
            <p:nvPr/>
          </p:nvPicPr>
          <p:blipFill>
            <a:blip r:embed="rId4"/>
            <a:srcRect t="14346" b="21420"/>
            <a:stretch>
              <a:fillRect/>
            </a:stretch>
          </p:blipFill>
          <p:spPr>
            <a:xfrm>
              <a:off x="0" y="2748914"/>
              <a:ext cx="3061428" cy="2621914"/>
            </a:xfrm>
            <a:prstGeom prst="rect">
              <a:avLst/>
            </a:prstGeom>
          </p:spPr>
        </p:pic>
        <p:pic>
          <p:nvPicPr>
            <p:cNvPr id="20" name="Picture 20"/>
            <p:cNvPicPr>
              <a:picLocks noChangeAspect="1"/>
            </p:cNvPicPr>
            <p:nvPr/>
          </p:nvPicPr>
          <p:blipFill>
            <a:blip r:embed="rId5"/>
            <a:srcRect l="11103" r="11103"/>
            <a:stretch>
              <a:fillRect/>
            </a:stretch>
          </p:blipFill>
          <p:spPr>
            <a:xfrm>
              <a:off x="3188428" y="2748914"/>
              <a:ext cx="3061428" cy="2621914"/>
            </a:xfrm>
            <a:prstGeom prst="rect">
              <a:avLst/>
            </a:prstGeom>
          </p:spPr>
        </p:pic>
      </p:grpSp>
      <p:grpSp>
        <p:nvGrpSpPr>
          <p:cNvPr id="21" name="Group 21"/>
          <p:cNvGrpSpPr/>
          <p:nvPr/>
        </p:nvGrpSpPr>
        <p:grpSpPr>
          <a:xfrm>
            <a:off x="6310473" y="2089150"/>
            <a:ext cx="4687391" cy="4028121"/>
            <a:chOff x="0" y="0"/>
            <a:chExt cx="6249855" cy="5370828"/>
          </a:xfrm>
        </p:grpSpPr>
        <p:pic>
          <p:nvPicPr>
            <p:cNvPr id="22" name="Picture 22"/>
            <p:cNvPicPr>
              <a:picLocks noChangeAspect="1"/>
            </p:cNvPicPr>
            <p:nvPr/>
          </p:nvPicPr>
          <p:blipFill>
            <a:blip r:embed="rId6"/>
            <a:srcRect l="3667" t="21170" r="16964" b="19636"/>
            <a:stretch>
              <a:fillRect/>
            </a:stretch>
          </p:blipFill>
          <p:spPr>
            <a:xfrm>
              <a:off x="0" y="0"/>
              <a:ext cx="6249855" cy="2621914"/>
            </a:xfrm>
            <a:prstGeom prst="rect">
              <a:avLst/>
            </a:prstGeom>
          </p:spPr>
        </p:pic>
        <p:pic>
          <p:nvPicPr>
            <p:cNvPr id="23" name="Picture 23"/>
            <p:cNvPicPr>
              <a:picLocks noChangeAspect="1"/>
            </p:cNvPicPr>
            <p:nvPr/>
          </p:nvPicPr>
          <p:blipFill>
            <a:blip r:embed="rId7"/>
            <a:srcRect l="6213" r="6213"/>
            <a:stretch>
              <a:fillRect/>
            </a:stretch>
          </p:blipFill>
          <p:spPr>
            <a:xfrm>
              <a:off x="0" y="2748914"/>
              <a:ext cx="3061428" cy="2621914"/>
            </a:xfrm>
            <a:prstGeom prst="rect">
              <a:avLst/>
            </a:prstGeom>
          </p:spPr>
        </p:pic>
        <p:pic>
          <p:nvPicPr>
            <p:cNvPr id="24" name="Picture 24"/>
            <p:cNvPicPr>
              <a:picLocks noChangeAspect="1"/>
            </p:cNvPicPr>
            <p:nvPr/>
          </p:nvPicPr>
          <p:blipFill>
            <a:blip r:embed="rId8"/>
            <a:srcRect l="6213" r="6213"/>
            <a:stretch>
              <a:fillRect/>
            </a:stretch>
          </p:blipFill>
          <p:spPr>
            <a:xfrm>
              <a:off x="3188428" y="2748914"/>
              <a:ext cx="3061428" cy="2621914"/>
            </a:xfrm>
            <a:prstGeom prst="rect">
              <a:avLst/>
            </a:prstGeom>
          </p:spPr>
        </p:pic>
      </p:grpSp>
      <p:grpSp>
        <p:nvGrpSpPr>
          <p:cNvPr id="25" name="Group 25"/>
          <p:cNvGrpSpPr/>
          <p:nvPr/>
        </p:nvGrpSpPr>
        <p:grpSpPr>
          <a:xfrm>
            <a:off x="12648506" y="2089150"/>
            <a:ext cx="4687391" cy="4028121"/>
            <a:chOff x="0" y="0"/>
            <a:chExt cx="6249855" cy="5370828"/>
          </a:xfrm>
        </p:grpSpPr>
        <p:pic>
          <p:nvPicPr>
            <p:cNvPr id="26" name="Picture 26"/>
            <p:cNvPicPr>
              <a:picLocks noChangeAspect="1"/>
            </p:cNvPicPr>
            <p:nvPr/>
          </p:nvPicPr>
          <p:blipFill>
            <a:blip r:embed="rId9"/>
            <a:srcRect t="4039" b="33111"/>
            <a:stretch>
              <a:fillRect/>
            </a:stretch>
          </p:blipFill>
          <p:spPr>
            <a:xfrm>
              <a:off x="0" y="0"/>
              <a:ext cx="6249855" cy="2621914"/>
            </a:xfrm>
            <a:prstGeom prst="rect">
              <a:avLst/>
            </a:prstGeom>
          </p:spPr>
        </p:pic>
        <p:pic>
          <p:nvPicPr>
            <p:cNvPr id="27" name="Picture 27"/>
            <p:cNvPicPr>
              <a:picLocks noChangeAspect="1"/>
            </p:cNvPicPr>
            <p:nvPr/>
          </p:nvPicPr>
          <p:blipFill>
            <a:blip r:embed="rId10"/>
            <a:srcRect b="35767"/>
            <a:stretch>
              <a:fillRect/>
            </a:stretch>
          </p:blipFill>
          <p:spPr>
            <a:xfrm>
              <a:off x="0" y="2748914"/>
              <a:ext cx="3061428" cy="2621914"/>
            </a:xfrm>
            <a:prstGeom prst="rect">
              <a:avLst/>
            </a:prstGeom>
          </p:spPr>
        </p:pic>
        <p:pic>
          <p:nvPicPr>
            <p:cNvPr id="28" name="Picture 28"/>
            <p:cNvPicPr>
              <a:picLocks noChangeAspect="1"/>
            </p:cNvPicPr>
            <p:nvPr/>
          </p:nvPicPr>
          <p:blipFill>
            <a:blip r:embed="rId11"/>
            <a:srcRect l="20437" t="19556" r="20869" b="5103"/>
            <a:stretch>
              <a:fillRect/>
            </a:stretch>
          </p:blipFill>
          <p:spPr>
            <a:xfrm>
              <a:off x="3188428" y="2748914"/>
              <a:ext cx="3061428" cy="2621914"/>
            </a:xfrm>
            <a:prstGeom prst="rect">
              <a:avLst/>
            </a:prstGeom>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05041"/>
        </a:solidFill>
        <a:effectLst/>
      </p:bgPr>
    </p:bg>
    <p:spTree>
      <p:nvGrpSpPr>
        <p:cNvPr id="1" name=""/>
        <p:cNvGrpSpPr/>
        <p:nvPr/>
      </p:nvGrpSpPr>
      <p:grpSpPr>
        <a:xfrm>
          <a:off x="0" y="0"/>
          <a:ext cx="0" cy="0"/>
          <a:chOff x="0" y="0"/>
          <a:chExt cx="0" cy="0"/>
        </a:xfrm>
      </p:grpSpPr>
      <p:sp>
        <p:nvSpPr>
          <p:cNvPr id="2" name="AutoShape 2"/>
          <p:cNvSpPr/>
          <p:nvPr/>
        </p:nvSpPr>
        <p:spPr>
          <a:xfrm>
            <a:off x="-503911" y="-454056"/>
            <a:ext cx="19295823" cy="4264056"/>
          </a:xfrm>
          <a:prstGeom prst="rect">
            <a:avLst/>
          </a:prstGeom>
          <a:solidFill>
            <a:srgbClr val="D4EB86"/>
          </a:solidFill>
        </p:spPr>
      </p:sp>
      <p:sp>
        <p:nvSpPr>
          <p:cNvPr id="3" name="AutoShape 3"/>
          <p:cNvSpPr/>
          <p:nvPr/>
        </p:nvSpPr>
        <p:spPr>
          <a:xfrm>
            <a:off x="-571500" y="3771900"/>
            <a:ext cx="19431000" cy="197708"/>
          </a:xfrm>
          <a:prstGeom prst="rect">
            <a:avLst/>
          </a:prstGeom>
          <a:solidFill>
            <a:srgbClr val="FFFFFF"/>
          </a:solidFill>
        </p:spPr>
      </p:sp>
      <p:grpSp>
        <p:nvGrpSpPr>
          <p:cNvPr id="4" name="Group 4"/>
          <p:cNvGrpSpPr/>
          <p:nvPr/>
        </p:nvGrpSpPr>
        <p:grpSpPr>
          <a:xfrm>
            <a:off x="1040881" y="897652"/>
            <a:ext cx="15525721" cy="1993126"/>
            <a:chOff x="0" y="0"/>
            <a:chExt cx="20700961" cy="2657502"/>
          </a:xfrm>
        </p:grpSpPr>
        <p:sp>
          <p:nvSpPr>
            <p:cNvPr id="5" name="TextBox 5"/>
            <p:cNvSpPr txBox="1"/>
            <p:nvPr/>
          </p:nvSpPr>
          <p:spPr>
            <a:xfrm>
              <a:off x="0" y="66675"/>
              <a:ext cx="20700961" cy="1554692"/>
            </a:xfrm>
            <a:prstGeom prst="rect">
              <a:avLst/>
            </a:prstGeom>
          </p:spPr>
          <p:txBody>
            <a:bodyPr lIns="0" tIns="0" rIns="0" bIns="0" rtlCol="0" anchor="t">
              <a:spAutoFit/>
            </a:bodyPr>
            <a:lstStyle/>
            <a:p>
              <a:pPr algn="l">
                <a:lnSpc>
                  <a:spcPts val="8800"/>
                </a:lnSpc>
              </a:pPr>
              <a:r>
                <a:rPr lang="en-US" sz="8000">
                  <a:solidFill>
                    <a:srgbClr val="305041"/>
                  </a:solidFill>
                  <a:latin typeface="League Spartan"/>
                </a:rPr>
                <a:t>WHAT WE'VE DONE</a:t>
              </a:r>
            </a:p>
          </p:txBody>
        </p:sp>
        <p:sp>
          <p:nvSpPr>
            <p:cNvPr id="6" name="TextBox 6"/>
            <p:cNvSpPr txBox="1"/>
            <p:nvPr/>
          </p:nvSpPr>
          <p:spPr>
            <a:xfrm>
              <a:off x="0" y="1926193"/>
              <a:ext cx="20384092" cy="731308"/>
            </a:xfrm>
            <a:prstGeom prst="rect">
              <a:avLst/>
            </a:prstGeom>
          </p:spPr>
          <p:txBody>
            <a:bodyPr lIns="0" tIns="0" rIns="0" bIns="0" rtlCol="0" anchor="t">
              <a:spAutoFit/>
            </a:bodyPr>
            <a:lstStyle/>
            <a:p>
              <a:pPr algn="l">
                <a:lnSpc>
                  <a:spcPts val="4550"/>
                </a:lnSpc>
              </a:pPr>
              <a:r>
                <a:rPr lang="en-US" sz="3500" i="0" spc="70">
                  <a:solidFill>
                    <a:srgbClr val="305041"/>
                  </a:solidFill>
                  <a:latin typeface="League Spartan"/>
                </a:rPr>
                <a:t>2014-2017</a:t>
              </a:r>
            </a:p>
          </p:txBody>
        </p:sp>
      </p:grpSp>
      <p:grpSp>
        <p:nvGrpSpPr>
          <p:cNvPr id="7" name="Group 7"/>
          <p:cNvGrpSpPr/>
          <p:nvPr/>
        </p:nvGrpSpPr>
        <p:grpSpPr>
          <a:xfrm>
            <a:off x="1040881" y="3537379"/>
            <a:ext cx="3585015" cy="2864762"/>
            <a:chOff x="0" y="0"/>
            <a:chExt cx="4780021" cy="3819683"/>
          </a:xfrm>
        </p:grpSpPr>
        <p:sp>
          <p:nvSpPr>
            <p:cNvPr id="8" name="TextBox 8"/>
            <p:cNvSpPr txBox="1"/>
            <p:nvPr/>
          </p:nvSpPr>
          <p:spPr>
            <a:xfrm>
              <a:off x="0" y="2854483"/>
              <a:ext cx="4560579" cy="96520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Community Gardening Workshops started</a:t>
              </a:r>
            </a:p>
          </p:txBody>
        </p:sp>
        <p:sp>
          <p:nvSpPr>
            <p:cNvPr id="9" name="TextBox 9"/>
            <p:cNvSpPr txBox="1"/>
            <p:nvPr/>
          </p:nvSpPr>
          <p:spPr>
            <a:xfrm>
              <a:off x="16242" y="1836508"/>
              <a:ext cx="4763779" cy="6477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2014</a:t>
              </a:r>
            </a:p>
          </p:txBody>
        </p:sp>
        <p:grpSp>
          <p:nvGrpSpPr>
            <p:cNvPr id="10" name="Group 10"/>
            <p:cNvGrpSpPr/>
            <p:nvPr/>
          </p:nvGrpSpPr>
          <p:grpSpPr>
            <a:xfrm>
              <a:off x="0" y="0"/>
              <a:ext cx="889000" cy="8890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2" name="Group 12"/>
            <p:cNvGrpSpPr/>
            <p:nvPr/>
          </p:nvGrpSpPr>
          <p:grpSpPr>
            <a:xfrm>
              <a:off x="190500" y="190500"/>
              <a:ext cx="508000" cy="50800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grpSp>
      <p:grpSp>
        <p:nvGrpSpPr>
          <p:cNvPr id="14" name="Group 14"/>
          <p:cNvGrpSpPr/>
          <p:nvPr/>
        </p:nvGrpSpPr>
        <p:grpSpPr>
          <a:xfrm>
            <a:off x="4832561" y="3421738"/>
            <a:ext cx="666750" cy="66675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6" name="Group 16"/>
          <p:cNvGrpSpPr/>
          <p:nvPr/>
        </p:nvGrpSpPr>
        <p:grpSpPr>
          <a:xfrm>
            <a:off x="4975436" y="3564613"/>
            <a:ext cx="381000" cy="38100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sp>
        <p:nvSpPr>
          <p:cNvPr id="18" name="TextBox 18"/>
          <p:cNvSpPr txBox="1"/>
          <p:nvPr/>
        </p:nvSpPr>
        <p:spPr>
          <a:xfrm>
            <a:off x="4832561" y="5543550"/>
            <a:ext cx="3723632" cy="371475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Ontario works re-establishes raised bed gardening project</a:t>
            </a:r>
          </a:p>
          <a:p>
            <a:pPr marL="330200" lvl="1" indent="-165100" algn="l">
              <a:lnSpc>
                <a:spcPts val="3000"/>
              </a:lnSpc>
              <a:buFont typeface="Arial"/>
              <a:buChar char="•"/>
            </a:pPr>
            <a:r>
              <a:rPr lang="en-US" sz="2000">
                <a:solidFill>
                  <a:srgbClr val="FFFFFF"/>
                </a:solidFill>
                <a:latin typeface="Glacial Indifference"/>
              </a:rPr>
              <a:t>Tilling community members plots</a:t>
            </a:r>
          </a:p>
          <a:p>
            <a:pPr marL="330200" lvl="1" indent="-165100" algn="l">
              <a:lnSpc>
                <a:spcPts val="3000"/>
              </a:lnSpc>
              <a:buFont typeface="Arial"/>
              <a:buChar char="•"/>
            </a:pPr>
            <a:r>
              <a:rPr lang="en-US" sz="2000">
                <a:solidFill>
                  <a:srgbClr val="FFFFFF"/>
                </a:solidFill>
                <a:latin typeface="Glacial Indifference"/>
              </a:rPr>
              <a:t>Hosted Gardening workshops</a:t>
            </a:r>
          </a:p>
          <a:p>
            <a:pPr marL="330200" lvl="1" indent="-165100" algn="l">
              <a:lnSpc>
                <a:spcPts val="3000"/>
              </a:lnSpc>
              <a:buFont typeface="Arial"/>
              <a:buChar char="•"/>
            </a:pPr>
            <a:r>
              <a:rPr lang="en-US" sz="2000">
                <a:solidFill>
                  <a:srgbClr val="FFFFFF"/>
                </a:solidFill>
                <a:latin typeface="Glacial Indifference"/>
              </a:rPr>
              <a:t>Partnered with OW, WDC, Health Centre and Family Centre</a:t>
            </a:r>
          </a:p>
          <a:p>
            <a:pPr marL="330200" lvl="1" indent="-165100" algn="l">
              <a:lnSpc>
                <a:spcPts val="3000"/>
              </a:lnSpc>
              <a:spcBef>
                <a:spcPct val="0"/>
              </a:spcBef>
              <a:buFont typeface="Arial"/>
              <a:buChar char="•"/>
            </a:pPr>
            <a:r>
              <a:rPr lang="en-US" sz="1200" b="0" i="0">
                <a:solidFill>
                  <a:srgbClr val="FFFFFF"/>
                </a:solidFill>
                <a:latin typeface="Arimo"/>
              </a:rPr>
              <a:t>WDC Completed Agriculture Study</a:t>
            </a:r>
          </a:p>
        </p:txBody>
      </p:sp>
      <p:sp>
        <p:nvSpPr>
          <p:cNvPr id="19" name="TextBox 19"/>
          <p:cNvSpPr txBox="1"/>
          <p:nvPr/>
        </p:nvSpPr>
        <p:spPr>
          <a:xfrm>
            <a:off x="4844743" y="4789594"/>
            <a:ext cx="35728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2015</a:t>
            </a:r>
          </a:p>
        </p:txBody>
      </p:sp>
      <p:grpSp>
        <p:nvGrpSpPr>
          <p:cNvPr id="20" name="Group 20"/>
          <p:cNvGrpSpPr/>
          <p:nvPr/>
        </p:nvGrpSpPr>
        <p:grpSpPr>
          <a:xfrm>
            <a:off x="9368593" y="3537379"/>
            <a:ext cx="3585015" cy="3607712"/>
            <a:chOff x="0" y="0"/>
            <a:chExt cx="4780021" cy="4810283"/>
          </a:xfrm>
        </p:grpSpPr>
        <p:grpSp>
          <p:nvGrpSpPr>
            <p:cNvPr id="21" name="Group 21"/>
            <p:cNvGrpSpPr/>
            <p:nvPr/>
          </p:nvGrpSpPr>
          <p:grpSpPr>
            <a:xfrm>
              <a:off x="0" y="0"/>
              <a:ext cx="889000" cy="889000"/>
              <a:chOff x="0" y="0"/>
              <a:chExt cx="6350000" cy="6350000"/>
            </a:xfrm>
          </p:grpSpPr>
          <p:sp>
            <p:nvSpPr>
              <p:cNvPr id="22" name="Freeform 2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3" name="Group 23"/>
            <p:cNvGrpSpPr/>
            <p:nvPr/>
          </p:nvGrpSpPr>
          <p:grpSpPr>
            <a:xfrm>
              <a:off x="190500" y="190500"/>
              <a:ext cx="508000" cy="508000"/>
              <a:chOff x="0" y="0"/>
              <a:chExt cx="6350000" cy="6350000"/>
            </a:xfrm>
          </p:grpSpPr>
          <p:sp>
            <p:nvSpPr>
              <p:cNvPr id="24" name="Freeform 2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sp>
          <p:nvSpPr>
            <p:cNvPr id="25" name="TextBox 25"/>
            <p:cNvSpPr txBox="1"/>
            <p:nvPr/>
          </p:nvSpPr>
          <p:spPr>
            <a:xfrm>
              <a:off x="0" y="2854483"/>
              <a:ext cx="4560579" cy="195580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Continued partnerships between organizations for raised beds and gardening workshops. </a:t>
              </a:r>
            </a:p>
          </p:txBody>
        </p:sp>
        <p:sp>
          <p:nvSpPr>
            <p:cNvPr id="26" name="TextBox 26"/>
            <p:cNvSpPr txBox="1"/>
            <p:nvPr/>
          </p:nvSpPr>
          <p:spPr>
            <a:xfrm>
              <a:off x="16242" y="1836508"/>
              <a:ext cx="4763779" cy="6477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2016</a:t>
              </a:r>
            </a:p>
          </p:txBody>
        </p:sp>
      </p:grpSp>
      <p:grpSp>
        <p:nvGrpSpPr>
          <p:cNvPr id="27" name="Group 27"/>
          <p:cNvGrpSpPr/>
          <p:nvPr/>
        </p:nvGrpSpPr>
        <p:grpSpPr>
          <a:xfrm>
            <a:off x="13498671" y="3537379"/>
            <a:ext cx="666750" cy="666750"/>
            <a:chOff x="0" y="0"/>
            <a:chExt cx="6350000" cy="6350000"/>
          </a:xfrm>
        </p:grpSpPr>
        <p:sp>
          <p:nvSpPr>
            <p:cNvPr id="28" name="Freeform 2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9" name="Group 29"/>
          <p:cNvGrpSpPr/>
          <p:nvPr/>
        </p:nvGrpSpPr>
        <p:grpSpPr>
          <a:xfrm>
            <a:off x="13641546" y="3680254"/>
            <a:ext cx="381000" cy="381000"/>
            <a:chOff x="0" y="0"/>
            <a:chExt cx="6350000" cy="6350000"/>
          </a:xfrm>
        </p:grpSpPr>
        <p:sp>
          <p:nvSpPr>
            <p:cNvPr id="30" name="Freeform 3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sp>
        <p:nvSpPr>
          <p:cNvPr id="31" name="TextBox 31"/>
          <p:cNvSpPr txBox="1"/>
          <p:nvPr/>
        </p:nvSpPr>
        <p:spPr>
          <a:xfrm>
            <a:off x="12957246" y="5659191"/>
            <a:ext cx="4979740" cy="4086225"/>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Applied to Rural Economic Development Fund for a value added apple study </a:t>
            </a:r>
          </a:p>
          <a:p>
            <a:pPr marL="330200" lvl="1" indent="-165100" algn="l">
              <a:lnSpc>
                <a:spcPts val="3000"/>
              </a:lnSpc>
              <a:buFont typeface="Arial"/>
              <a:buChar char="•"/>
            </a:pPr>
            <a:r>
              <a:rPr lang="en-US" sz="2000">
                <a:solidFill>
                  <a:srgbClr val="FFFFFF"/>
                </a:solidFill>
                <a:latin typeface="Glacial Indifference"/>
              </a:rPr>
              <a:t>Applied SNAPP for apple presses</a:t>
            </a:r>
          </a:p>
          <a:p>
            <a:pPr marL="330200" lvl="1" indent="-165100" algn="l">
              <a:lnSpc>
                <a:spcPts val="3000"/>
              </a:lnSpc>
              <a:buFont typeface="Arial"/>
              <a:buChar char="•"/>
            </a:pPr>
            <a:r>
              <a:rPr lang="en-US" sz="2000">
                <a:solidFill>
                  <a:srgbClr val="FFFFFF"/>
                </a:solidFill>
                <a:latin typeface="Glacial Indifference"/>
              </a:rPr>
              <a:t>Applied to Ontario Trillium Foundation for Foodshare Coordinator</a:t>
            </a:r>
          </a:p>
          <a:p>
            <a:pPr marL="330200" lvl="1" indent="-165100" algn="l">
              <a:lnSpc>
                <a:spcPts val="3000"/>
              </a:lnSpc>
              <a:buFont typeface="Arial"/>
              <a:buChar char="•"/>
            </a:pPr>
            <a:r>
              <a:rPr lang="en-US" sz="2000">
                <a:solidFill>
                  <a:srgbClr val="FFFFFF"/>
                </a:solidFill>
                <a:latin typeface="Glacial Indifference"/>
              </a:rPr>
              <a:t>Applied to Trees Canada for Haskap Berries</a:t>
            </a:r>
          </a:p>
          <a:p>
            <a:pPr marL="330200" lvl="1" indent="-165100" algn="l">
              <a:lnSpc>
                <a:spcPts val="3000"/>
              </a:lnSpc>
              <a:buFont typeface="Arial"/>
              <a:buChar char="•"/>
            </a:pPr>
            <a:r>
              <a:rPr lang="en-US" sz="2000">
                <a:solidFill>
                  <a:srgbClr val="FFFFFF"/>
                </a:solidFill>
                <a:latin typeface="Glacial Indifference"/>
              </a:rPr>
              <a:t>Won AVIVA Fund $50,000 to build a greenhouse at the high school</a:t>
            </a:r>
          </a:p>
          <a:p>
            <a:pPr marL="330200" lvl="1" indent="-165100" algn="l">
              <a:lnSpc>
                <a:spcPts val="3000"/>
              </a:lnSpc>
              <a:buFont typeface="Arial"/>
              <a:buChar char="•"/>
            </a:pPr>
            <a:r>
              <a:rPr lang="en-US" sz="2000">
                <a:solidFill>
                  <a:srgbClr val="FFFFFF"/>
                </a:solidFill>
                <a:latin typeface="Glacial Indifference"/>
              </a:rPr>
              <a:t>Partnership with Focus Forward for Indigenous Youth</a:t>
            </a:r>
          </a:p>
        </p:txBody>
      </p:sp>
      <p:sp>
        <p:nvSpPr>
          <p:cNvPr id="32" name="TextBox 32"/>
          <p:cNvSpPr txBox="1"/>
          <p:nvPr/>
        </p:nvSpPr>
        <p:spPr>
          <a:xfrm>
            <a:off x="12993768" y="4876800"/>
            <a:ext cx="35728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05041"/>
        </a:solidFill>
        <a:effectLst/>
      </p:bgPr>
    </p:bg>
    <p:spTree>
      <p:nvGrpSpPr>
        <p:cNvPr id="1" name=""/>
        <p:cNvGrpSpPr/>
        <p:nvPr/>
      </p:nvGrpSpPr>
      <p:grpSpPr>
        <a:xfrm>
          <a:off x="0" y="0"/>
          <a:ext cx="0" cy="0"/>
          <a:chOff x="0" y="0"/>
          <a:chExt cx="0" cy="0"/>
        </a:xfrm>
      </p:grpSpPr>
      <p:sp>
        <p:nvSpPr>
          <p:cNvPr id="2" name="AutoShape 2"/>
          <p:cNvSpPr/>
          <p:nvPr/>
        </p:nvSpPr>
        <p:spPr>
          <a:xfrm>
            <a:off x="-503911" y="-454056"/>
            <a:ext cx="19295823" cy="4264056"/>
          </a:xfrm>
          <a:prstGeom prst="rect">
            <a:avLst/>
          </a:prstGeom>
          <a:solidFill>
            <a:srgbClr val="D4EB86"/>
          </a:solidFill>
        </p:spPr>
      </p:sp>
      <p:sp>
        <p:nvSpPr>
          <p:cNvPr id="3" name="AutoShape 3"/>
          <p:cNvSpPr/>
          <p:nvPr/>
        </p:nvSpPr>
        <p:spPr>
          <a:xfrm>
            <a:off x="-571500" y="3771900"/>
            <a:ext cx="19431000" cy="197708"/>
          </a:xfrm>
          <a:prstGeom prst="rect">
            <a:avLst/>
          </a:prstGeom>
          <a:solidFill>
            <a:srgbClr val="FFFFFF"/>
          </a:solidFill>
        </p:spPr>
      </p:sp>
      <p:grpSp>
        <p:nvGrpSpPr>
          <p:cNvPr id="4" name="Group 4"/>
          <p:cNvGrpSpPr/>
          <p:nvPr/>
        </p:nvGrpSpPr>
        <p:grpSpPr>
          <a:xfrm>
            <a:off x="1040881" y="897652"/>
            <a:ext cx="15525721" cy="1993126"/>
            <a:chOff x="0" y="0"/>
            <a:chExt cx="20700961" cy="2657502"/>
          </a:xfrm>
        </p:grpSpPr>
        <p:sp>
          <p:nvSpPr>
            <p:cNvPr id="5" name="TextBox 5"/>
            <p:cNvSpPr txBox="1"/>
            <p:nvPr/>
          </p:nvSpPr>
          <p:spPr>
            <a:xfrm>
              <a:off x="0" y="66675"/>
              <a:ext cx="20700961" cy="1554692"/>
            </a:xfrm>
            <a:prstGeom prst="rect">
              <a:avLst/>
            </a:prstGeom>
          </p:spPr>
          <p:txBody>
            <a:bodyPr lIns="0" tIns="0" rIns="0" bIns="0" rtlCol="0" anchor="t">
              <a:spAutoFit/>
            </a:bodyPr>
            <a:lstStyle/>
            <a:p>
              <a:pPr algn="l">
                <a:lnSpc>
                  <a:spcPts val="8800"/>
                </a:lnSpc>
              </a:pPr>
              <a:r>
                <a:rPr lang="en-US" sz="8000">
                  <a:solidFill>
                    <a:srgbClr val="305041"/>
                  </a:solidFill>
                  <a:latin typeface="League Spartan"/>
                </a:rPr>
                <a:t>WHAT WE'VE DONE</a:t>
              </a:r>
            </a:p>
          </p:txBody>
        </p:sp>
        <p:sp>
          <p:nvSpPr>
            <p:cNvPr id="6" name="TextBox 6"/>
            <p:cNvSpPr txBox="1"/>
            <p:nvPr/>
          </p:nvSpPr>
          <p:spPr>
            <a:xfrm>
              <a:off x="0" y="1926193"/>
              <a:ext cx="20384092" cy="731308"/>
            </a:xfrm>
            <a:prstGeom prst="rect">
              <a:avLst/>
            </a:prstGeom>
          </p:spPr>
          <p:txBody>
            <a:bodyPr lIns="0" tIns="0" rIns="0" bIns="0" rtlCol="0" anchor="t">
              <a:spAutoFit/>
            </a:bodyPr>
            <a:lstStyle/>
            <a:p>
              <a:pPr algn="l">
                <a:lnSpc>
                  <a:spcPts val="4550"/>
                </a:lnSpc>
              </a:pPr>
              <a:r>
                <a:rPr lang="en-US" sz="3500" i="0" spc="70">
                  <a:solidFill>
                    <a:srgbClr val="305041"/>
                  </a:solidFill>
                  <a:latin typeface="League Spartan"/>
                </a:rPr>
                <a:t>2018-BEYOND</a:t>
              </a:r>
            </a:p>
          </p:txBody>
        </p:sp>
      </p:grpSp>
      <p:grpSp>
        <p:nvGrpSpPr>
          <p:cNvPr id="7" name="Group 7"/>
          <p:cNvGrpSpPr/>
          <p:nvPr/>
        </p:nvGrpSpPr>
        <p:grpSpPr>
          <a:xfrm>
            <a:off x="1040881" y="3537379"/>
            <a:ext cx="3585015" cy="5836562"/>
            <a:chOff x="0" y="0"/>
            <a:chExt cx="4780021" cy="7782083"/>
          </a:xfrm>
        </p:grpSpPr>
        <p:sp>
          <p:nvSpPr>
            <p:cNvPr id="8" name="TextBox 8"/>
            <p:cNvSpPr txBox="1"/>
            <p:nvPr/>
          </p:nvSpPr>
          <p:spPr>
            <a:xfrm>
              <a:off x="0" y="2854483"/>
              <a:ext cx="4560579" cy="492760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Community Gardening Workshops </a:t>
              </a:r>
            </a:p>
            <a:p>
              <a:pPr marL="330200" lvl="1" indent="-165100" algn="l">
                <a:lnSpc>
                  <a:spcPts val="3000"/>
                </a:lnSpc>
                <a:spcBef>
                  <a:spcPct val="0"/>
                </a:spcBef>
                <a:buFont typeface="Arial"/>
                <a:buChar char="•"/>
              </a:pPr>
              <a:r>
                <a:rPr lang="en-US" sz="1200" b="0" i="0">
                  <a:solidFill>
                    <a:srgbClr val="FFFFFF"/>
                  </a:solidFill>
                  <a:latin typeface="Arimo"/>
                </a:rPr>
                <a:t>Foodshare Community Gardens</a:t>
              </a:r>
              <a:r>
                <a:rPr lang="en-US" sz="2000">
                  <a:solidFill>
                    <a:srgbClr val="FFFFFF"/>
                  </a:solidFill>
                  <a:latin typeface="Glacial Indifference"/>
                </a:rPr>
                <a:t> begin</a:t>
              </a:r>
            </a:p>
            <a:p>
              <a:pPr marL="330200" lvl="1" indent="-165100" algn="l">
                <a:lnSpc>
                  <a:spcPts val="3000"/>
                </a:lnSpc>
                <a:spcBef>
                  <a:spcPct val="0"/>
                </a:spcBef>
                <a:buFont typeface="Arial"/>
                <a:buChar char="•"/>
              </a:pPr>
              <a:r>
                <a:rPr lang="en-US" sz="1200" b="0" i="0">
                  <a:solidFill>
                    <a:srgbClr val="FFFFFF"/>
                  </a:solidFill>
                  <a:latin typeface="Arimo"/>
                </a:rPr>
                <a:t>Applied to Trees Canada for fruit trees</a:t>
              </a:r>
            </a:p>
            <a:p>
              <a:pPr marL="330200" lvl="1" indent="-165100" algn="l">
                <a:lnSpc>
                  <a:spcPts val="3000"/>
                </a:lnSpc>
                <a:spcBef>
                  <a:spcPct val="0"/>
                </a:spcBef>
                <a:buFont typeface="Arial"/>
                <a:buChar char="•"/>
              </a:pPr>
              <a:r>
                <a:rPr lang="en-US" sz="1200" b="0" i="0">
                  <a:solidFill>
                    <a:srgbClr val="FFFFFF"/>
                  </a:solidFill>
                  <a:latin typeface="Arimo"/>
                </a:rPr>
                <a:t>Started Greenhouse Construction</a:t>
              </a:r>
            </a:p>
            <a:p>
              <a:pPr marL="330200" lvl="1" indent="-165100" algn="l">
                <a:lnSpc>
                  <a:spcPts val="3000"/>
                </a:lnSpc>
                <a:spcBef>
                  <a:spcPct val="0"/>
                </a:spcBef>
                <a:buFont typeface="Arial"/>
                <a:buChar char="•"/>
              </a:pPr>
              <a:r>
                <a:rPr lang="en-US" sz="1200" b="0" i="0">
                  <a:solidFill>
                    <a:srgbClr val="FFFFFF"/>
                  </a:solidFill>
                  <a:latin typeface="Arimo"/>
                </a:rPr>
                <a:t>Indigenous Agricultural Gathering</a:t>
              </a:r>
            </a:p>
          </p:txBody>
        </p:sp>
        <p:sp>
          <p:nvSpPr>
            <p:cNvPr id="9" name="TextBox 9"/>
            <p:cNvSpPr txBox="1"/>
            <p:nvPr/>
          </p:nvSpPr>
          <p:spPr>
            <a:xfrm>
              <a:off x="16242" y="1836508"/>
              <a:ext cx="4763779" cy="6477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2018</a:t>
              </a:r>
            </a:p>
          </p:txBody>
        </p:sp>
        <p:grpSp>
          <p:nvGrpSpPr>
            <p:cNvPr id="10" name="Group 10"/>
            <p:cNvGrpSpPr/>
            <p:nvPr/>
          </p:nvGrpSpPr>
          <p:grpSpPr>
            <a:xfrm>
              <a:off x="0" y="0"/>
              <a:ext cx="889000" cy="88900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2" name="Group 12"/>
            <p:cNvGrpSpPr/>
            <p:nvPr/>
          </p:nvGrpSpPr>
          <p:grpSpPr>
            <a:xfrm>
              <a:off x="190500" y="190500"/>
              <a:ext cx="508000" cy="508000"/>
              <a:chOff x="0" y="0"/>
              <a:chExt cx="6350000" cy="6350000"/>
            </a:xfrm>
          </p:grpSpPr>
          <p:sp>
            <p:nvSpPr>
              <p:cNvPr id="13" name="Freeform 1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grpSp>
      <p:grpSp>
        <p:nvGrpSpPr>
          <p:cNvPr id="14" name="Group 14"/>
          <p:cNvGrpSpPr/>
          <p:nvPr/>
        </p:nvGrpSpPr>
        <p:grpSpPr>
          <a:xfrm>
            <a:off x="4897533" y="3537379"/>
            <a:ext cx="666750" cy="666750"/>
            <a:chOff x="0" y="0"/>
            <a:chExt cx="6350000" cy="6350000"/>
          </a:xfrm>
        </p:grpSpPr>
        <p:sp>
          <p:nvSpPr>
            <p:cNvPr id="15" name="Freeform 15"/>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16" name="Group 16"/>
          <p:cNvGrpSpPr/>
          <p:nvPr/>
        </p:nvGrpSpPr>
        <p:grpSpPr>
          <a:xfrm>
            <a:off x="5040408" y="3680254"/>
            <a:ext cx="381000" cy="381000"/>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sp>
        <p:nvSpPr>
          <p:cNvPr id="18" name="TextBox 18"/>
          <p:cNvSpPr txBox="1"/>
          <p:nvPr/>
        </p:nvSpPr>
        <p:spPr>
          <a:xfrm>
            <a:off x="4897533" y="5659191"/>
            <a:ext cx="4005174" cy="371475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Continue work on the greenhouse construction to be completed by August 2019.</a:t>
            </a:r>
          </a:p>
          <a:p>
            <a:pPr marL="330200" lvl="1" indent="-165100" algn="l">
              <a:lnSpc>
                <a:spcPts val="3000"/>
              </a:lnSpc>
              <a:buFont typeface="Arial"/>
              <a:buChar char="•"/>
            </a:pPr>
            <a:r>
              <a:rPr lang="en-US" sz="2000">
                <a:solidFill>
                  <a:srgbClr val="FFFFFF"/>
                </a:solidFill>
                <a:latin typeface="Glacial Indifference"/>
              </a:rPr>
              <a:t>Started Wiikwemkoong Gitigaan Club</a:t>
            </a:r>
          </a:p>
          <a:p>
            <a:pPr marL="330200" lvl="1" indent="-165100" algn="l">
              <a:lnSpc>
                <a:spcPts val="3000"/>
              </a:lnSpc>
              <a:buFont typeface="Arial"/>
              <a:buChar char="•"/>
            </a:pPr>
            <a:r>
              <a:rPr lang="en-US" sz="2000">
                <a:solidFill>
                  <a:srgbClr val="FFFFFF"/>
                </a:solidFill>
                <a:latin typeface="Glacial Indifference"/>
              </a:rPr>
              <a:t>Continue with garden plots and community workshops</a:t>
            </a:r>
          </a:p>
          <a:p>
            <a:pPr marL="330200" lvl="1" indent="-165100" algn="l">
              <a:lnSpc>
                <a:spcPts val="3000"/>
              </a:lnSpc>
              <a:buFont typeface="Arial"/>
              <a:buChar char="•"/>
            </a:pPr>
            <a:r>
              <a:rPr lang="en-US" sz="2000">
                <a:solidFill>
                  <a:srgbClr val="FFFFFF"/>
                </a:solidFill>
                <a:latin typeface="Glacial Indifference"/>
              </a:rPr>
              <a:t>Starting Bee Club</a:t>
            </a:r>
          </a:p>
          <a:p>
            <a:pPr marL="330200" lvl="1" indent="-165100" algn="l">
              <a:lnSpc>
                <a:spcPts val="3000"/>
              </a:lnSpc>
              <a:buFont typeface="Arial"/>
              <a:buChar char="•"/>
            </a:pPr>
            <a:r>
              <a:rPr lang="en-US" sz="2000">
                <a:solidFill>
                  <a:srgbClr val="FFFFFF"/>
                </a:solidFill>
                <a:latin typeface="Glacial Indifference"/>
              </a:rPr>
              <a:t>Revitalizing grapes, asparagus and fruit trees</a:t>
            </a:r>
          </a:p>
        </p:txBody>
      </p:sp>
      <p:sp>
        <p:nvSpPr>
          <p:cNvPr id="19" name="TextBox 19"/>
          <p:cNvSpPr txBox="1"/>
          <p:nvPr/>
        </p:nvSpPr>
        <p:spPr>
          <a:xfrm>
            <a:off x="4909714" y="4905235"/>
            <a:ext cx="35728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2019</a:t>
            </a:r>
          </a:p>
        </p:txBody>
      </p:sp>
      <p:grpSp>
        <p:nvGrpSpPr>
          <p:cNvPr id="20" name="Group 20"/>
          <p:cNvGrpSpPr/>
          <p:nvPr/>
        </p:nvGrpSpPr>
        <p:grpSpPr>
          <a:xfrm>
            <a:off x="9368593" y="3537379"/>
            <a:ext cx="666750" cy="666750"/>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p:spPr>
        </p:sp>
      </p:grpSp>
      <p:grpSp>
        <p:nvGrpSpPr>
          <p:cNvPr id="22" name="Group 22"/>
          <p:cNvGrpSpPr/>
          <p:nvPr/>
        </p:nvGrpSpPr>
        <p:grpSpPr>
          <a:xfrm>
            <a:off x="9511468" y="3680254"/>
            <a:ext cx="381000" cy="381000"/>
            <a:chOff x="0" y="0"/>
            <a:chExt cx="6350000" cy="6350000"/>
          </a:xfrm>
        </p:grpSpPr>
        <p:sp>
          <p:nvSpPr>
            <p:cNvPr id="23" name="Freeform 2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05041"/>
            </a:solidFill>
          </p:spPr>
        </p:sp>
      </p:grpSp>
      <p:sp>
        <p:nvSpPr>
          <p:cNvPr id="24" name="TextBox 24"/>
          <p:cNvSpPr txBox="1"/>
          <p:nvPr/>
        </p:nvSpPr>
        <p:spPr>
          <a:xfrm>
            <a:off x="9368593" y="5659191"/>
            <a:ext cx="5932649" cy="2228850"/>
          </a:xfrm>
          <a:prstGeom prst="rect">
            <a:avLst/>
          </a:prstGeom>
        </p:spPr>
        <p:txBody>
          <a:bodyPr lIns="0" tIns="0" rIns="0" bIns="0" rtlCol="0" anchor="t">
            <a:spAutoFit/>
          </a:bodyPr>
          <a:lstStyle/>
          <a:p>
            <a:pPr marL="330200" lvl="1" indent="-165100" algn="l">
              <a:lnSpc>
                <a:spcPts val="3000"/>
              </a:lnSpc>
              <a:buFont typeface="Arial"/>
              <a:buChar char="•"/>
            </a:pPr>
            <a:r>
              <a:rPr lang="en-US" sz="2000">
                <a:solidFill>
                  <a:srgbClr val="FFFFFF"/>
                </a:solidFill>
                <a:latin typeface="Glacial Indifference"/>
              </a:rPr>
              <a:t>Start development of a fulling functioning Market Garden</a:t>
            </a:r>
          </a:p>
          <a:p>
            <a:pPr marL="330200" lvl="1" indent="-165100" algn="l">
              <a:lnSpc>
                <a:spcPts val="3000"/>
              </a:lnSpc>
              <a:buFont typeface="Arial"/>
              <a:buChar char="•"/>
            </a:pPr>
            <a:r>
              <a:rPr lang="en-US" sz="2000">
                <a:solidFill>
                  <a:srgbClr val="FFFFFF"/>
                </a:solidFill>
                <a:latin typeface="Glacial Indifference"/>
              </a:rPr>
              <a:t>Community Farm &amp; Food Co-op</a:t>
            </a:r>
          </a:p>
          <a:p>
            <a:pPr marL="330200" lvl="1" indent="-165100" algn="l">
              <a:lnSpc>
                <a:spcPts val="3000"/>
              </a:lnSpc>
              <a:buFont typeface="Arial"/>
              <a:buChar char="•"/>
            </a:pPr>
            <a:r>
              <a:rPr lang="en-US" sz="2000">
                <a:solidFill>
                  <a:srgbClr val="FFFFFF"/>
                </a:solidFill>
                <a:latin typeface="Glacial Indifference"/>
              </a:rPr>
              <a:t>Fruit tree revitalization project</a:t>
            </a:r>
          </a:p>
          <a:p>
            <a:pPr marL="330200" lvl="1" indent="-165100" algn="l">
              <a:lnSpc>
                <a:spcPts val="3000"/>
              </a:lnSpc>
              <a:buFont typeface="Arial"/>
              <a:buChar char="•"/>
            </a:pPr>
            <a:r>
              <a:rPr lang="en-US" sz="2000">
                <a:solidFill>
                  <a:srgbClr val="FFFFFF"/>
                </a:solidFill>
                <a:latin typeface="Glacial Indifference"/>
              </a:rPr>
              <a:t>Train community members as fruit tree arborists.</a:t>
            </a:r>
          </a:p>
          <a:p>
            <a:pPr marL="330200" lvl="1" indent="-165100" algn="l">
              <a:lnSpc>
                <a:spcPts val="3000"/>
              </a:lnSpc>
              <a:buFont typeface="Arial"/>
              <a:buChar char="•"/>
            </a:pPr>
            <a:r>
              <a:rPr lang="en-US" sz="2000">
                <a:solidFill>
                  <a:srgbClr val="FFFFFF"/>
                </a:solidFill>
                <a:latin typeface="Glacial Indifference"/>
              </a:rPr>
              <a:t>Continue bee keeping training</a:t>
            </a:r>
          </a:p>
        </p:txBody>
      </p:sp>
      <p:sp>
        <p:nvSpPr>
          <p:cNvPr id="25" name="TextBox 25"/>
          <p:cNvSpPr txBox="1"/>
          <p:nvPr/>
        </p:nvSpPr>
        <p:spPr>
          <a:xfrm>
            <a:off x="9380774" y="4905235"/>
            <a:ext cx="3572834" cy="495300"/>
          </a:xfrm>
          <a:prstGeom prst="rect">
            <a:avLst/>
          </a:prstGeom>
        </p:spPr>
        <p:txBody>
          <a:bodyPr lIns="0" tIns="0" rIns="0" bIns="0" rtlCol="0" anchor="t">
            <a:spAutoFit/>
          </a:bodyPr>
          <a:lstStyle/>
          <a:p>
            <a:pPr algn="l">
              <a:lnSpc>
                <a:spcPts val="3900"/>
              </a:lnSpc>
            </a:pPr>
            <a:r>
              <a:rPr lang="en-US" sz="3000" spc="120">
                <a:solidFill>
                  <a:srgbClr val="D4EB86"/>
                </a:solidFill>
                <a:latin typeface="Glacial Indifference"/>
              </a:rPr>
              <a:t>2020 AND BEYOND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22268" b="22268"/>
          <a:stretch>
            <a:fillRect/>
          </a:stretch>
        </p:blipFill>
        <p:spPr>
          <a:xfrm>
            <a:off x="119964" y="5139381"/>
            <a:ext cx="9083187" cy="5037813"/>
          </a:xfrm>
          <a:prstGeom prst="rect">
            <a:avLst/>
          </a:prstGeom>
        </p:spPr>
      </p:pic>
      <p:pic>
        <p:nvPicPr>
          <p:cNvPr id="3" name="Picture 3"/>
          <p:cNvPicPr>
            <a:picLocks noChangeAspect="1"/>
          </p:cNvPicPr>
          <p:nvPr/>
        </p:nvPicPr>
        <p:blipFill>
          <a:blip r:embed="rId3"/>
          <a:srcRect t="8161" b="8161"/>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1763155"/>
            <a:ext cx="8125269" cy="1723251"/>
            <a:chOff x="0" y="0"/>
            <a:chExt cx="10833692" cy="2297669"/>
          </a:xfrm>
        </p:grpSpPr>
        <p:sp>
          <p:nvSpPr>
            <p:cNvPr id="6" name="TextBox 6"/>
            <p:cNvSpPr txBox="1"/>
            <p:nvPr/>
          </p:nvSpPr>
          <p:spPr>
            <a:xfrm>
              <a:off x="164757" y="17668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47625"/>
              <a:ext cx="10833692" cy="1732492"/>
            </a:xfrm>
            <a:prstGeom prst="rect">
              <a:avLst/>
            </a:prstGeom>
          </p:spPr>
          <p:txBody>
            <a:bodyPr lIns="0" tIns="0" rIns="0" bIns="0" rtlCol="0" anchor="t">
              <a:spAutoFit/>
            </a:bodyPr>
            <a:lstStyle/>
            <a:p>
              <a:pPr algn="ctr">
                <a:lnSpc>
                  <a:spcPts val="5200"/>
                </a:lnSpc>
              </a:pPr>
              <a:r>
                <a:rPr lang="en-US" sz="4000" i="0" spc="80">
                  <a:solidFill>
                    <a:srgbClr val="305041"/>
                  </a:solidFill>
                  <a:latin typeface="League Spartan"/>
                </a:rPr>
                <a:t>FUNDRAISING: </a:t>
              </a:r>
            </a:p>
            <a:p>
              <a:pPr algn="ctr">
                <a:lnSpc>
                  <a:spcPts val="5200"/>
                </a:lnSpc>
              </a:pPr>
              <a:r>
                <a:rPr lang="en-US" sz="4000" i="0" spc="80">
                  <a:solidFill>
                    <a:srgbClr val="305041"/>
                  </a:solidFill>
                  <a:latin typeface="League Spartan"/>
                </a:rPr>
                <a:t>RAIN-BARRELS</a:t>
              </a:r>
            </a:p>
          </p:txBody>
        </p:sp>
      </p:grpSp>
      <p:pic>
        <p:nvPicPr>
          <p:cNvPr id="8" name="Picture 8"/>
          <p:cNvPicPr>
            <a:picLocks noChangeAspect="1"/>
          </p:cNvPicPr>
          <p:nvPr/>
        </p:nvPicPr>
        <p:blipFill>
          <a:blip r:embed="rId4"/>
          <a:srcRect l="23550" t="33507" b="9957"/>
          <a:stretch>
            <a:fillRect/>
          </a:stretch>
        </p:blipFill>
        <p:spPr>
          <a:xfrm>
            <a:off x="9065473" y="5139381"/>
            <a:ext cx="9083187" cy="50378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8376" b="8376"/>
          <a:stretch>
            <a:fillRect/>
          </a:stretch>
        </p:blipFill>
        <p:spPr>
          <a:xfrm>
            <a:off x="119964" y="5139381"/>
            <a:ext cx="9083187" cy="5037813"/>
          </a:xfrm>
          <a:prstGeom prst="rect">
            <a:avLst/>
          </a:prstGeom>
        </p:spPr>
      </p:pic>
      <p:pic>
        <p:nvPicPr>
          <p:cNvPr id="3" name="Picture 3"/>
          <p:cNvPicPr>
            <a:picLocks noChangeAspect="1"/>
          </p:cNvPicPr>
          <p:nvPr/>
        </p:nvPicPr>
        <p:blipFill>
          <a:blip r:embed="rId3"/>
          <a:srcRect t="12972" b="12972"/>
          <a:stretch>
            <a:fillRect/>
          </a:stretch>
        </p:blipFill>
        <p:spPr>
          <a:xfrm>
            <a:off x="9097550" y="110181"/>
            <a:ext cx="9070487" cy="5037813"/>
          </a:xfrm>
          <a:prstGeom prst="rect">
            <a:avLst/>
          </a:prstGeom>
        </p:spPr>
      </p:pic>
      <p:sp>
        <p:nvSpPr>
          <p:cNvPr id="4" name="AutoShape 4"/>
          <p:cNvSpPr/>
          <p:nvPr/>
        </p:nvSpPr>
        <p:spPr>
          <a:xfrm>
            <a:off x="119964" y="110181"/>
            <a:ext cx="9023350" cy="5029200"/>
          </a:xfrm>
          <a:prstGeom prst="rect">
            <a:avLst/>
          </a:prstGeom>
          <a:solidFill>
            <a:srgbClr val="D4EB86"/>
          </a:solidFill>
        </p:spPr>
      </p:sp>
      <p:grpSp>
        <p:nvGrpSpPr>
          <p:cNvPr id="5" name="Group 5"/>
          <p:cNvGrpSpPr/>
          <p:nvPr/>
        </p:nvGrpSpPr>
        <p:grpSpPr>
          <a:xfrm>
            <a:off x="569004" y="2091768"/>
            <a:ext cx="8125269" cy="1066026"/>
            <a:chOff x="0" y="0"/>
            <a:chExt cx="10833692" cy="1421369"/>
          </a:xfrm>
        </p:grpSpPr>
        <p:sp>
          <p:nvSpPr>
            <p:cNvPr id="6" name="TextBox 6"/>
            <p:cNvSpPr txBox="1"/>
            <p:nvPr/>
          </p:nvSpPr>
          <p:spPr>
            <a:xfrm>
              <a:off x="164757" y="890509"/>
              <a:ext cx="10504179" cy="530860"/>
            </a:xfrm>
            <a:prstGeom prst="rect">
              <a:avLst/>
            </a:prstGeom>
          </p:spPr>
          <p:txBody>
            <a:bodyPr lIns="0" tIns="0" rIns="0" bIns="0" rtlCol="0" anchor="t">
              <a:spAutoFit/>
            </a:bodyPr>
            <a:lstStyle/>
            <a:p>
              <a:pPr algn="ctr">
                <a:lnSpc>
                  <a:spcPts val="3450"/>
                </a:lnSpc>
              </a:pPr>
              <a:endParaRPr/>
            </a:p>
          </p:txBody>
        </p:sp>
        <p:sp>
          <p:nvSpPr>
            <p:cNvPr id="7" name="TextBox 7"/>
            <p:cNvSpPr txBox="1"/>
            <p:nvPr/>
          </p:nvSpPr>
          <p:spPr>
            <a:xfrm>
              <a:off x="0" y="-47625"/>
              <a:ext cx="10833692" cy="856192"/>
            </a:xfrm>
            <a:prstGeom prst="rect">
              <a:avLst/>
            </a:prstGeom>
          </p:spPr>
          <p:txBody>
            <a:bodyPr lIns="0" tIns="0" rIns="0" bIns="0" rtlCol="0" anchor="t">
              <a:spAutoFit/>
            </a:bodyPr>
            <a:lstStyle/>
            <a:p>
              <a:pPr algn="ctr">
                <a:lnSpc>
                  <a:spcPts val="5200"/>
                </a:lnSpc>
              </a:pPr>
              <a:r>
                <a:rPr lang="en-US" sz="4000" i="0" spc="80">
                  <a:solidFill>
                    <a:srgbClr val="305041"/>
                  </a:solidFill>
                  <a:latin typeface="League Spartan"/>
                </a:rPr>
                <a:t>APPLE PRESSES</a:t>
              </a:r>
            </a:p>
          </p:txBody>
        </p:sp>
      </p:grpSp>
      <p:pic>
        <p:nvPicPr>
          <p:cNvPr id="8" name="Picture 8"/>
          <p:cNvPicPr>
            <a:picLocks noChangeAspect="1"/>
          </p:cNvPicPr>
          <p:nvPr/>
        </p:nvPicPr>
        <p:blipFill>
          <a:blip r:embed="rId4"/>
          <a:srcRect t="8376" b="8376"/>
          <a:stretch>
            <a:fillRect/>
          </a:stretch>
        </p:blipFill>
        <p:spPr>
          <a:xfrm>
            <a:off x="9065473" y="5139381"/>
            <a:ext cx="9083187" cy="50378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445</Words>
  <Application>Microsoft Office PowerPoint</Application>
  <PresentationFormat>Custom</PresentationFormat>
  <Paragraphs>91</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Arimo</vt:lpstr>
      <vt:lpstr>Calibri</vt:lpstr>
      <vt:lpstr>League Spartan</vt:lpstr>
      <vt:lpstr>Glacial Indifference</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Wiikwemkoong Gitigaan</dc:title>
  <dc:creator>Lynn Moreau</dc:creator>
  <cp:lastModifiedBy>Lynn Moreau</cp:lastModifiedBy>
  <cp:revision>2</cp:revision>
  <dcterms:created xsi:type="dcterms:W3CDTF">2006-08-16T00:00:00Z</dcterms:created>
  <dcterms:modified xsi:type="dcterms:W3CDTF">2019-05-22T15:05:16Z</dcterms:modified>
  <dc:identifier>DADafSeDoQY</dc:identifier>
</cp:coreProperties>
</file>