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handoutMasterIdLst>
    <p:handoutMasterId r:id="rId41"/>
  </p:handoutMasterIdLst>
  <p:sldIdLst>
    <p:sldId id="256" r:id="rId3"/>
    <p:sldId id="257" r:id="rId4"/>
    <p:sldId id="258" r:id="rId5"/>
    <p:sldId id="266" r:id="rId6"/>
    <p:sldId id="318" r:id="rId7"/>
    <p:sldId id="328" r:id="rId8"/>
    <p:sldId id="317" r:id="rId9"/>
    <p:sldId id="267" r:id="rId10"/>
    <p:sldId id="314" r:id="rId11"/>
    <p:sldId id="268" r:id="rId12"/>
    <p:sldId id="278" r:id="rId13"/>
    <p:sldId id="269" r:id="rId14"/>
    <p:sldId id="331" r:id="rId15"/>
    <p:sldId id="326" r:id="rId16"/>
    <p:sldId id="327" r:id="rId17"/>
    <p:sldId id="336" r:id="rId18"/>
    <p:sldId id="319" r:id="rId19"/>
    <p:sldId id="320" r:id="rId20"/>
    <p:sldId id="321" r:id="rId21"/>
    <p:sldId id="271" r:id="rId22"/>
    <p:sldId id="322" r:id="rId23"/>
    <p:sldId id="323" r:id="rId24"/>
    <p:sldId id="324" r:id="rId25"/>
    <p:sldId id="337" r:id="rId26"/>
    <p:sldId id="333" r:id="rId27"/>
    <p:sldId id="325" r:id="rId28"/>
    <p:sldId id="312" r:id="rId29"/>
    <p:sldId id="275" r:id="rId30"/>
    <p:sldId id="277" r:id="rId31"/>
    <p:sldId id="276" r:id="rId32"/>
    <p:sldId id="279" r:id="rId33"/>
    <p:sldId id="280" r:id="rId34"/>
    <p:sldId id="281" r:id="rId35"/>
    <p:sldId id="282" r:id="rId36"/>
    <p:sldId id="335" r:id="rId37"/>
    <p:sldId id="338" r:id="rId38"/>
    <p:sldId id="272"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reira, George (OMAFRA)" initials="FG(" lastIdx="2" clrIdx="0">
    <p:extLst>
      <p:ext uri="{19B8F6BF-5375-455C-9EA6-DF929625EA0E}">
        <p15:presenceInfo xmlns:p15="http://schemas.microsoft.com/office/powerpoint/2012/main" userId="S-1-5-21-2811466577-4114725510-2095539595-785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98" autoAdjust="0"/>
    <p:restoredTop sz="64223" autoAdjust="0"/>
  </p:normalViewPr>
  <p:slideViewPr>
    <p:cSldViewPr snapToGrid="0">
      <p:cViewPr varScale="1">
        <p:scale>
          <a:sx n="34" d="100"/>
          <a:sy n="34" d="100"/>
        </p:scale>
        <p:origin x="1248" y="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9906B0-D350-4004-9D70-1814369D67DB}"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CA"/>
        </a:p>
      </dgm:t>
    </dgm:pt>
    <dgm:pt modelId="{2D5CB891-DCE0-492D-9847-436D87EB8778}">
      <dgm:prSet phldrT="[Text]" custT="1"/>
      <dgm:spPr/>
      <dgm:t>
        <a:bodyPr/>
        <a:lstStyle/>
        <a:p>
          <a:r>
            <a:rPr lang="en-CA" sz="1400" dirty="0">
              <a:solidFill>
                <a:schemeClr val="tx1"/>
              </a:solidFill>
            </a:rPr>
            <a:t>Indigenous Farmers, Food Businesses, Organizations &amp; Communities</a:t>
          </a:r>
        </a:p>
      </dgm:t>
    </dgm:pt>
    <dgm:pt modelId="{35EDD262-CD58-4208-808D-4799D23526C3}" type="parTrans" cxnId="{328E5617-B7C5-4D4F-A2F4-26F9737A4892}">
      <dgm:prSet/>
      <dgm:spPr/>
      <dgm:t>
        <a:bodyPr/>
        <a:lstStyle/>
        <a:p>
          <a:endParaRPr lang="en-CA">
            <a:solidFill>
              <a:schemeClr val="tx1"/>
            </a:solidFill>
          </a:endParaRPr>
        </a:p>
      </dgm:t>
    </dgm:pt>
    <dgm:pt modelId="{19A6C719-26DF-435A-BE9E-07B0BFCBF232}" type="sibTrans" cxnId="{328E5617-B7C5-4D4F-A2F4-26F9737A4892}">
      <dgm:prSet/>
      <dgm:spPr/>
      <dgm:t>
        <a:bodyPr/>
        <a:lstStyle/>
        <a:p>
          <a:endParaRPr lang="en-CA">
            <a:solidFill>
              <a:schemeClr val="tx1"/>
            </a:solidFill>
          </a:endParaRPr>
        </a:p>
      </dgm:t>
    </dgm:pt>
    <dgm:pt modelId="{FE0FD3F6-929D-4645-A724-E4A8ADBEE9B3}">
      <dgm:prSet phldrT="[Text]" custT="1"/>
      <dgm:spPr/>
      <dgm:t>
        <a:bodyPr/>
        <a:lstStyle/>
        <a:p>
          <a:r>
            <a:rPr lang="en-CA" sz="1400" dirty="0">
              <a:solidFill>
                <a:schemeClr val="tx1"/>
              </a:solidFill>
            </a:rPr>
            <a:t>Funding</a:t>
          </a:r>
        </a:p>
      </dgm:t>
    </dgm:pt>
    <dgm:pt modelId="{B5D9C77A-7A17-4A8A-BB07-899AF1303454}" type="parTrans" cxnId="{7B6A1AB6-B258-40C1-BFDF-8C95E6958CF0}">
      <dgm:prSet/>
      <dgm:spPr/>
      <dgm:t>
        <a:bodyPr/>
        <a:lstStyle/>
        <a:p>
          <a:endParaRPr lang="en-CA">
            <a:solidFill>
              <a:schemeClr val="tx1"/>
            </a:solidFill>
          </a:endParaRPr>
        </a:p>
      </dgm:t>
    </dgm:pt>
    <dgm:pt modelId="{02D234EB-9AE2-484A-8052-2C18E875D34C}" type="sibTrans" cxnId="{7B6A1AB6-B258-40C1-BFDF-8C95E6958CF0}">
      <dgm:prSet/>
      <dgm:spPr/>
      <dgm:t>
        <a:bodyPr/>
        <a:lstStyle/>
        <a:p>
          <a:endParaRPr lang="en-CA">
            <a:solidFill>
              <a:schemeClr val="tx1"/>
            </a:solidFill>
          </a:endParaRPr>
        </a:p>
      </dgm:t>
    </dgm:pt>
    <dgm:pt modelId="{DBE35BC5-CFC5-42A4-AD8C-77F970E71834}">
      <dgm:prSet phldrT="[Text]" custT="1"/>
      <dgm:spPr/>
      <dgm:t>
        <a:bodyPr/>
        <a:lstStyle/>
        <a:p>
          <a:r>
            <a:rPr lang="en-CA" sz="1400" dirty="0">
              <a:solidFill>
                <a:schemeClr val="tx1"/>
              </a:solidFill>
            </a:rPr>
            <a:t>Financing</a:t>
          </a:r>
        </a:p>
      </dgm:t>
    </dgm:pt>
    <dgm:pt modelId="{CE65CA23-B522-49D1-A374-7994F6DEAA3E}" type="parTrans" cxnId="{EF28E85B-C174-4ADB-A133-A9C4201F5F67}">
      <dgm:prSet/>
      <dgm:spPr/>
      <dgm:t>
        <a:bodyPr/>
        <a:lstStyle/>
        <a:p>
          <a:endParaRPr lang="en-CA">
            <a:solidFill>
              <a:schemeClr val="tx1"/>
            </a:solidFill>
          </a:endParaRPr>
        </a:p>
      </dgm:t>
    </dgm:pt>
    <dgm:pt modelId="{7241C5E8-4CCB-4787-8209-5C319896E7E4}" type="sibTrans" cxnId="{EF28E85B-C174-4ADB-A133-A9C4201F5F67}">
      <dgm:prSet/>
      <dgm:spPr/>
      <dgm:t>
        <a:bodyPr/>
        <a:lstStyle/>
        <a:p>
          <a:endParaRPr lang="en-CA">
            <a:solidFill>
              <a:schemeClr val="tx1"/>
            </a:solidFill>
          </a:endParaRPr>
        </a:p>
      </dgm:t>
    </dgm:pt>
    <dgm:pt modelId="{E272927A-A5A1-431A-98CA-B1E4113D0D42}">
      <dgm:prSet phldrT="[Text]" custT="1"/>
      <dgm:spPr/>
      <dgm:t>
        <a:bodyPr/>
        <a:lstStyle/>
        <a:p>
          <a:r>
            <a:rPr lang="en-CA" sz="1400" dirty="0">
              <a:solidFill>
                <a:schemeClr val="tx1"/>
              </a:solidFill>
            </a:rPr>
            <a:t>Tech Transfer</a:t>
          </a:r>
        </a:p>
      </dgm:t>
    </dgm:pt>
    <dgm:pt modelId="{D23CDC03-05C8-484B-9394-B3618ECD77A4}" type="parTrans" cxnId="{68A9892D-2F72-4CF3-BB56-E091A7A2EB9D}">
      <dgm:prSet/>
      <dgm:spPr/>
      <dgm:t>
        <a:bodyPr/>
        <a:lstStyle/>
        <a:p>
          <a:endParaRPr lang="en-CA">
            <a:solidFill>
              <a:schemeClr val="tx1"/>
            </a:solidFill>
          </a:endParaRPr>
        </a:p>
      </dgm:t>
    </dgm:pt>
    <dgm:pt modelId="{06331A06-C075-43A6-9811-73DCB0D4C7C3}" type="sibTrans" cxnId="{68A9892D-2F72-4CF3-BB56-E091A7A2EB9D}">
      <dgm:prSet/>
      <dgm:spPr/>
      <dgm:t>
        <a:bodyPr/>
        <a:lstStyle/>
        <a:p>
          <a:endParaRPr lang="en-CA">
            <a:solidFill>
              <a:schemeClr val="tx1"/>
            </a:solidFill>
          </a:endParaRPr>
        </a:p>
      </dgm:t>
    </dgm:pt>
    <dgm:pt modelId="{04E577AF-6578-423F-9CCF-CF64B3F74F6F}">
      <dgm:prSet phldrT="[Text]" custT="1"/>
      <dgm:spPr/>
      <dgm:t>
        <a:bodyPr/>
        <a:lstStyle/>
        <a:p>
          <a:r>
            <a:rPr lang="en-CA" sz="1400" dirty="0">
              <a:solidFill>
                <a:schemeClr val="tx1"/>
              </a:solidFill>
            </a:rPr>
            <a:t>Business Training &amp; Intelligence</a:t>
          </a:r>
        </a:p>
      </dgm:t>
    </dgm:pt>
    <dgm:pt modelId="{FD41A695-09C9-4E9D-A589-29A4C8D3A745}" type="parTrans" cxnId="{B2C75CB4-8B65-410A-A48D-66DD68355DDD}">
      <dgm:prSet/>
      <dgm:spPr/>
      <dgm:t>
        <a:bodyPr/>
        <a:lstStyle/>
        <a:p>
          <a:endParaRPr lang="en-CA">
            <a:solidFill>
              <a:schemeClr val="tx1"/>
            </a:solidFill>
          </a:endParaRPr>
        </a:p>
      </dgm:t>
    </dgm:pt>
    <dgm:pt modelId="{DF43917C-AB2E-4138-9487-895047C94341}" type="sibTrans" cxnId="{B2C75CB4-8B65-410A-A48D-66DD68355DDD}">
      <dgm:prSet/>
      <dgm:spPr/>
      <dgm:t>
        <a:bodyPr/>
        <a:lstStyle/>
        <a:p>
          <a:endParaRPr lang="en-CA">
            <a:solidFill>
              <a:schemeClr val="tx1"/>
            </a:solidFill>
          </a:endParaRPr>
        </a:p>
      </dgm:t>
    </dgm:pt>
    <dgm:pt modelId="{31FF688C-A18B-4676-9B61-620FCC4A9156}">
      <dgm:prSet/>
      <dgm:spPr/>
      <dgm:t>
        <a:bodyPr/>
        <a:lstStyle/>
        <a:p>
          <a:endParaRPr lang="en-CA"/>
        </a:p>
      </dgm:t>
    </dgm:pt>
    <dgm:pt modelId="{BB976A2D-8DBB-40A7-B67D-9526A041CF1C}" type="parTrans" cxnId="{E5DDD8DF-DE36-46B9-8C37-E08F178F377B}">
      <dgm:prSet/>
      <dgm:spPr/>
      <dgm:t>
        <a:bodyPr/>
        <a:lstStyle/>
        <a:p>
          <a:endParaRPr lang="en-CA"/>
        </a:p>
      </dgm:t>
    </dgm:pt>
    <dgm:pt modelId="{20A8ABFE-CC20-48AF-943E-B684557C12F2}" type="sibTrans" cxnId="{E5DDD8DF-DE36-46B9-8C37-E08F178F377B}">
      <dgm:prSet/>
      <dgm:spPr/>
      <dgm:t>
        <a:bodyPr/>
        <a:lstStyle/>
        <a:p>
          <a:endParaRPr lang="en-CA"/>
        </a:p>
      </dgm:t>
    </dgm:pt>
    <dgm:pt modelId="{CFAC6418-4B84-4921-9421-CF738050CDB4}" type="pres">
      <dgm:prSet presAssocID="{F39906B0-D350-4004-9D70-1814369D67DB}" presName="Name0" presStyleCnt="0">
        <dgm:presLayoutVars>
          <dgm:chMax val="1"/>
          <dgm:dir/>
          <dgm:animLvl val="ctr"/>
          <dgm:resizeHandles val="exact"/>
        </dgm:presLayoutVars>
      </dgm:prSet>
      <dgm:spPr/>
      <dgm:t>
        <a:bodyPr/>
        <a:lstStyle/>
        <a:p>
          <a:endParaRPr lang="en-US"/>
        </a:p>
      </dgm:t>
    </dgm:pt>
    <dgm:pt modelId="{0FC2AA7F-4B39-40E9-BC25-EF3EF8ACFC49}" type="pres">
      <dgm:prSet presAssocID="{2D5CB891-DCE0-492D-9847-436D87EB8778}" presName="centerShape" presStyleLbl="node0" presStyleIdx="0" presStyleCnt="1" custScaleX="166271" custScaleY="141197" custLinFactNeighborX="-1797" custLinFactNeighborY="9318"/>
      <dgm:spPr/>
      <dgm:t>
        <a:bodyPr/>
        <a:lstStyle/>
        <a:p>
          <a:endParaRPr lang="en-US"/>
        </a:p>
      </dgm:t>
    </dgm:pt>
    <dgm:pt modelId="{548AC5FB-FF50-46EB-8895-0E46751D004A}" type="pres">
      <dgm:prSet presAssocID="{B5D9C77A-7A17-4A8A-BB07-899AF1303454}" presName="parTrans" presStyleLbl="sibTrans2D1" presStyleIdx="0" presStyleCnt="4"/>
      <dgm:spPr/>
      <dgm:t>
        <a:bodyPr/>
        <a:lstStyle/>
        <a:p>
          <a:endParaRPr lang="en-US"/>
        </a:p>
      </dgm:t>
    </dgm:pt>
    <dgm:pt modelId="{501F6FE3-4644-4372-A6A4-CFD852AFA5F2}" type="pres">
      <dgm:prSet presAssocID="{B5D9C77A-7A17-4A8A-BB07-899AF1303454}" presName="connectorText" presStyleLbl="sibTrans2D1" presStyleIdx="0" presStyleCnt="4"/>
      <dgm:spPr/>
      <dgm:t>
        <a:bodyPr/>
        <a:lstStyle/>
        <a:p>
          <a:endParaRPr lang="en-US"/>
        </a:p>
      </dgm:t>
    </dgm:pt>
    <dgm:pt modelId="{B670831B-C5A1-4CEB-8B70-4032986B23DC}" type="pres">
      <dgm:prSet presAssocID="{FE0FD3F6-929D-4645-A724-E4A8ADBEE9B3}" presName="node" presStyleLbl="node1" presStyleIdx="0" presStyleCnt="4" custScaleX="107007" custScaleY="70305" custRadScaleRad="73743" custRadScaleInc="-2399">
        <dgm:presLayoutVars>
          <dgm:bulletEnabled val="1"/>
        </dgm:presLayoutVars>
      </dgm:prSet>
      <dgm:spPr/>
      <dgm:t>
        <a:bodyPr/>
        <a:lstStyle/>
        <a:p>
          <a:endParaRPr lang="en-US"/>
        </a:p>
      </dgm:t>
    </dgm:pt>
    <dgm:pt modelId="{C757C47D-5F21-413D-8A58-A5A69EF2ECE5}" type="pres">
      <dgm:prSet presAssocID="{CE65CA23-B522-49D1-A374-7994F6DEAA3E}" presName="parTrans" presStyleLbl="sibTrans2D1" presStyleIdx="1" presStyleCnt="4"/>
      <dgm:spPr/>
      <dgm:t>
        <a:bodyPr/>
        <a:lstStyle/>
        <a:p>
          <a:endParaRPr lang="en-US"/>
        </a:p>
      </dgm:t>
    </dgm:pt>
    <dgm:pt modelId="{86EEFACF-5592-453E-B813-119B27C9FB6F}" type="pres">
      <dgm:prSet presAssocID="{CE65CA23-B522-49D1-A374-7994F6DEAA3E}" presName="connectorText" presStyleLbl="sibTrans2D1" presStyleIdx="1" presStyleCnt="4"/>
      <dgm:spPr/>
      <dgm:t>
        <a:bodyPr/>
        <a:lstStyle/>
        <a:p>
          <a:endParaRPr lang="en-US"/>
        </a:p>
      </dgm:t>
    </dgm:pt>
    <dgm:pt modelId="{33A9B30F-3A17-42E6-9083-6CBE1BC6561E}" type="pres">
      <dgm:prSet presAssocID="{DBE35BC5-CFC5-42A4-AD8C-77F970E71834}" presName="node" presStyleLbl="node1" presStyleIdx="1" presStyleCnt="4" custScaleX="133438" custScaleY="82374" custRadScaleRad="135866" custRadScaleInc="10142">
        <dgm:presLayoutVars>
          <dgm:bulletEnabled val="1"/>
        </dgm:presLayoutVars>
      </dgm:prSet>
      <dgm:spPr/>
      <dgm:t>
        <a:bodyPr/>
        <a:lstStyle/>
        <a:p>
          <a:endParaRPr lang="en-US"/>
        </a:p>
      </dgm:t>
    </dgm:pt>
    <dgm:pt modelId="{41DD773A-9050-4453-B147-070542051451}" type="pres">
      <dgm:prSet presAssocID="{D23CDC03-05C8-484B-9394-B3618ECD77A4}" presName="parTrans" presStyleLbl="sibTrans2D1" presStyleIdx="2" presStyleCnt="4" custLinFactNeighborX="-5228" custLinFactNeighborY="-30138"/>
      <dgm:spPr/>
      <dgm:t>
        <a:bodyPr/>
        <a:lstStyle/>
        <a:p>
          <a:endParaRPr lang="en-US"/>
        </a:p>
      </dgm:t>
    </dgm:pt>
    <dgm:pt modelId="{928C680E-CD1C-43D1-85E3-EFCEDEB6A514}" type="pres">
      <dgm:prSet presAssocID="{D23CDC03-05C8-484B-9394-B3618ECD77A4}" presName="connectorText" presStyleLbl="sibTrans2D1" presStyleIdx="2" presStyleCnt="4"/>
      <dgm:spPr/>
      <dgm:t>
        <a:bodyPr/>
        <a:lstStyle/>
        <a:p>
          <a:endParaRPr lang="en-US"/>
        </a:p>
      </dgm:t>
    </dgm:pt>
    <dgm:pt modelId="{C4D8EB3C-7BF7-48ED-869C-3778F340DCF1}" type="pres">
      <dgm:prSet presAssocID="{E272927A-A5A1-431A-98CA-B1E4113D0D42}" presName="node" presStyleLbl="node1" presStyleIdx="2" presStyleCnt="4" custScaleX="106960" custScaleY="68536" custRadScaleRad="110753" custRadScaleInc="-5636">
        <dgm:presLayoutVars>
          <dgm:bulletEnabled val="1"/>
        </dgm:presLayoutVars>
      </dgm:prSet>
      <dgm:spPr/>
      <dgm:t>
        <a:bodyPr/>
        <a:lstStyle/>
        <a:p>
          <a:endParaRPr lang="en-US"/>
        </a:p>
      </dgm:t>
    </dgm:pt>
    <dgm:pt modelId="{8D5137D2-AC2B-431E-ADD9-0AA6DFB94B29}" type="pres">
      <dgm:prSet presAssocID="{FD41A695-09C9-4E9D-A589-29A4C8D3A745}" presName="parTrans" presStyleLbl="sibTrans2D1" presStyleIdx="3" presStyleCnt="4" custScaleX="56524" custLinFactNeighborX="50612" custLinFactNeighborY="13313"/>
      <dgm:spPr/>
      <dgm:t>
        <a:bodyPr/>
        <a:lstStyle/>
        <a:p>
          <a:endParaRPr lang="en-US"/>
        </a:p>
      </dgm:t>
    </dgm:pt>
    <dgm:pt modelId="{276BA2AF-368A-4DE8-803B-4E00F3E3952D}" type="pres">
      <dgm:prSet presAssocID="{FD41A695-09C9-4E9D-A589-29A4C8D3A745}" presName="connectorText" presStyleLbl="sibTrans2D1" presStyleIdx="3" presStyleCnt="4"/>
      <dgm:spPr/>
      <dgm:t>
        <a:bodyPr/>
        <a:lstStyle/>
        <a:p>
          <a:endParaRPr lang="en-US"/>
        </a:p>
      </dgm:t>
    </dgm:pt>
    <dgm:pt modelId="{B8FF699D-C821-45C9-B386-2B8FB1D86DE1}" type="pres">
      <dgm:prSet presAssocID="{04E577AF-6578-423F-9CCF-CF64B3F74F6F}" presName="node" presStyleLbl="node1" presStyleIdx="3" presStyleCnt="4" custScaleX="137802" custScaleY="79206" custRadScaleRad="159753" custRadScaleInc="-11290">
        <dgm:presLayoutVars>
          <dgm:bulletEnabled val="1"/>
        </dgm:presLayoutVars>
      </dgm:prSet>
      <dgm:spPr/>
      <dgm:t>
        <a:bodyPr/>
        <a:lstStyle/>
        <a:p>
          <a:endParaRPr lang="en-US"/>
        </a:p>
      </dgm:t>
    </dgm:pt>
  </dgm:ptLst>
  <dgm:cxnLst>
    <dgm:cxn modelId="{C0C6131D-0158-4DA0-B411-5F589F5D8EAC}" type="presOf" srcId="{04E577AF-6578-423F-9CCF-CF64B3F74F6F}" destId="{B8FF699D-C821-45C9-B386-2B8FB1D86DE1}" srcOrd="0" destOrd="0" presId="urn:microsoft.com/office/officeart/2005/8/layout/radial5"/>
    <dgm:cxn modelId="{A70EFCBA-9CA4-40CB-A8B2-E85419C8E314}" type="presOf" srcId="{B5D9C77A-7A17-4A8A-BB07-899AF1303454}" destId="{501F6FE3-4644-4372-A6A4-CFD852AFA5F2}" srcOrd="1" destOrd="0" presId="urn:microsoft.com/office/officeart/2005/8/layout/radial5"/>
    <dgm:cxn modelId="{EF28E85B-C174-4ADB-A133-A9C4201F5F67}" srcId="{2D5CB891-DCE0-492D-9847-436D87EB8778}" destId="{DBE35BC5-CFC5-42A4-AD8C-77F970E71834}" srcOrd="1" destOrd="0" parTransId="{CE65CA23-B522-49D1-A374-7994F6DEAA3E}" sibTransId="{7241C5E8-4CCB-4787-8209-5C319896E7E4}"/>
    <dgm:cxn modelId="{328E5617-B7C5-4D4F-A2F4-26F9737A4892}" srcId="{F39906B0-D350-4004-9D70-1814369D67DB}" destId="{2D5CB891-DCE0-492D-9847-436D87EB8778}" srcOrd="0" destOrd="0" parTransId="{35EDD262-CD58-4208-808D-4799D23526C3}" sibTransId="{19A6C719-26DF-435A-BE9E-07B0BFCBF232}"/>
    <dgm:cxn modelId="{F793BF7D-A4EC-4FA4-8A06-90B51F0E3763}" type="presOf" srcId="{2D5CB891-DCE0-492D-9847-436D87EB8778}" destId="{0FC2AA7F-4B39-40E9-BC25-EF3EF8ACFC49}" srcOrd="0" destOrd="0" presId="urn:microsoft.com/office/officeart/2005/8/layout/radial5"/>
    <dgm:cxn modelId="{7B6A1AB6-B258-40C1-BFDF-8C95E6958CF0}" srcId="{2D5CB891-DCE0-492D-9847-436D87EB8778}" destId="{FE0FD3F6-929D-4645-A724-E4A8ADBEE9B3}" srcOrd="0" destOrd="0" parTransId="{B5D9C77A-7A17-4A8A-BB07-899AF1303454}" sibTransId="{02D234EB-9AE2-484A-8052-2C18E875D34C}"/>
    <dgm:cxn modelId="{53C45592-B1AA-4D26-995F-C42B17DC16FA}" type="presOf" srcId="{CE65CA23-B522-49D1-A374-7994F6DEAA3E}" destId="{86EEFACF-5592-453E-B813-119B27C9FB6F}" srcOrd="1" destOrd="0" presId="urn:microsoft.com/office/officeart/2005/8/layout/radial5"/>
    <dgm:cxn modelId="{305376F8-3B1C-4DD2-818A-40B06AE15F92}" type="presOf" srcId="{B5D9C77A-7A17-4A8A-BB07-899AF1303454}" destId="{548AC5FB-FF50-46EB-8895-0E46751D004A}" srcOrd="0" destOrd="0" presId="urn:microsoft.com/office/officeart/2005/8/layout/radial5"/>
    <dgm:cxn modelId="{AE9F5E8A-9D69-407B-9C0C-5EDAB25E16F6}" type="presOf" srcId="{FE0FD3F6-929D-4645-A724-E4A8ADBEE9B3}" destId="{B670831B-C5A1-4CEB-8B70-4032986B23DC}" srcOrd="0" destOrd="0" presId="urn:microsoft.com/office/officeart/2005/8/layout/radial5"/>
    <dgm:cxn modelId="{893C2B12-F466-44A2-9F72-7DF8D7F23208}" type="presOf" srcId="{D23CDC03-05C8-484B-9394-B3618ECD77A4}" destId="{928C680E-CD1C-43D1-85E3-EFCEDEB6A514}" srcOrd="1" destOrd="0" presId="urn:microsoft.com/office/officeart/2005/8/layout/radial5"/>
    <dgm:cxn modelId="{68A9892D-2F72-4CF3-BB56-E091A7A2EB9D}" srcId="{2D5CB891-DCE0-492D-9847-436D87EB8778}" destId="{E272927A-A5A1-431A-98CA-B1E4113D0D42}" srcOrd="2" destOrd="0" parTransId="{D23CDC03-05C8-484B-9394-B3618ECD77A4}" sibTransId="{06331A06-C075-43A6-9811-73DCB0D4C7C3}"/>
    <dgm:cxn modelId="{7515FA03-6CDB-4E29-B56C-06AE3D701699}" type="presOf" srcId="{D23CDC03-05C8-484B-9394-B3618ECD77A4}" destId="{41DD773A-9050-4453-B147-070542051451}" srcOrd="0" destOrd="0" presId="urn:microsoft.com/office/officeart/2005/8/layout/radial5"/>
    <dgm:cxn modelId="{E5DDD8DF-DE36-46B9-8C37-E08F178F377B}" srcId="{F39906B0-D350-4004-9D70-1814369D67DB}" destId="{31FF688C-A18B-4676-9B61-620FCC4A9156}" srcOrd="1" destOrd="0" parTransId="{BB976A2D-8DBB-40A7-B67D-9526A041CF1C}" sibTransId="{20A8ABFE-CC20-48AF-943E-B684557C12F2}"/>
    <dgm:cxn modelId="{9614B4C3-E314-4CBB-9ED6-5A53B588FEAC}" type="presOf" srcId="{CE65CA23-B522-49D1-A374-7994F6DEAA3E}" destId="{C757C47D-5F21-413D-8A58-A5A69EF2ECE5}" srcOrd="0" destOrd="0" presId="urn:microsoft.com/office/officeart/2005/8/layout/radial5"/>
    <dgm:cxn modelId="{39B77A51-0B23-4F2A-86B1-450B6F852432}" type="presOf" srcId="{FD41A695-09C9-4E9D-A589-29A4C8D3A745}" destId="{8D5137D2-AC2B-431E-ADD9-0AA6DFB94B29}" srcOrd="0" destOrd="0" presId="urn:microsoft.com/office/officeart/2005/8/layout/radial5"/>
    <dgm:cxn modelId="{832AABAD-6E26-4BE5-80E9-776D32AE5403}" type="presOf" srcId="{FD41A695-09C9-4E9D-A589-29A4C8D3A745}" destId="{276BA2AF-368A-4DE8-803B-4E00F3E3952D}" srcOrd="1" destOrd="0" presId="urn:microsoft.com/office/officeart/2005/8/layout/radial5"/>
    <dgm:cxn modelId="{B2C75CB4-8B65-410A-A48D-66DD68355DDD}" srcId="{2D5CB891-DCE0-492D-9847-436D87EB8778}" destId="{04E577AF-6578-423F-9CCF-CF64B3F74F6F}" srcOrd="3" destOrd="0" parTransId="{FD41A695-09C9-4E9D-A589-29A4C8D3A745}" sibTransId="{DF43917C-AB2E-4138-9487-895047C94341}"/>
    <dgm:cxn modelId="{2357FBC2-5B40-4041-A9B6-9FC7CB18C50A}" type="presOf" srcId="{F39906B0-D350-4004-9D70-1814369D67DB}" destId="{CFAC6418-4B84-4921-9421-CF738050CDB4}" srcOrd="0" destOrd="0" presId="urn:microsoft.com/office/officeart/2005/8/layout/radial5"/>
    <dgm:cxn modelId="{20904F3A-7B08-4289-ABE4-D783F3057B05}" type="presOf" srcId="{E272927A-A5A1-431A-98CA-B1E4113D0D42}" destId="{C4D8EB3C-7BF7-48ED-869C-3778F340DCF1}" srcOrd="0" destOrd="0" presId="urn:microsoft.com/office/officeart/2005/8/layout/radial5"/>
    <dgm:cxn modelId="{5E7F2FB8-1FC5-4499-91F4-B163F6FAA29D}" type="presOf" srcId="{DBE35BC5-CFC5-42A4-AD8C-77F970E71834}" destId="{33A9B30F-3A17-42E6-9083-6CBE1BC6561E}" srcOrd="0" destOrd="0" presId="urn:microsoft.com/office/officeart/2005/8/layout/radial5"/>
    <dgm:cxn modelId="{30C11DB3-4098-41B7-8FA3-6197552F0DF2}" type="presParOf" srcId="{CFAC6418-4B84-4921-9421-CF738050CDB4}" destId="{0FC2AA7F-4B39-40E9-BC25-EF3EF8ACFC49}" srcOrd="0" destOrd="0" presId="urn:microsoft.com/office/officeart/2005/8/layout/radial5"/>
    <dgm:cxn modelId="{EC708F07-816C-4059-AB2F-5D79514F8ABF}" type="presParOf" srcId="{CFAC6418-4B84-4921-9421-CF738050CDB4}" destId="{548AC5FB-FF50-46EB-8895-0E46751D004A}" srcOrd="1" destOrd="0" presId="urn:microsoft.com/office/officeart/2005/8/layout/radial5"/>
    <dgm:cxn modelId="{76EBE67D-1467-4BC5-9E39-CF61AB1A95E6}" type="presParOf" srcId="{548AC5FB-FF50-46EB-8895-0E46751D004A}" destId="{501F6FE3-4644-4372-A6A4-CFD852AFA5F2}" srcOrd="0" destOrd="0" presId="urn:microsoft.com/office/officeart/2005/8/layout/radial5"/>
    <dgm:cxn modelId="{8C68F098-0D45-4F29-85C1-59204ECB17EE}" type="presParOf" srcId="{CFAC6418-4B84-4921-9421-CF738050CDB4}" destId="{B670831B-C5A1-4CEB-8B70-4032986B23DC}" srcOrd="2" destOrd="0" presId="urn:microsoft.com/office/officeart/2005/8/layout/radial5"/>
    <dgm:cxn modelId="{12A32585-841B-45AF-A32B-764455746B3A}" type="presParOf" srcId="{CFAC6418-4B84-4921-9421-CF738050CDB4}" destId="{C757C47D-5F21-413D-8A58-A5A69EF2ECE5}" srcOrd="3" destOrd="0" presId="urn:microsoft.com/office/officeart/2005/8/layout/radial5"/>
    <dgm:cxn modelId="{D37629C9-A6CB-462E-9BC3-B6FF2459F4D0}" type="presParOf" srcId="{C757C47D-5F21-413D-8A58-A5A69EF2ECE5}" destId="{86EEFACF-5592-453E-B813-119B27C9FB6F}" srcOrd="0" destOrd="0" presId="urn:microsoft.com/office/officeart/2005/8/layout/radial5"/>
    <dgm:cxn modelId="{3028C653-D3E6-4C04-9771-DF78AFECE268}" type="presParOf" srcId="{CFAC6418-4B84-4921-9421-CF738050CDB4}" destId="{33A9B30F-3A17-42E6-9083-6CBE1BC6561E}" srcOrd="4" destOrd="0" presId="urn:microsoft.com/office/officeart/2005/8/layout/radial5"/>
    <dgm:cxn modelId="{DE177FB3-CF48-4522-B911-867DE2EF20C1}" type="presParOf" srcId="{CFAC6418-4B84-4921-9421-CF738050CDB4}" destId="{41DD773A-9050-4453-B147-070542051451}" srcOrd="5" destOrd="0" presId="urn:microsoft.com/office/officeart/2005/8/layout/radial5"/>
    <dgm:cxn modelId="{7F2815A2-4474-449D-A244-9F81612DF2B2}" type="presParOf" srcId="{41DD773A-9050-4453-B147-070542051451}" destId="{928C680E-CD1C-43D1-85E3-EFCEDEB6A514}" srcOrd="0" destOrd="0" presId="urn:microsoft.com/office/officeart/2005/8/layout/radial5"/>
    <dgm:cxn modelId="{736091A3-CB81-4688-AA12-0BBB875E215C}" type="presParOf" srcId="{CFAC6418-4B84-4921-9421-CF738050CDB4}" destId="{C4D8EB3C-7BF7-48ED-869C-3778F340DCF1}" srcOrd="6" destOrd="0" presId="urn:microsoft.com/office/officeart/2005/8/layout/radial5"/>
    <dgm:cxn modelId="{935D4C39-E966-4ED1-A972-A2638268E7EA}" type="presParOf" srcId="{CFAC6418-4B84-4921-9421-CF738050CDB4}" destId="{8D5137D2-AC2B-431E-ADD9-0AA6DFB94B29}" srcOrd="7" destOrd="0" presId="urn:microsoft.com/office/officeart/2005/8/layout/radial5"/>
    <dgm:cxn modelId="{23DCDE87-24EE-4067-9851-F673B7542CE2}" type="presParOf" srcId="{8D5137D2-AC2B-431E-ADD9-0AA6DFB94B29}" destId="{276BA2AF-368A-4DE8-803B-4E00F3E3952D}" srcOrd="0" destOrd="0" presId="urn:microsoft.com/office/officeart/2005/8/layout/radial5"/>
    <dgm:cxn modelId="{659710B8-9DF1-49A6-87D6-D132F1365B91}" type="presParOf" srcId="{CFAC6418-4B84-4921-9421-CF738050CDB4}" destId="{B8FF699D-C821-45C9-B386-2B8FB1D86DE1}" srcOrd="8" destOrd="0" presId="urn:microsoft.com/office/officeart/2005/8/layout/radial5"/>
  </dgm:cxnLst>
  <dgm:b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2AA7F-4B39-40E9-BC25-EF3EF8ACFC49}">
      <dsp:nvSpPr>
        <dsp:cNvPr id="0" name=""/>
        <dsp:cNvSpPr/>
      </dsp:nvSpPr>
      <dsp:spPr>
        <a:xfrm>
          <a:off x="3155964" y="1802088"/>
          <a:ext cx="2049985" cy="17408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a:solidFill>
                <a:schemeClr val="tx1"/>
              </a:solidFill>
            </a:rPr>
            <a:t>Indigenous Farmers, Food Businesses, Organizations &amp; Communities</a:t>
          </a:r>
        </a:p>
      </dsp:txBody>
      <dsp:txXfrm>
        <a:off x="3456177" y="2057029"/>
        <a:ext cx="1449559" cy="1230961"/>
      </dsp:txXfrm>
    </dsp:sp>
    <dsp:sp modelId="{548AC5FB-FF50-46EB-8895-0E46751D004A}">
      <dsp:nvSpPr>
        <dsp:cNvPr id="0" name=""/>
        <dsp:cNvSpPr/>
      </dsp:nvSpPr>
      <dsp:spPr>
        <a:xfrm rot="16282038">
          <a:off x="4128239" y="1452069"/>
          <a:ext cx="153691" cy="4191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CA" sz="1800" kern="1200">
            <a:solidFill>
              <a:schemeClr val="tx1"/>
            </a:solidFill>
          </a:endParaRPr>
        </a:p>
      </dsp:txBody>
      <dsp:txXfrm>
        <a:off x="4150742" y="1558954"/>
        <a:ext cx="107584" cy="251516"/>
      </dsp:txXfrm>
    </dsp:sp>
    <dsp:sp modelId="{B670831B-C5A1-4CEB-8B70-4032986B23DC}">
      <dsp:nvSpPr>
        <dsp:cNvPr id="0" name=""/>
        <dsp:cNvSpPr/>
      </dsp:nvSpPr>
      <dsp:spPr>
        <a:xfrm>
          <a:off x="3559336" y="645616"/>
          <a:ext cx="1319309" cy="8668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a:solidFill>
                <a:schemeClr val="tx1"/>
              </a:solidFill>
            </a:rPr>
            <a:t>Funding</a:t>
          </a:r>
        </a:p>
      </dsp:txBody>
      <dsp:txXfrm>
        <a:off x="3752544" y="772556"/>
        <a:ext cx="932893" cy="612923"/>
      </dsp:txXfrm>
    </dsp:sp>
    <dsp:sp modelId="{C757C47D-5F21-413D-8A58-A5A69EF2ECE5}">
      <dsp:nvSpPr>
        <dsp:cNvPr id="0" name=""/>
        <dsp:cNvSpPr/>
      </dsp:nvSpPr>
      <dsp:spPr>
        <a:xfrm rot="21406716">
          <a:off x="5325920" y="2390157"/>
          <a:ext cx="295455" cy="4191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CA" sz="1800" kern="1200">
            <a:solidFill>
              <a:schemeClr val="tx1"/>
            </a:solidFill>
          </a:endParaRPr>
        </a:p>
      </dsp:txBody>
      <dsp:txXfrm>
        <a:off x="5325990" y="2476485"/>
        <a:ext cx="206819" cy="251516"/>
      </dsp:txXfrm>
    </dsp:sp>
    <dsp:sp modelId="{33A9B30F-3A17-42E6-9083-6CBE1BC6561E}">
      <dsp:nvSpPr>
        <dsp:cNvPr id="0" name=""/>
        <dsp:cNvSpPr/>
      </dsp:nvSpPr>
      <dsp:spPr>
        <a:xfrm>
          <a:off x="5756891" y="2029711"/>
          <a:ext cx="1645181" cy="10156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a:solidFill>
                <a:schemeClr val="tx1"/>
              </a:solidFill>
            </a:rPr>
            <a:t>Financing</a:t>
          </a:r>
        </a:p>
      </dsp:txBody>
      <dsp:txXfrm>
        <a:off x="5997822" y="2178443"/>
        <a:ext cx="1163319" cy="718140"/>
      </dsp:txXfrm>
    </dsp:sp>
    <dsp:sp modelId="{41DD773A-9050-4453-B147-070542051451}">
      <dsp:nvSpPr>
        <dsp:cNvPr id="0" name=""/>
        <dsp:cNvSpPr/>
      </dsp:nvSpPr>
      <dsp:spPr>
        <a:xfrm rot="5083500">
          <a:off x="4186868" y="3348774"/>
          <a:ext cx="158509" cy="4191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CA" sz="1800" kern="1200">
            <a:solidFill>
              <a:schemeClr val="tx1"/>
            </a:solidFill>
          </a:endParaRPr>
        </a:p>
      </dsp:txBody>
      <dsp:txXfrm>
        <a:off x="4208459" y="3408936"/>
        <a:ext cx="110956" cy="251516"/>
      </dsp:txXfrm>
    </dsp:sp>
    <dsp:sp modelId="{C4D8EB3C-7BF7-48ED-869C-3778F340DCF1}">
      <dsp:nvSpPr>
        <dsp:cNvPr id="0" name=""/>
        <dsp:cNvSpPr/>
      </dsp:nvSpPr>
      <dsp:spPr>
        <a:xfrm>
          <a:off x="3668145" y="3837340"/>
          <a:ext cx="1318729" cy="8449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a:solidFill>
                <a:schemeClr val="tx1"/>
              </a:solidFill>
            </a:rPr>
            <a:t>Tech Transfer</a:t>
          </a:r>
        </a:p>
      </dsp:txBody>
      <dsp:txXfrm>
        <a:off x="3861268" y="3961086"/>
        <a:ext cx="932483" cy="597501"/>
      </dsp:txXfrm>
    </dsp:sp>
    <dsp:sp modelId="{8D5137D2-AC2B-431E-ADD9-0AA6DFB94B29}">
      <dsp:nvSpPr>
        <dsp:cNvPr id="0" name=""/>
        <dsp:cNvSpPr/>
      </dsp:nvSpPr>
      <dsp:spPr>
        <a:xfrm rot="10899194">
          <a:off x="2859549" y="2477810"/>
          <a:ext cx="242876" cy="4191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CA" sz="1800" kern="1200">
            <a:solidFill>
              <a:schemeClr val="tx1"/>
            </a:solidFill>
          </a:endParaRPr>
        </a:p>
      </dsp:txBody>
      <dsp:txXfrm rot="10800000">
        <a:off x="2932397" y="2562699"/>
        <a:ext cx="170013" cy="251516"/>
      </dsp:txXfrm>
    </dsp:sp>
    <dsp:sp modelId="{B8FF699D-C821-45C9-B386-2B8FB1D86DE1}">
      <dsp:nvSpPr>
        <dsp:cNvPr id="0" name=""/>
        <dsp:cNvSpPr/>
      </dsp:nvSpPr>
      <dsp:spPr>
        <a:xfrm>
          <a:off x="648244" y="2106793"/>
          <a:ext cx="1698986" cy="9765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a:solidFill>
                <a:schemeClr val="tx1"/>
              </a:solidFill>
            </a:rPr>
            <a:t>Business Training &amp; Intelligence</a:t>
          </a:r>
        </a:p>
      </dsp:txBody>
      <dsp:txXfrm>
        <a:off x="897055" y="2249805"/>
        <a:ext cx="1201364" cy="69052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F99BC40-B015-44B1-8983-006BAC4C857E}" type="datetimeFigureOut">
              <a:rPr lang="en-CA" smtClean="0"/>
              <a:t>2019-05-29</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FF8BB43-F871-439C-AAF8-C989DAB739AF}" type="slidenum">
              <a:rPr lang="en-CA" smtClean="0"/>
              <a:t>‹#›</a:t>
            </a:fld>
            <a:endParaRPr lang="en-CA"/>
          </a:p>
        </p:txBody>
      </p:sp>
    </p:spTree>
    <p:extLst>
      <p:ext uri="{BB962C8B-B14F-4D97-AF65-F5344CB8AC3E}">
        <p14:creationId xmlns:p14="http://schemas.microsoft.com/office/powerpoint/2010/main" val="2616306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635ED30-5522-4162-B45A-8567EC2C8A30}" type="datetimeFigureOut">
              <a:rPr lang="en-CA" smtClean="0"/>
              <a:t>2019-05-29</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35E63D9-095C-478E-A439-9AC48796816F}" type="slidenum">
              <a:rPr lang="en-CA" smtClean="0"/>
              <a:t>‹#›</a:t>
            </a:fld>
            <a:endParaRPr lang="en-CA"/>
          </a:p>
        </p:txBody>
      </p:sp>
    </p:spTree>
    <p:extLst>
      <p:ext uri="{BB962C8B-B14F-4D97-AF65-F5344CB8AC3E}">
        <p14:creationId xmlns:p14="http://schemas.microsoft.com/office/powerpoint/2010/main" val="281903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Welcome</a:t>
            </a:r>
            <a:r>
              <a:rPr lang="en-CA" baseline="0" dirty="0" smtClean="0"/>
              <a:t> to the Agriculture and Food Roundtable. Thanks for taking the time to travel here today to join us for the second Agriculture and Food Roundtable</a:t>
            </a:r>
            <a:r>
              <a:rPr lang="en-CA" baseline="0" smtClean="0"/>
              <a:t>. </a:t>
            </a:r>
            <a:endParaRPr lang="en-CA" baseline="0" dirty="0" smtClean="0"/>
          </a:p>
          <a:p>
            <a:endParaRPr lang="en-CA" baseline="0" dirty="0" smtClean="0"/>
          </a:p>
          <a:p>
            <a:r>
              <a:rPr lang="en-CA" baseline="0" dirty="0" smtClean="0"/>
              <a:t>Today we have George Ferreira of OMAFRA in attendance and George will be speaking to us about the programs and services offered by OMAFRA.  </a:t>
            </a:r>
          </a:p>
          <a:p>
            <a:endParaRPr lang="en-CA" baseline="0" dirty="0" smtClean="0"/>
          </a:p>
          <a:p>
            <a:endParaRPr lang="en-CA" baseline="0" dirty="0" smtClean="0"/>
          </a:p>
          <a:p>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235E63D9-095C-478E-A439-9AC48796816F}" type="slidenum">
              <a:rPr lang="en-CA" smtClean="0"/>
              <a:t>1</a:t>
            </a:fld>
            <a:endParaRPr lang="en-CA"/>
          </a:p>
        </p:txBody>
      </p:sp>
    </p:spTree>
    <p:extLst>
      <p:ext uri="{BB962C8B-B14F-4D97-AF65-F5344CB8AC3E}">
        <p14:creationId xmlns:p14="http://schemas.microsoft.com/office/powerpoint/2010/main" val="2990004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Food Land Ontario is a consumer promotion program to support consumption</a:t>
            </a:r>
            <a:r>
              <a:rPr lang="en-CA" baseline="0" dirty="0"/>
              <a:t> of fresh Ontario produce and processed agricultural foods.  Promotion of great taste, nutrition and economic benefit of buying Ontario food to grocery shoppers.</a:t>
            </a:r>
            <a:endParaRPr lang="en-CA" dirty="0"/>
          </a:p>
        </p:txBody>
      </p:sp>
      <p:sp>
        <p:nvSpPr>
          <p:cNvPr id="4" name="Slide Number Placeholder 3"/>
          <p:cNvSpPr>
            <a:spLocks noGrp="1"/>
          </p:cNvSpPr>
          <p:nvPr>
            <p:ph type="sldNum" sz="quarter" idx="10"/>
          </p:nvPr>
        </p:nvSpPr>
        <p:spPr/>
        <p:txBody>
          <a:bodyPr/>
          <a:lstStyle/>
          <a:p>
            <a:pPr defTabSz="931774">
              <a:defRPr/>
            </a:pPr>
            <a:fld id="{2F66D591-E3D6-9342-A000-2F1569D35B1F}"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819498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31774">
              <a:defRPr/>
            </a:pPr>
            <a:fld id="{2F66D591-E3D6-9342-A000-2F1569D35B1F}"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246999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31774">
              <a:defRPr/>
            </a:pPr>
            <a:fld id="{2F66D591-E3D6-9342-A000-2F1569D35B1F}"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278850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31774">
              <a:defRPr/>
            </a:pPr>
            <a:fld id="{2F66D591-E3D6-9342-A000-2F1569D35B1F}"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028741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31774">
              <a:defRPr/>
            </a:pPr>
            <a:fld id="{2F66D591-E3D6-9342-A000-2F1569D35B1F}"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160203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Inspector will come and inspect your hives. Would like to identify any existing AN bee farmers. Already know 1 .where are there more?</a:t>
            </a:r>
          </a:p>
        </p:txBody>
      </p:sp>
      <p:sp>
        <p:nvSpPr>
          <p:cNvPr id="4" name="Slide Number Placeholder 3"/>
          <p:cNvSpPr>
            <a:spLocks noGrp="1"/>
          </p:cNvSpPr>
          <p:nvPr>
            <p:ph type="sldNum" sz="quarter" idx="10"/>
          </p:nvPr>
        </p:nvSpPr>
        <p:spPr/>
        <p:txBody>
          <a:bodyPr/>
          <a:lstStyle/>
          <a:p>
            <a:pPr defTabSz="931774">
              <a:defRPr/>
            </a:pPr>
            <a:fld id="{2F66D591-E3D6-9342-A000-2F1569D35B1F}"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7034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31774">
              <a:defRPr/>
            </a:pPr>
            <a:fld id="{2F66D591-E3D6-9342-A000-2F1569D35B1F}" type="slidenum">
              <a:rPr lang="en-US">
                <a:solidFill>
                  <a:prstClr val="black"/>
                </a:solidFill>
                <a:latin typeface="Calibri" panose="020F0502020204030204"/>
              </a:rPr>
              <a:pPr defTabSz="931774">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4161115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31774">
              <a:defRPr/>
            </a:pPr>
            <a:fld id="{2F66D591-E3D6-9342-A000-2F1569D35B1F}"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373191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31774">
              <a:defRPr/>
            </a:pPr>
            <a:fld id="{2F66D591-E3D6-9342-A000-2F1569D35B1F}" type="slidenum">
              <a:rPr lang="en-US">
                <a:solidFill>
                  <a:prstClr val="black"/>
                </a:solidFill>
                <a:latin typeface="Calibri" panose="020F0502020204030204"/>
              </a:rPr>
              <a:pPr defTabSz="931774">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503737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31774">
              <a:defRPr/>
            </a:pPr>
            <a:fld id="{2F66D591-E3D6-9342-A000-2F1569D35B1F}" type="slidenum">
              <a:rPr lang="en-US">
                <a:solidFill>
                  <a:prstClr val="black"/>
                </a:solidFill>
                <a:latin typeface="Calibri" panose="020F0502020204030204"/>
              </a:rPr>
              <a:pPr defTabSz="931774">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365178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a:t>
            </a:r>
            <a:r>
              <a:rPr lang="en-CA" baseline="0" dirty="0" smtClean="0"/>
              <a:t> Anishinabek Nation initiated a relationship with OMAFRA in 2016.  The Round Table sessions provide an excellent opportunity for OMAFRA and members of the Anishinabek Nation to discuss a variety of agricultural topics but their primary goal is to educate, increase awareness and make available technical and policy support to our communities with regard to the Province’s initiatives.  The file includes Agriculture, Aquaculture and Food processing and we would like to focus future efforts on increasing education and awareness, economic development and environmental stewardship as it relates to the </a:t>
            </a:r>
            <a:r>
              <a:rPr lang="en-CA" baseline="0" dirty="0" err="1" smtClean="0"/>
              <a:t>agri</a:t>
            </a:r>
            <a:r>
              <a:rPr lang="en-CA" baseline="0" dirty="0" smtClean="0"/>
              <a:t>-food system.</a:t>
            </a:r>
            <a:endParaRPr lang="en-CA" dirty="0"/>
          </a:p>
        </p:txBody>
      </p:sp>
      <p:sp>
        <p:nvSpPr>
          <p:cNvPr id="4" name="Slide Number Placeholder 3"/>
          <p:cNvSpPr>
            <a:spLocks noGrp="1"/>
          </p:cNvSpPr>
          <p:nvPr>
            <p:ph type="sldNum" sz="quarter" idx="10"/>
          </p:nvPr>
        </p:nvSpPr>
        <p:spPr/>
        <p:txBody>
          <a:bodyPr/>
          <a:lstStyle/>
          <a:p>
            <a:fld id="{235E63D9-095C-478E-A439-9AC48796816F}" type="slidenum">
              <a:rPr lang="en-CA" smtClean="0"/>
              <a:t>2</a:t>
            </a:fld>
            <a:endParaRPr lang="en-CA"/>
          </a:p>
        </p:txBody>
      </p:sp>
    </p:spTree>
    <p:extLst>
      <p:ext uri="{BB962C8B-B14F-4D97-AF65-F5344CB8AC3E}">
        <p14:creationId xmlns:p14="http://schemas.microsoft.com/office/powerpoint/2010/main" val="2919320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AAFC: </a:t>
            </a:r>
            <a:r>
              <a:rPr lang="en-CA" dirty="0">
                <a:ea typeface="ＭＳ Ｐゴシック" charset="-128"/>
                <a:cs typeface="ＭＳ Ｐゴシック" charset="-128"/>
              </a:rPr>
              <a:t>The objective of the Indigenous Agriculture and Food Systems Initiative (IAFSI)is to increase economic development opportunities of Indigenous Peoples and communities in Canada. This initiative will support Indigenous communities and entrepreneurs who are ready to launch agriculture and food systems projects and others who want to build their capacity to participate in the Canadian agriculture and agri-food sector.</a:t>
            </a:r>
          </a:p>
          <a:p>
            <a:pPr lvl="0"/>
            <a:endParaRPr lang="en-CA" dirty="0">
              <a:ea typeface="ＭＳ Ｐゴシック" charset="-128"/>
              <a:cs typeface="ＭＳ Ｐゴシック" charset="-128"/>
            </a:endParaRPr>
          </a:p>
          <a:p>
            <a:pPr lvl="0"/>
            <a:r>
              <a:rPr lang="en-CA" dirty="0">
                <a:ea typeface="ＭＳ Ｐゴシック" charset="-128"/>
                <a:cs typeface="ＭＳ Ｐゴシック" charset="-128"/>
              </a:rPr>
              <a:t>IAO</a:t>
            </a:r>
          </a:p>
          <a:p>
            <a:pPr lvl="0"/>
            <a:r>
              <a:rPr lang="en-CA" dirty="0">
                <a:ea typeface="ＭＳ Ｐゴシック" charset="-128"/>
                <a:cs typeface="ＭＳ Ｐゴシック" charset="-128"/>
              </a:rPr>
              <a:t>The Indigenous Economic Development Fund (IEDF): $10 million </a:t>
            </a:r>
          </a:p>
          <a:p>
            <a:pPr algn="l"/>
            <a:r>
              <a:rPr lang="en-CA" b="0" i="0" dirty="0">
                <a:solidFill>
                  <a:srgbClr val="4D4D4D"/>
                </a:solidFill>
                <a:effectLst/>
                <a:latin typeface="Open Sans"/>
              </a:rPr>
              <a:t>The Business and Community Fund Program (BCFP)</a:t>
            </a:r>
          </a:p>
          <a:p>
            <a:pPr lvl="0"/>
            <a:r>
              <a:rPr lang="en-CA" dirty="0">
                <a:ea typeface="ＭＳ Ｐゴシック" charset="-128"/>
                <a:cs typeface="ＭＳ Ｐゴシック" charset="-128"/>
              </a:rPr>
              <a:t>The Economic Diversification Grant Program (EDGP)</a:t>
            </a:r>
          </a:p>
          <a:p>
            <a:pPr lvl="0"/>
            <a:r>
              <a:rPr lang="en-CA" dirty="0">
                <a:ea typeface="ＭＳ Ｐゴシック" charset="-128"/>
                <a:cs typeface="ＭＳ Ｐゴシック" charset="-128"/>
              </a:rPr>
              <a:t>The Regional Partnership Grant Program (RPGP)</a:t>
            </a:r>
          </a:p>
          <a:p>
            <a:pPr lvl="0"/>
            <a:endParaRPr lang="en-CA" dirty="0">
              <a:ea typeface="ＭＳ Ｐゴシック" charset="-128"/>
              <a:cs typeface="ＭＳ Ｐゴシック" charset="-128"/>
            </a:endParaRPr>
          </a:p>
          <a:p>
            <a:pPr lvl="0"/>
            <a:r>
              <a:rPr lang="en-CA" dirty="0" err="1">
                <a:ea typeface="ＭＳ Ｐゴシック" charset="-128"/>
                <a:cs typeface="ＭＳ Ｐゴシック" charset="-128"/>
              </a:rPr>
              <a:t>FedNor</a:t>
            </a:r>
            <a:endParaRPr lang="en-CA" dirty="0">
              <a:ea typeface="ＭＳ Ｐゴシック" charset="-128"/>
              <a:cs typeface="ＭＳ Ｐゴシック" charset="-128"/>
            </a:endParaRPr>
          </a:p>
          <a:p>
            <a:pPr lvl="0"/>
            <a:r>
              <a:rPr lang="en-CA" dirty="0">
                <a:ea typeface="ＭＳ Ｐゴシック" charset="-128"/>
                <a:cs typeface="ＭＳ Ｐゴシック" charset="-128"/>
              </a:rPr>
              <a:t>Northern Ontario Development Program (NODP)</a:t>
            </a:r>
          </a:p>
          <a:p>
            <a:pPr lvl="0"/>
            <a:endParaRPr lang="en-CA" dirty="0">
              <a:ea typeface="ＭＳ Ｐゴシック" charset="-128"/>
              <a:cs typeface="ＭＳ Ｐゴシック" charset="-128"/>
            </a:endParaRPr>
          </a:p>
          <a:p>
            <a:r>
              <a:rPr lang="en-CA" dirty="0"/>
              <a:t>The Eastern Ontario Development Fund gives money to businesses, municipalities and not-for-profit organizations for economic development in eastern Ontario. The fund supports projects that: create jobs, encourage innovation, collaboration and cluster development and attract private sector investment</a:t>
            </a:r>
          </a:p>
          <a:p>
            <a:pPr lvl="0"/>
            <a:endParaRPr lang="en-CA" dirty="0">
              <a:ea typeface="ＭＳ Ｐゴシック" charset="-128"/>
              <a:cs typeface="ＭＳ Ｐゴシック" charset="-128"/>
            </a:endParaRPr>
          </a:p>
          <a:p>
            <a:endParaRPr lang="en-CA" dirty="0"/>
          </a:p>
        </p:txBody>
      </p:sp>
      <p:sp>
        <p:nvSpPr>
          <p:cNvPr id="4" name="Footer Placeholder 3"/>
          <p:cNvSpPr>
            <a:spLocks noGrp="1"/>
          </p:cNvSpPr>
          <p:nvPr>
            <p:ph type="ftr" sz="quarter" idx="10"/>
          </p:nvPr>
        </p:nvSpPr>
        <p:spPr/>
        <p:txBody>
          <a:bodyPr/>
          <a:lstStyle/>
          <a:p>
            <a:pPr defTabSz="931774">
              <a:defRPr/>
            </a:pPr>
            <a:endParaRPr lang="en-CA"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31774">
              <a:defRPr/>
            </a:pPr>
            <a:fld id="{5843FF6C-4173-4EC5-9D0C-19EB82908225}" type="slidenum">
              <a:rPr lang="en-CA" altLang="en-US">
                <a:solidFill>
                  <a:prstClr val="black"/>
                </a:solidFill>
                <a:latin typeface="Calibri" panose="020F0502020204030204"/>
              </a:rPr>
              <a:pPr defTabSz="931774">
                <a:defRPr/>
              </a:pPr>
              <a:t>27</a:t>
            </a:fld>
            <a:endParaRPr lang="en-CA" altLang="en-US" dirty="0">
              <a:solidFill>
                <a:prstClr val="black"/>
              </a:solidFill>
              <a:latin typeface="Calibri" panose="020F0502020204030204"/>
            </a:endParaRPr>
          </a:p>
        </p:txBody>
      </p:sp>
    </p:spTree>
    <p:extLst>
      <p:ext uri="{BB962C8B-B14F-4D97-AF65-F5344CB8AC3E}">
        <p14:creationId xmlns:p14="http://schemas.microsoft.com/office/powerpoint/2010/main" val="2995922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a:t>
            </a:r>
            <a:r>
              <a:rPr lang="en-CA" dirty="0" err="1"/>
              <a:t>Neonictinoid</a:t>
            </a:r>
            <a:r>
              <a:rPr lang="en-CA" baseline="0" dirty="0"/>
              <a:t> is an agricultural insecticide similar to nicotine. Studies have shown a link between </a:t>
            </a:r>
            <a:r>
              <a:rPr lang="en-CA" baseline="0" dirty="0" err="1"/>
              <a:t>neonictinoids</a:t>
            </a:r>
            <a:r>
              <a:rPr lang="en-CA" baseline="0" dirty="0"/>
              <a:t> and bee mortalities in the intense corn growing regions of Canada during planting of corn and soybeans.  </a:t>
            </a:r>
            <a:r>
              <a:rPr lang="en-CA" baseline="0" dirty="0" err="1"/>
              <a:t>Neonictinoids</a:t>
            </a:r>
            <a:r>
              <a:rPr lang="en-CA" baseline="0" dirty="0"/>
              <a:t> are toxic to invertebrates.</a:t>
            </a:r>
          </a:p>
          <a:p>
            <a:endParaRPr lang="en-CA" baseline="0" dirty="0"/>
          </a:p>
          <a:p>
            <a:r>
              <a:rPr lang="en-CA" baseline="0" dirty="0"/>
              <a:t>Over the past few years there have been increasing reports of high overwintering losses and challenges in maintaining bee colony health both in Canada and abroad (Health Canada). </a:t>
            </a:r>
            <a:r>
              <a:rPr lang="en-CA" baseline="0" dirty="0" err="1"/>
              <a:t>Varroa</a:t>
            </a:r>
            <a:r>
              <a:rPr lang="en-CA" baseline="0" dirty="0"/>
              <a:t> mites and honeybee viruses may also impact on bee health. Bees can die from long harsh winters and a combination of factors.  The intent of the new regulation is to limit the use of </a:t>
            </a:r>
            <a:r>
              <a:rPr lang="en-CA" baseline="0" dirty="0" err="1"/>
              <a:t>neonictinoids</a:t>
            </a:r>
            <a:r>
              <a:rPr lang="en-CA" baseline="0" dirty="0"/>
              <a:t> to situations where they are warranted due to pest infestation.</a:t>
            </a:r>
            <a:endParaRPr lang="en-CA" dirty="0"/>
          </a:p>
        </p:txBody>
      </p:sp>
      <p:sp>
        <p:nvSpPr>
          <p:cNvPr id="4" name="Slide Number Placeholder 3"/>
          <p:cNvSpPr>
            <a:spLocks noGrp="1"/>
          </p:cNvSpPr>
          <p:nvPr>
            <p:ph type="sldNum" sz="quarter" idx="10"/>
          </p:nvPr>
        </p:nvSpPr>
        <p:spPr/>
        <p:txBody>
          <a:bodyPr/>
          <a:lstStyle/>
          <a:p>
            <a:pPr defTabSz="931774">
              <a:defRPr/>
            </a:pPr>
            <a:fld id="{2F66D591-E3D6-9342-A000-2F1569D35B1F}" type="slidenum">
              <a:rPr lang="en-US">
                <a:solidFill>
                  <a:prstClr val="black"/>
                </a:solidFill>
                <a:latin typeface="Calibri" panose="020F0502020204030204"/>
              </a:rPr>
              <a:pPr defTabSz="931774">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60710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smtClean="0"/>
              <a:t>Our meetings follow a Regional </a:t>
            </a:r>
            <a:r>
              <a:rPr lang="en-CA" dirty="0"/>
              <a:t>framework </a:t>
            </a:r>
            <a:r>
              <a:rPr lang="en-CA" dirty="0" smtClean="0"/>
              <a:t>model-in that each </a:t>
            </a:r>
            <a:r>
              <a:rPr lang="en-CA" dirty="0"/>
              <a:t>member community attends a table corresponding to their region</a:t>
            </a:r>
          </a:p>
          <a:p>
            <a:pPr lvl="0"/>
            <a:r>
              <a:rPr lang="en-CA" dirty="0"/>
              <a:t>Purpose is to engage with and benefit</a:t>
            </a:r>
            <a:r>
              <a:rPr lang="en-CA" baseline="0" dirty="0"/>
              <a:t> from development of agricultural and aquaculture initiatives in AN territory</a:t>
            </a:r>
          </a:p>
          <a:p>
            <a:pPr lvl="0"/>
            <a:r>
              <a:rPr lang="en-CA" baseline="0" dirty="0"/>
              <a:t>Opportunity for information exchange, identification of issues of concern and development of solutions to challenges</a:t>
            </a:r>
          </a:p>
          <a:p>
            <a:pPr lvl="0"/>
            <a:r>
              <a:rPr lang="en-CA" baseline="0" dirty="0"/>
              <a:t>Opportunity to meet with OMAFRA staff and exchange information and ideas</a:t>
            </a:r>
            <a:endParaRPr lang="en-CA" dirty="0"/>
          </a:p>
          <a:p>
            <a:endParaRPr lang="en-CA" dirty="0"/>
          </a:p>
        </p:txBody>
      </p:sp>
      <p:sp>
        <p:nvSpPr>
          <p:cNvPr id="4" name="Slide Number Placeholder 3"/>
          <p:cNvSpPr>
            <a:spLocks noGrp="1"/>
          </p:cNvSpPr>
          <p:nvPr>
            <p:ph type="sldNum" sz="quarter" idx="10"/>
          </p:nvPr>
        </p:nvSpPr>
        <p:spPr/>
        <p:txBody>
          <a:bodyPr/>
          <a:lstStyle/>
          <a:p>
            <a:pPr defTabSz="931774">
              <a:defRPr/>
            </a:pPr>
            <a:fld id="{2F66D591-E3D6-9342-A000-2F1569D35B1F}"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173263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According</a:t>
            </a:r>
            <a:r>
              <a:rPr lang="en-CA" baseline="0" dirty="0" smtClean="0"/>
              <a:t> to OMAFRA’s website, their mission is to grow Ontario’s </a:t>
            </a:r>
            <a:r>
              <a:rPr lang="en-CA" baseline="0" dirty="0" err="1" smtClean="0"/>
              <a:t>agrifood</a:t>
            </a:r>
            <a:r>
              <a:rPr lang="en-CA" baseline="0" dirty="0" smtClean="0"/>
              <a:t> sector and support rural communities which will in turn create a stronger economy for the Province.</a:t>
            </a:r>
          </a:p>
          <a:p>
            <a:r>
              <a:rPr lang="en-CA" baseline="0" dirty="0" smtClean="0"/>
              <a:t>What does the Anishinabek Nation have in common with OMAFRA? We eat food, many of our communities are rural in nature, and we have growing populations. With that there is a need to grow our economies.</a:t>
            </a:r>
            <a:endParaRPr lang="en-CA" dirty="0"/>
          </a:p>
        </p:txBody>
      </p:sp>
      <p:sp>
        <p:nvSpPr>
          <p:cNvPr id="4" name="Slide Number Placeholder 3"/>
          <p:cNvSpPr>
            <a:spLocks noGrp="1"/>
          </p:cNvSpPr>
          <p:nvPr>
            <p:ph type="sldNum" sz="quarter" idx="10"/>
          </p:nvPr>
        </p:nvSpPr>
        <p:spPr/>
        <p:txBody>
          <a:bodyPr/>
          <a:lstStyle/>
          <a:p>
            <a:fld id="{235E63D9-095C-478E-A439-9AC48796816F}" type="slidenum">
              <a:rPr lang="en-CA" smtClean="0"/>
              <a:t>4</a:t>
            </a:fld>
            <a:endParaRPr lang="en-CA"/>
          </a:p>
        </p:txBody>
      </p:sp>
    </p:spTree>
    <p:extLst>
      <p:ext uri="{BB962C8B-B14F-4D97-AF65-F5344CB8AC3E}">
        <p14:creationId xmlns:p14="http://schemas.microsoft.com/office/powerpoint/2010/main" val="261661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defTabSz="931774">
              <a:defRPr/>
            </a:pPr>
            <a:fld id="{2F66D591-E3D6-9342-A000-2F1569D35B1F}"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997800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Historically</a:t>
            </a:r>
            <a:r>
              <a:rPr lang="en-CA" baseline="0" dirty="0" smtClean="0"/>
              <a:t> indigenous people survived by hunting, fishing gathering and growing their own food. People also used plants for medicine. When I have spoken to elders from communities their way of life was to gather blueberries, tap maple trees, gather cranberries and also to grow food. Many people had gardens and grew all the food required to feed their families.  But when people got put onto reserves they could no longer access areas that they traditionally used.</a:t>
            </a:r>
          </a:p>
          <a:p>
            <a:endParaRPr lang="en-CA" baseline="0" dirty="0" smtClean="0"/>
          </a:p>
          <a:p>
            <a:r>
              <a:rPr lang="en-CA" baseline="0" dirty="0" smtClean="0"/>
              <a:t>The elders told me they used to pick blueberries and trade them for lard, flour and tea.  With the European introduction came the five whites: white sugar, white flour, salt, milk and lard. These were not the traditional foods of the Anishinabek.  They caused illness.  The foods from nature were gotten away from.  The foods that acted as medicines were gotten away from.  People did less and less gathering, hunting and cultivating. </a:t>
            </a:r>
          </a:p>
          <a:p>
            <a:endParaRPr lang="en-CA" baseline="0" dirty="0" smtClean="0"/>
          </a:p>
        </p:txBody>
      </p:sp>
      <p:sp>
        <p:nvSpPr>
          <p:cNvPr id="4" name="Slide Number Placeholder 3"/>
          <p:cNvSpPr>
            <a:spLocks noGrp="1"/>
          </p:cNvSpPr>
          <p:nvPr>
            <p:ph type="sldNum" sz="quarter" idx="10"/>
          </p:nvPr>
        </p:nvSpPr>
        <p:spPr/>
        <p:txBody>
          <a:bodyPr/>
          <a:lstStyle/>
          <a:p>
            <a:fld id="{235E63D9-095C-478E-A439-9AC48796816F}" type="slidenum">
              <a:rPr lang="en-CA" smtClean="0"/>
              <a:t>8</a:t>
            </a:fld>
            <a:endParaRPr lang="en-CA"/>
          </a:p>
        </p:txBody>
      </p:sp>
    </p:spTree>
    <p:extLst>
      <p:ext uri="{BB962C8B-B14F-4D97-AF65-F5344CB8AC3E}">
        <p14:creationId xmlns:p14="http://schemas.microsoft.com/office/powerpoint/2010/main" val="215458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Barrier Number 1: The</a:t>
            </a:r>
            <a:r>
              <a:rPr lang="en-CA" baseline="0" dirty="0"/>
              <a:t> elder Gordon </a:t>
            </a:r>
            <a:r>
              <a:rPr lang="en-CA" baseline="0" dirty="0" err="1"/>
              <a:t>Waindubence</a:t>
            </a:r>
            <a:r>
              <a:rPr lang="en-CA" baseline="0" dirty="0"/>
              <a:t> told us at the last meeting in North Bay-farmlands were taken away and we were put on reserves where land suitability for farming may be limiting.</a:t>
            </a:r>
          </a:p>
          <a:p>
            <a:r>
              <a:rPr lang="en-CA" baseline="0" dirty="0"/>
              <a:t>This is one barrier to farming. But this should not stop us. Lands that are marginal for farming can be improved and not all types of farming require Class 1 Agricultural Lands.</a:t>
            </a:r>
          </a:p>
          <a:p>
            <a:r>
              <a:rPr lang="en-CA" baseline="0" dirty="0"/>
              <a:t>The second is those living on reserves may not have enough wealth to buy private lands.  Farming does not currently take place on Crown lands with the exception of cage aquaculture taking place in the Great Lakes.</a:t>
            </a:r>
          </a:p>
          <a:p>
            <a:r>
              <a:rPr lang="en-CA" baseline="0" dirty="0"/>
              <a:t>This is one barrier OMAFRA should be aware of.</a:t>
            </a:r>
            <a:endParaRPr lang="en-CA" dirty="0"/>
          </a:p>
        </p:txBody>
      </p:sp>
      <p:sp>
        <p:nvSpPr>
          <p:cNvPr id="4" name="Slide Number Placeholder 3"/>
          <p:cNvSpPr>
            <a:spLocks noGrp="1"/>
          </p:cNvSpPr>
          <p:nvPr>
            <p:ph type="sldNum" sz="quarter" idx="10"/>
          </p:nvPr>
        </p:nvSpPr>
        <p:spPr/>
        <p:txBody>
          <a:bodyPr/>
          <a:lstStyle/>
          <a:p>
            <a:pPr defTabSz="931774">
              <a:defRPr/>
            </a:pPr>
            <a:fld id="{2F66D591-E3D6-9342-A000-2F1569D35B1F}"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682166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slide provides a bit of an overview of the various OMAFRA initiatives that we are going to talk more about here today.</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235E63D9-095C-478E-A439-9AC48796816F}" type="slidenum">
              <a:rPr lang="en-CA" smtClean="0"/>
              <a:t>11</a:t>
            </a:fld>
            <a:endParaRPr lang="en-CA"/>
          </a:p>
        </p:txBody>
      </p:sp>
    </p:spTree>
    <p:extLst>
      <p:ext uri="{BB962C8B-B14F-4D97-AF65-F5344CB8AC3E}">
        <p14:creationId xmlns:p14="http://schemas.microsoft.com/office/powerpoint/2010/main" val="28382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Food Land Ontario is a consumer promotion program to support consumption</a:t>
            </a:r>
            <a:r>
              <a:rPr lang="en-CA" baseline="0" dirty="0"/>
              <a:t> of fresh Ontario produce and processed agricultural foods.  Promotion of great taste, nutrition and economic benefit of buying Ontario food to grocery shoppers.</a:t>
            </a:r>
            <a:endParaRPr lang="en-CA" dirty="0"/>
          </a:p>
        </p:txBody>
      </p:sp>
      <p:sp>
        <p:nvSpPr>
          <p:cNvPr id="4" name="Slide Number Placeholder 3"/>
          <p:cNvSpPr>
            <a:spLocks noGrp="1"/>
          </p:cNvSpPr>
          <p:nvPr>
            <p:ph type="sldNum" sz="quarter" idx="10"/>
          </p:nvPr>
        </p:nvSpPr>
        <p:spPr/>
        <p:txBody>
          <a:bodyPr/>
          <a:lstStyle/>
          <a:p>
            <a:pPr defTabSz="931774">
              <a:defRPr/>
            </a:pPr>
            <a:fld id="{2F66D591-E3D6-9342-A000-2F1569D35B1F}"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898729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4953-DEB1-434A-B747-B9DE821E2D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0D1F20C-66ED-4D7D-B3EC-A5282B50B1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FE4F325-CD3E-4BEA-AF50-7CF35E3C3B52}"/>
              </a:ext>
            </a:extLst>
          </p:cNvPr>
          <p:cNvSpPr>
            <a:spLocks noGrp="1"/>
          </p:cNvSpPr>
          <p:nvPr>
            <p:ph type="dt" sz="half" idx="10"/>
          </p:nvPr>
        </p:nvSpPr>
        <p:spPr/>
        <p:txBody>
          <a:bodyPr/>
          <a:lstStyle/>
          <a:p>
            <a:fld id="{AEE66067-DFAE-4AE7-83BB-B4F789106EEF}" type="datetimeFigureOut">
              <a:rPr lang="en-CA" smtClean="0"/>
              <a:t>2019-05-29</a:t>
            </a:fld>
            <a:endParaRPr lang="en-CA"/>
          </a:p>
        </p:txBody>
      </p:sp>
      <p:sp>
        <p:nvSpPr>
          <p:cNvPr id="5" name="Footer Placeholder 4">
            <a:extLst>
              <a:ext uri="{FF2B5EF4-FFF2-40B4-BE49-F238E27FC236}">
                <a16:creationId xmlns:a16="http://schemas.microsoft.com/office/drawing/2014/main" id="{5FA5D618-185E-4A24-BA8C-925CA5482CE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CC42F47-A92C-435F-AE55-D907F7FB8E45}"/>
              </a:ext>
            </a:extLst>
          </p:cNvPr>
          <p:cNvSpPr>
            <a:spLocks noGrp="1"/>
          </p:cNvSpPr>
          <p:nvPr>
            <p:ph type="sldNum" sz="quarter" idx="12"/>
          </p:nvPr>
        </p:nvSpPr>
        <p:spPr/>
        <p:txBody>
          <a:bodyPr/>
          <a:lstStyle/>
          <a:p>
            <a:fld id="{1EA5AC93-5A49-4A61-B415-08F4B73C3A60}" type="slidenum">
              <a:rPr lang="en-CA" smtClean="0"/>
              <a:t>‹#›</a:t>
            </a:fld>
            <a:endParaRPr lang="en-CA"/>
          </a:p>
        </p:txBody>
      </p:sp>
    </p:spTree>
    <p:extLst>
      <p:ext uri="{BB962C8B-B14F-4D97-AF65-F5344CB8AC3E}">
        <p14:creationId xmlns:p14="http://schemas.microsoft.com/office/powerpoint/2010/main" val="317891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5E742-71C6-43A0-B0C6-7468AFA825F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65A049D-1CC8-4C6A-A61C-B708BC31D5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DCFF2DB-B98D-4068-893E-1C1E7B11D1B3}"/>
              </a:ext>
            </a:extLst>
          </p:cNvPr>
          <p:cNvSpPr>
            <a:spLocks noGrp="1"/>
          </p:cNvSpPr>
          <p:nvPr>
            <p:ph type="dt" sz="half" idx="10"/>
          </p:nvPr>
        </p:nvSpPr>
        <p:spPr/>
        <p:txBody>
          <a:bodyPr/>
          <a:lstStyle/>
          <a:p>
            <a:fld id="{AEE66067-DFAE-4AE7-83BB-B4F789106EEF}" type="datetimeFigureOut">
              <a:rPr lang="en-CA" smtClean="0"/>
              <a:t>2019-05-29</a:t>
            </a:fld>
            <a:endParaRPr lang="en-CA"/>
          </a:p>
        </p:txBody>
      </p:sp>
      <p:sp>
        <p:nvSpPr>
          <p:cNvPr id="5" name="Footer Placeholder 4">
            <a:extLst>
              <a:ext uri="{FF2B5EF4-FFF2-40B4-BE49-F238E27FC236}">
                <a16:creationId xmlns:a16="http://schemas.microsoft.com/office/drawing/2014/main" id="{84085B1E-DA85-42E7-9DFE-5AF330968CF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280DA06-27D6-4936-A3C5-B244431DF28E}"/>
              </a:ext>
            </a:extLst>
          </p:cNvPr>
          <p:cNvSpPr>
            <a:spLocks noGrp="1"/>
          </p:cNvSpPr>
          <p:nvPr>
            <p:ph type="sldNum" sz="quarter" idx="12"/>
          </p:nvPr>
        </p:nvSpPr>
        <p:spPr/>
        <p:txBody>
          <a:bodyPr/>
          <a:lstStyle/>
          <a:p>
            <a:fld id="{1EA5AC93-5A49-4A61-B415-08F4B73C3A60}" type="slidenum">
              <a:rPr lang="en-CA" smtClean="0"/>
              <a:t>‹#›</a:t>
            </a:fld>
            <a:endParaRPr lang="en-CA"/>
          </a:p>
        </p:txBody>
      </p:sp>
    </p:spTree>
    <p:extLst>
      <p:ext uri="{BB962C8B-B14F-4D97-AF65-F5344CB8AC3E}">
        <p14:creationId xmlns:p14="http://schemas.microsoft.com/office/powerpoint/2010/main" val="118268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7C1FC0-A523-4275-981B-70D74C1C7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7CE5904-18DF-4073-88EE-76A3BF82BE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9C08599-C70D-4775-A38B-72546C831044}"/>
              </a:ext>
            </a:extLst>
          </p:cNvPr>
          <p:cNvSpPr>
            <a:spLocks noGrp="1"/>
          </p:cNvSpPr>
          <p:nvPr>
            <p:ph type="dt" sz="half" idx="10"/>
          </p:nvPr>
        </p:nvSpPr>
        <p:spPr/>
        <p:txBody>
          <a:bodyPr/>
          <a:lstStyle/>
          <a:p>
            <a:fld id="{AEE66067-DFAE-4AE7-83BB-B4F789106EEF}" type="datetimeFigureOut">
              <a:rPr lang="en-CA" smtClean="0"/>
              <a:t>2019-05-29</a:t>
            </a:fld>
            <a:endParaRPr lang="en-CA"/>
          </a:p>
        </p:txBody>
      </p:sp>
      <p:sp>
        <p:nvSpPr>
          <p:cNvPr id="5" name="Footer Placeholder 4">
            <a:extLst>
              <a:ext uri="{FF2B5EF4-FFF2-40B4-BE49-F238E27FC236}">
                <a16:creationId xmlns:a16="http://schemas.microsoft.com/office/drawing/2014/main" id="{BF1F1840-3BD2-4E8C-BB0A-57DC7BAB11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D71179-16F4-4F01-99C2-33A0AF61413A}"/>
              </a:ext>
            </a:extLst>
          </p:cNvPr>
          <p:cNvSpPr>
            <a:spLocks noGrp="1"/>
          </p:cNvSpPr>
          <p:nvPr>
            <p:ph type="sldNum" sz="quarter" idx="12"/>
          </p:nvPr>
        </p:nvSpPr>
        <p:spPr/>
        <p:txBody>
          <a:bodyPr/>
          <a:lstStyle/>
          <a:p>
            <a:fld id="{1EA5AC93-5A49-4A61-B415-08F4B73C3A60}" type="slidenum">
              <a:rPr lang="en-CA" smtClean="0"/>
              <a:t>‹#›</a:t>
            </a:fld>
            <a:endParaRPr lang="en-CA"/>
          </a:p>
        </p:txBody>
      </p:sp>
    </p:spTree>
    <p:extLst>
      <p:ext uri="{BB962C8B-B14F-4D97-AF65-F5344CB8AC3E}">
        <p14:creationId xmlns:p14="http://schemas.microsoft.com/office/powerpoint/2010/main" val="190978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CE42D9-2212-4B4F-A912-E8F190E942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 y="0"/>
            <a:ext cx="12181056" cy="6858000"/>
          </a:xfrm>
          <a:prstGeom prst="rect">
            <a:avLst/>
          </a:prstGeom>
        </p:spPr>
      </p:pic>
      <p:sp>
        <p:nvSpPr>
          <p:cNvPr id="2" name="Title 1"/>
          <p:cNvSpPr>
            <a:spLocks noGrp="1"/>
          </p:cNvSpPr>
          <p:nvPr>
            <p:ph type="ctrTitle" hasCustomPrompt="1"/>
          </p:nvPr>
        </p:nvSpPr>
        <p:spPr>
          <a:xfrm>
            <a:off x="914400" y="2123372"/>
            <a:ext cx="10363200" cy="1895955"/>
          </a:xfrm>
        </p:spPr>
        <p:txBody>
          <a:bodyPr anchor="b"/>
          <a:lstStyle>
            <a:lvl1pPr algn="ctr">
              <a:defRPr sz="6000" b="1">
                <a:latin typeface="Avenir" panose="02000503020000020003" pitchFamily="2" charset="0"/>
              </a:defRPr>
            </a:lvl1pPr>
          </a:lstStyle>
          <a:p>
            <a:r>
              <a:rPr lang="en-US" dirty="0"/>
              <a:t>CLICK TO EDIT MASTER TITLE STYLE</a:t>
            </a:r>
          </a:p>
        </p:txBody>
      </p:sp>
    </p:spTree>
    <p:extLst>
      <p:ext uri="{BB962C8B-B14F-4D97-AF65-F5344CB8AC3E}">
        <p14:creationId xmlns:p14="http://schemas.microsoft.com/office/powerpoint/2010/main" val="2099408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554C41-5499-8244-BD16-E54E7EE9DD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 y="0"/>
            <a:ext cx="12181056" cy="6858000"/>
          </a:xfrm>
          <a:prstGeom prst="rect">
            <a:avLst/>
          </a:prstGeom>
        </p:spPr>
      </p:pic>
      <p:sp>
        <p:nvSpPr>
          <p:cNvPr id="2" name="Title 1"/>
          <p:cNvSpPr>
            <a:spLocks noGrp="1"/>
          </p:cNvSpPr>
          <p:nvPr>
            <p:ph type="title" hasCustomPrompt="1"/>
          </p:nvPr>
        </p:nvSpPr>
        <p:spPr>
          <a:xfrm>
            <a:off x="838200" y="46007"/>
            <a:ext cx="10515600" cy="1325563"/>
          </a:xfrm>
        </p:spPr>
        <p:txBody>
          <a:bodyPr>
            <a:normAutofit/>
          </a:bodyPr>
          <a:lstStyle>
            <a:lvl1pPr algn="l">
              <a:defRPr sz="3200" b="1">
                <a:solidFill>
                  <a:schemeClr val="bg1"/>
                </a:solidFill>
                <a:latin typeface="Avenir" panose="02000503020000020003" pitchFamily="2" charset="0"/>
              </a:defRPr>
            </a:lvl1pPr>
          </a:lstStyle>
          <a:p>
            <a:r>
              <a:rPr lang="en-US" dirty="0"/>
              <a:t>CLICK TO EDIT MASTER TITLE STYLE</a:t>
            </a:r>
          </a:p>
        </p:txBody>
      </p:sp>
      <p:sp>
        <p:nvSpPr>
          <p:cNvPr id="3" name="Content Placeholder 2"/>
          <p:cNvSpPr>
            <a:spLocks noGrp="1"/>
          </p:cNvSpPr>
          <p:nvPr>
            <p:ph idx="1"/>
          </p:nvPr>
        </p:nvSpPr>
        <p:spPr>
          <a:xfrm>
            <a:off x="838200" y="1371569"/>
            <a:ext cx="10515600" cy="4805394"/>
          </a:xfrm>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8200" y="6239749"/>
            <a:ext cx="4308624" cy="365125"/>
          </a:xfrm>
          <a:prstGeom prst="rect">
            <a:avLst/>
          </a:prstGeom>
        </p:spPr>
        <p:txBody>
          <a:bodyPr/>
          <a:lstStyle>
            <a:lvl1pPr algn="l">
              <a:defRPr sz="1200">
                <a:solidFill>
                  <a:schemeClr val="bg1">
                    <a:lumMod val="65000"/>
                  </a:schemeClr>
                </a:solidFill>
              </a:defRPr>
            </a:lvl1pPr>
          </a:lstStyle>
          <a:p>
            <a:r>
              <a:rPr lang="en-US"/>
              <a:t>ANISHINABEK NATION</a:t>
            </a:r>
            <a:endParaRPr lang="en-US" dirty="0"/>
          </a:p>
        </p:txBody>
      </p:sp>
      <p:sp>
        <p:nvSpPr>
          <p:cNvPr id="6" name="Slide Number Placeholder 5"/>
          <p:cNvSpPr>
            <a:spLocks noGrp="1"/>
          </p:cNvSpPr>
          <p:nvPr>
            <p:ph type="sldNum" sz="quarter" idx="12"/>
          </p:nvPr>
        </p:nvSpPr>
        <p:spPr>
          <a:xfrm>
            <a:off x="8610600" y="6239749"/>
            <a:ext cx="2743200" cy="365125"/>
          </a:xfrm>
        </p:spPr>
        <p:txBody>
          <a:bodyPr/>
          <a:lstStyle>
            <a:lvl1pPr>
              <a:defRPr>
                <a:solidFill>
                  <a:schemeClr val="bg1">
                    <a:lumMod val="65000"/>
                  </a:schemeClr>
                </a:solidFill>
              </a:defRPr>
            </a:lvl1pPr>
          </a:lstStyle>
          <a:p>
            <a:fld id="{45CA12A5-8787-C24E-937D-F706AA64A417}" type="slidenum">
              <a:rPr lang="en-US" smtClean="0"/>
              <a:pPr/>
              <a:t>‹#›</a:t>
            </a:fld>
            <a:endParaRPr lang="en-US" dirty="0"/>
          </a:p>
        </p:txBody>
      </p:sp>
    </p:spTree>
    <p:extLst>
      <p:ext uri="{BB962C8B-B14F-4D97-AF65-F5344CB8AC3E}">
        <p14:creationId xmlns:p14="http://schemas.microsoft.com/office/powerpoint/2010/main" val="1634042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D94D-1F57-44F0-8C0D-F5B994113C3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681FAAC-8CF6-4D0D-9084-017FA4596D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ACC775E-493D-4414-8B3C-55A45CCF796C}"/>
              </a:ext>
            </a:extLst>
          </p:cNvPr>
          <p:cNvSpPr>
            <a:spLocks noGrp="1"/>
          </p:cNvSpPr>
          <p:nvPr>
            <p:ph type="dt" sz="half" idx="10"/>
          </p:nvPr>
        </p:nvSpPr>
        <p:spPr/>
        <p:txBody>
          <a:bodyPr/>
          <a:lstStyle/>
          <a:p>
            <a:fld id="{AEE66067-DFAE-4AE7-83BB-B4F789106EEF}" type="datetimeFigureOut">
              <a:rPr lang="en-CA" smtClean="0"/>
              <a:t>2019-05-29</a:t>
            </a:fld>
            <a:endParaRPr lang="en-CA"/>
          </a:p>
        </p:txBody>
      </p:sp>
      <p:sp>
        <p:nvSpPr>
          <p:cNvPr id="5" name="Footer Placeholder 4">
            <a:extLst>
              <a:ext uri="{FF2B5EF4-FFF2-40B4-BE49-F238E27FC236}">
                <a16:creationId xmlns:a16="http://schemas.microsoft.com/office/drawing/2014/main" id="{6449D207-4E46-48D1-9169-D58564D5204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ABCE30D-3B45-447D-B634-8E7F89F87614}"/>
              </a:ext>
            </a:extLst>
          </p:cNvPr>
          <p:cNvSpPr>
            <a:spLocks noGrp="1"/>
          </p:cNvSpPr>
          <p:nvPr>
            <p:ph type="sldNum" sz="quarter" idx="12"/>
          </p:nvPr>
        </p:nvSpPr>
        <p:spPr/>
        <p:txBody>
          <a:bodyPr/>
          <a:lstStyle/>
          <a:p>
            <a:fld id="{1EA5AC93-5A49-4A61-B415-08F4B73C3A60}" type="slidenum">
              <a:rPr lang="en-CA" smtClean="0"/>
              <a:t>‹#›</a:t>
            </a:fld>
            <a:endParaRPr lang="en-CA"/>
          </a:p>
        </p:txBody>
      </p:sp>
    </p:spTree>
    <p:extLst>
      <p:ext uri="{BB962C8B-B14F-4D97-AF65-F5344CB8AC3E}">
        <p14:creationId xmlns:p14="http://schemas.microsoft.com/office/powerpoint/2010/main" val="182400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F2A0-8961-432B-9274-0DD148E281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D83119A-C3D0-4C30-9245-9AC3FF969F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7FD929-5024-411E-9CD6-2A49EEE3E63C}"/>
              </a:ext>
            </a:extLst>
          </p:cNvPr>
          <p:cNvSpPr>
            <a:spLocks noGrp="1"/>
          </p:cNvSpPr>
          <p:nvPr>
            <p:ph type="dt" sz="half" idx="10"/>
          </p:nvPr>
        </p:nvSpPr>
        <p:spPr/>
        <p:txBody>
          <a:bodyPr/>
          <a:lstStyle/>
          <a:p>
            <a:fld id="{AEE66067-DFAE-4AE7-83BB-B4F789106EEF}" type="datetimeFigureOut">
              <a:rPr lang="en-CA" smtClean="0"/>
              <a:t>2019-05-29</a:t>
            </a:fld>
            <a:endParaRPr lang="en-CA"/>
          </a:p>
        </p:txBody>
      </p:sp>
      <p:sp>
        <p:nvSpPr>
          <p:cNvPr id="5" name="Footer Placeholder 4">
            <a:extLst>
              <a:ext uri="{FF2B5EF4-FFF2-40B4-BE49-F238E27FC236}">
                <a16:creationId xmlns:a16="http://schemas.microsoft.com/office/drawing/2014/main" id="{BE78AF83-5FF8-4566-AF5B-FEBC925B9CF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15ACBE3-978A-4E25-B3C9-DF5360F3BF54}"/>
              </a:ext>
            </a:extLst>
          </p:cNvPr>
          <p:cNvSpPr>
            <a:spLocks noGrp="1"/>
          </p:cNvSpPr>
          <p:nvPr>
            <p:ph type="sldNum" sz="quarter" idx="12"/>
          </p:nvPr>
        </p:nvSpPr>
        <p:spPr/>
        <p:txBody>
          <a:bodyPr/>
          <a:lstStyle/>
          <a:p>
            <a:fld id="{1EA5AC93-5A49-4A61-B415-08F4B73C3A60}" type="slidenum">
              <a:rPr lang="en-CA" smtClean="0"/>
              <a:t>‹#›</a:t>
            </a:fld>
            <a:endParaRPr lang="en-CA"/>
          </a:p>
        </p:txBody>
      </p:sp>
    </p:spTree>
    <p:extLst>
      <p:ext uri="{BB962C8B-B14F-4D97-AF65-F5344CB8AC3E}">
        <p14:creationId xmlns:p14="http://schemas.microsoft.com/office/powerpoint/2010/main" val="378454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2886E-9DF5-4427-BB1D-B356197B54A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CBD0B08-C03F-4471-94E3-E838AF66ED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ECB2469-609B-4276-857E-64BC0643A9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8BB0990-D5B7-4928-9630-A61B3BD0C8C4}"/>
              </a:ext>
            </a:extLst>
          </p:cNvPr>
          <p:cNvSpPr>
            <a:spLocks noGrp="1"/>
          </p:cNvSpPr>
          <p:nvPr>
            <p:ph type="dt" sz="half" idx="10"/>
          </p:nvPr>
        </p:nvSpPr>
        <p:spPr/>
        <p:txBody>
          <a:bodyPr/>
          <a:lstStyle/>
          <a:p>
            <a:fld id="{AEE66067-DFAE-4AE7-83BB-B4F789106EEF}" type="datetimeFigureOut">
              <a:rPr lang="en-CA" smtClean="0"/>
              <a:t>2019-05-29</a:t>
            </a:fld>
            <a:endParaRPr lang="en-CA"/>
          </a:p>
        </p:txBody>
      </p:sp>
      <p:sp>
        <p:nvSpPr>
          <p:cNvPr id="6" name="Footer Placeholder 5">
            <a:extLst>
              <a:ext uri="{FF2B5EF4-FFF2-40B4-BE49-F238E27FC236}">
                <a16:creationId xmlns:a16="http://schemas.microsoft.com/office/drawing/2014/main" id="{33C45C27-ECB5-4708-9DED-1391CE1EE21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C8E72C8-1D2F-4B6B-BFE6-B0176F8355D3}"/>
              </a:ext>
            </a:extLst>
          </p:cNvPr>
          <p:cNvSpPr>
            <a:spLocks noGrp="1"/>
          </p:cNvSpPr>
          <p:nvPr>
            <p:ph type="sldNum" sz="quarter" idx="12"/>
          </p:nvPr>
        </p:nvSpPr>
        <p:spPr/>
        <p:txBody>
          <a:bodyPr/>
          <a:lstStyle/>
          <a:p>
            <a:fld id="{1EA5AC93-5A49-4A61-B415-08F4B73C3A60}" type="slidenum">
              <a:rPr lang="en-CA" smtClean="0"/>
              <a:t>‹#›</a:t>
            </a:fld>
            <a:endParaRPr lang="en-CA"/>
          </a:p>
        </p:txBody>
      </p:sp>
    </p:spTree>
    <p:extLst>
      <p:ext uri="{BB962C8B-B14F-4D97-AF65-F5344CB8AC3E}">
        <p14:creationId xmlns:p14="http://schemas.microsoft.com/office/powerpoint/2010/main" val="151092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AE34-6754-43E9-B4CD-BD0FFB541FB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CB476D3-160E-4B82-9455-3DDA11689C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455082-E997-4D7B-92F6-E41DF800F0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35EC88C-9F94-47A9-8EC2-7451239063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71CA85-8E45-4119-BFCE-321A905B1BD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2DE26BA-244B-466F-9466-807C30CC5218}"/>
              </a:ext>
            </a:extLst>
          </p:cNvPr>
          <p:cNvSpPr>
            <a:spLocks noGrp="1"/>
          </p:cNvSpPr>
          <p:nvPr>
            <p:ph type="dt" sz="half" idx="10"/>
          </p:nvPr>
        </p:nvSpPr>
        <p:spPr/>
        <p:txBody>
          <a:bodyPr/>
          <a:lstStyle/>
          <a:p>
            <a:fld id="{AEE66067-DFAE-4AE7-83BB-B4F789106EEF}" type="datetimeFigureOut">
              <a:rPr lang="en-CA" smtClean="0"/>
              <a:t>2019-05-29</a:t>
            </a:fld>
            <a:endParaRPr lang="en-CA"/>
          </a:p>
        </p:txBody>
      </p:sp>
      <p:sp>
        <p:nvSpPr>
          <p:cNvPr id="8" name="Footer Placeholder 7">
            <a:extLst>
              <a:ext uri="{FF2B5EF4-FFF2-40B4-BE49-F238E27FC236}">
                <a16:creationId xmlns:a16="http://schemas.microsoft.com/office/drawing/2014/main" id="{B01F2BD8-60D5-43AA-B85C-68EB24A879B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2053139-0DF5-4A98-B04A-7DDBB9140B0C}"/>
              </a:ext>
            </a:extLst>
          </p:cNvPr>
          <p:cNvSpPr>
            <a:spLocks noGrp="1"/>
          </p:cNvSpPr>
          <p:nvPr>
            <p:ph type="sldNum" sz="quarter" idx="12"/>
          </p:nvPr>
        </p:nvSpPr>
        <p:spPr/>
        <p:txBody>
          <a:bodyPr/>
          <a:lstStyle/>
          <a:p>
            <a:fld id="{1EA5AC93-5A49-4A61-B415-08F4B73C3A60}" type="slidenum">
              <a:rPr lang="en-CA" smtClean="0"/>
              <a:t>‹#›</a:t>
            </a:fld>
            <a:endParaRPr lang="en-CA"/>
          </a:p>
        </p:txBody>
      </p:sp>
    </p:spTree>
    <p:extLst>
      <p:ext uri="{BB962C8B-B14F-4D97-AF65-F5344CB8AC3E}">
        <p14:creationId xmlns:p14="http://schemas.microsoft.com/office/powerpoint/2010/main" val="284196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17F1-EB32-4869-976A-0FACBD85AF3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B767B84-CDC0-476E-9F3A-8BFFE646C44E}"/>
              </a:ext>
            </a:extLst>
          </p:cNvPr>
          <p:cNvSpPr>
            <a:spLocks noGrp="1"/>
          </p:cNvSpPr>
          <p:nvPr>
            <p:ph type="dt" sz="half" idx="10"/>
          </p:nvPr>
        </p:nvSpPr>
        <p:spPr/>
        <p:txBody>
          <a:bodyPr/>
          <a:lstStyle/>
          <a:p>
            <a:fld id="{AEE66067-DFAE-4AE7-83BB-B4F789106EEF}" type="datetimeFigureOut">
              <a:rPr lang="en-CA" smtClean="0"/>
              <a:t>2019-05-29</a:t>
            </a:fld>
            <a:endParaRPr lang="en-CA"/>
          </a:p>
        </p:txBody>
      </p:sp>
      <p:sp>
        <p:nvSpPr>
          <p:cNvPr id="4" name="Footer Placeholder 3">
            <a:extLst>
              <a:ext uri="{FF2B5EF4-FFF2-40B4-BE49-F238E27FC236}">
                <a16:creationId xmlns:a16="http://schemas.microsoft.com/office/drawing/2014/main" id="{FEA17AB6-AF39-487E-A261-4E06FF0D48A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D2575A3-0A19-4DC0-9710-ED379612EC7E}"/>
              </a:ext>
            </a:extLst>
          </p:cNvPr>
          <p:cNvSpPr>
            <a:spLocks noGrp="1"/>
          </p:cNvSpPr>
          <p:nvPr>
            <p:ph type="sldNum" sz="quarter" idx="12"/>
          </p:nvPr>
        </p:nvSpPr>
        <p:spPr/>
        <p:txBody>
          <a:bodyPr/>
          <a:lstStyle/>
          <a:p>
            <a:fld id="{1EA5AC93-5A49-4A61-B415-08F4B73C3A60}" type="slidenum">
              <a:rPr lang="en-CA" smtClean="0"/>
              <a:t>‹#›</a:t>
            </a:fld>
            <a:endParaRPr lang="en-CA"/>
          </a:p>
        </p:txBody>
      </p:sp>
    </p:spTree>
    <p:extLst>
      <p:ext uri="{BB962C8B-B14F-4D97-AF65-F5344CB8AC3E}">
        <p14:creationId xmlns:p14="http://schemas.microsoft.com/office/powerpoint/2010/main" val="186089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7E1E23-807D-43E8-9D5F-8F18DAB86E3D}"/>
              </a:ext>
            </a:extLst>
          </p:cNvPr>
          <p:cNvSpPr>
            <a:spLocks noGrp="1"/>
          </p:cNvSpPr>
          <p:nvPr>
            <p:ph type="dt" sz="half" idx="10"/>
          </p:nvPr>
        </p:nvSpPr>
        <p:spPr/>
        <p:txBody>
          <a:bodyPr/>
          <a:lstStyle/>
          <a:p>
            <a:fld id="{AEE66067-DFAE-4AE7-83BB-B4F789106EEF}" type="datetimeFigureOut">
              <a:rPr lang="en-CA" smtClean="0"/>
              <a:t>2019-05-29</a:t>
            </a:fld>
            <a:endParaRPr lang="en-CA"/>
          </a:p>
        </p:txBody>
      </p:sp>
      <p:sp>
        <p:nvSpPr>
          <p:cNvPr id="3" name="Footer Placeholder 2">
            <a:extLst>
              <a:ext uri="{FF2B5EF4-FFF2-40B4-BE49-F238E27FC236}">
                <a16:creationId xmlns:a16="http://schemas.microsoft.com/office/drawing/2014/main" id="{43D5907A-398F-4778-AA18-B99CF9922AB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60D4283-F168-42AA-8A77-742B8C44E58E}"/>
              </a:ext>
            </a:extLst>
          </p:cNvPr>
          <p:cNvSpPr>
            <a:spLocks noGrp="1"/>
          </p:cNvSpPr>
          <p:nvPr>
            <p:ph type="sldNum" sz="quarter" idx="12"/>
          </p:nvPr>
        </p:nvSpPr>
        <p:spPr/>
        <p:txBody>
          <a:bodyPr/>
          <a:lstStyle/>
          <a:p>
            <a:fld id="{1EA5AC93-5A49-4A61-B415-08F4B73C3A60}" type="slidenum">
              <a:rPr lang="en-CA" smtClean="0"/>
              <a:t>‹#›</a:t>
            </a:fld>
            <a:endParaRPr lang="en-CA"/>
          </a:p>
        </p:txBody>
      </p:sp>
    </p:spTree>
    <p:extLst>
      <p:ext uri="{BB962C8B-B14F-4D97-AF65-F5344CB8AC3E}">
        <p14:creationId xmlns:p14="http://schemas.microsoft.com/office/powerpoint/2010/main" val="83403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CD527-DDF4-410B-9A5A-EA06DCAD0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2ECA90F-9501-4215-8EA8-D93A73D98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7B0EF5C-65DE-45CB-B53A-6524A74FD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7EBA58-978C-40BA-A787-01BF80749BF1}"/>
              </a:ext>
            </a:extLst>
          </p:cNvPr>
          <p:cNvSpPr>
            <a:spLocks noGrp="1"/>
          </p:cNvSpPr>
          <p:nvPr>
            <p:ph type="dt" sz="half" idx="10"/>
          </p:nvPr>
        </p:nvSpPr>
        <p:spPr/>
        <p:txBody>
          <a:bodyPr/>
          <a:lstStyle/>
          <a:p>
            <a:fld id="{AEE66067-DFAE-4AE7-83BB-B4F789106EEF}" type="datetimeFigureOut">
              <a:rPr lang="en-CA" smtClean="0"/>
              <a:t>2019-05-29</a:t>
            </a:fld>
            <a:endParaRPr lang="en-CA"/>
          </a:p>
        </p:txBody>
      </p:sp>
      <p:sp>
        <p:nvSpPr>
          <p:cNvPr id="6" name="Footer Placeholder 5">
            <a:extLst>
              <a:ext uri="{FF2B5EF4-FFF2-40B4-BE49-F238E27FC236}">
                <a16:creationId xmlns:a16="http://schemas.microsoft.com/office/drawing/2014/main" id="{4D22BA75-DFC3-4D51-9B66-AE42556DC48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DDF3952-9B69-43CF-8E23-BBD64D0096F5}"/>
              </a:ext>
            </a:extLst>
          </p:cNvPr>
          <p:cNvSpPr>
            <a:spLocks noGrp="1"/>
          </p:cNvSpPr>
          <p:nvPr>
            <p:ph type="sldNum" sz="quarter" idx="12"/>
          </p:nvPr>
        </p:nvSpPr>
        <p:spPr/>
        <p:txBody>
          <a:bodyPr/>
          <a:lstStyle/>
          <a:p>
            <a:fld id="{1EA5AC93-5A49-4A61-B415-08F4B73C3A60}" type="slidenum">
              <a:rPr lang="en-CA" smtClean="0"/>
              <a:t>‹#›</a:t>
            </a:fld>
            <a:endParaRPr lang="en-CA"/>
          </a:p>
        </p:txBody>
      </p:sp>
    </p:spTree>
    <p:extLst>
      <p:ext uri="{BB962C8B-B14F-4D97-AF65-F5344CB8AC3E}">
        <p14:creationId xmlns:p14="http://schemas.microsoft.com/office/powerpoint/2010/main" val="183805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F367B-CA4C-4969-87F1-5EC8779207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DF9B416-FF1A-4D5A-AC57-C7098625C4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5F6757D-8C6F-4B98-A457-E0DDBEE20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F70E58-7D08-4792-A420-ADAEA9843DA4}"/>
              </a:ext>
            </a:extLst>
          </p:cNvPr>
          <p:cNvSpPr>
            <a:spLocks noGrp="1"/>
          </p:cNvSpPr>
          <p:nvPr>
            <p:ph type="dt" sz="half" idx="10"/>
          </p:nvPr>
        </p:nvSpPr>
        <p:spPr/>
        <p:txBody>
          <a:bodyPr/>
          <a:lstStyle/>
          <a:p>
            <a:fld id="{AEE66067-DFAE-4AE7-83BB-B4F789106EEF}" type="datetimeFigureOut">
              <a:rPr lang="en-CA" smtClean="0"/>
              <a:t>2019-05-29</a:t>
            </a:fld>
            <a:endParaRPr lang="en-CA"/>
          </a:p>
        </p:txBody>
      </p:sp>
      <p:sp>
        <p:nvSpPr>
          <p:cNvPr id="6" name="Footer Placeholder 5">
            <a:extLst>
              <a:ext uri="{FF2B5EF4-FFF2-40B4-BE49-F238E27FC236}">
                <a16:creationId xmlns:a16="http://schemas.microsoft.com/office/drawing/2014/main" id="{B03A059D-DEA9-4720-A739-E95EE8160DC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DFA8272-AE87-4480-9C9D-4D4E146732F5}"/>
              </a:ext>
            </a:extLst>
          </p:cNvPr>
          <p:cNvSpPr>
            <a:spLocks noGrp="1"/>
          </p:cNvSpPr>
          <p:nvPr>
            <p:ph type="sldNum" sz="quarter" idx="12"/>
          </p:nvPr>
        </p:nvSpPr>
        <p:spPr/>
        <p:txBody>
          <a:bodyPr/>
          <a:lstStyle/>
          <a:p>
            <a:fld id="{1EA5AC93-5A49-4A61-B415-08F4B73C3A60}" type="slidenum">
              <a:rPr lang="en-CA" smtClean="0"/>
              <a:t>‹#›</a:t>
            </a:fld>
            <a:endParaRPr lang="en-CA"/>
          </a:p>
        </p:txBody>
      </p:sp>
    </p:spTree>
    <p:extLst>
      <p:ext uri="{BB962C8B-B14F-4D97-AF65-F5344CB8AC3E}">
        <p14:creationId xmlns:p14="http://schemas.microsoft.com/office/powerpoint/2010/main" val="26688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F17360-8625-482B-92AD-68D4B689B1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7EF00D6-7539-478D-90EF-EB71A591B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30E2B1-32BB-4974-9FC5-C59EB05D92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66067-DFAE-4AE7-83BB-B4F789106EEF}" type="datetimeFigureOut">
              <a:rPr lang="en-CA" smtClean="0"/>
              <a:t>2019-05-29</a:t>
            </a:fld>
            <a:endParaRPr lang="en-CA"/>
          </a:p>
        </p:txBody>
      </p:sp>
      <p:sp>
        <p:nvSpPr>
          <p:cNvPr id="5" name="Footer Placeholder 4">
            <a:extLst>
              <a:ext uri="{FF2B5EF4-FFF2-40B4-BE49-F238E27FC236}">
                <a16:creationId xmlns:a16="http://schemas.microsoft.com/office/drawing/2014/main" id="{B78C92BA-8880-46FA-BF79-5EE640A2C6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568AEBF-03CB-4EA8-91D5-DDA080C89F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5AC93-5A49-4A61-B415-08F4B73C3A60}" type="slidenum">
              <a:rPr lang="en-CA" smtClean="0"/>
              <a:t>‹#›</a:t>
            </a:fld>
            <a:endParaRPr lang="en-CA"/>
          </a:p>
        </p:txBody>
      </p:sp>
    </p:spTree>
    <p:extLst>
      <p:ext uri="{BB962C8B-B14F-4D97-AF65-F5344CB8AC3E}">
        <p14:creationId xmlns:p14="http://schemas.microsoft.com/office/powerpoint/2010/main" val="3015477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1906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a:t>ANISHINABEK NATION</a:t>
            </a:r>
            <a:endParaRPr lang="en-US" dirty="0"/>
          </a:p>
        </p:txBody>
      </p:sp>
      <p:sp>
        <p:nvSpPr>
          <p:cNvPr id="6" name="Slide Number Placeholder 5"/>
          <p:cNvSpPr>
            <a:spLocks noGrp="1"/>
          </p:cNvSpPr>
          <p:nvPr>
            <p:ph type="sldNum" sz="quarter" idx="4"/>
          </p:nvPr>
        </p:nvSpPr>
        <p:spPr>
          <a:xfrm>
            <a:off x="8610600" y="61906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A12A5-8787-C24E-937D-F706AA64A417}" type="slidenum">
              <a:rPr lang="en-US" smtClean="0"/>
              <a:t>‹#›</a:t>
            </a:fld>
            <a:endParaRPr lang="en-US"/>
          </a:p>
        </p:txBody>
      </p:sp>
      <p:sp>
        <p:nvSpPr>
          <p:cNvPr id="5" name="Footer Placeholder 4">
            <a:extLst>
              <a:ext uri="{FF2B5EF4-FFF2-40B4-BE49-F238E27FC236}">
                <a16:creationId xmlns:a16="http://schemas.microsoft.com/office/drawing/2014/main" id="{93CA7E83-7DF7-B94E-A019-8DBEC5B83DF6}"/>
              </a:ext>
            </a:extLst>
          </p:cNvPr>
          <p:cNvSpPr>
            <a:spLocks noGrp="1"/>
          </p:cNvSpPr>
          <p:nvPr>
            <p:ph type="ftr" sz="quarter" idx="3"/>
          </p:nvPr>
        </p:nvSpPr>
        <p:spPr>
          <a:xfrm>
            <a:off x="4038600" y="61906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ANISHINABEK NATION</a:t>
            </a:r>
          </a:p>
        </p:txBody>
      </p:sp>
    </p:spTree>
    <p:extLst>
      <p:ext uri="{BB962C8B-B14F-4D97-AF65-F5344CB8AC3E}">
        <p14:creationId xmlns:p14="http://schemas.microsoft.com/office/powerpoint/2010/main" val="219831536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imgres?imgurl=https://cosmos-images1.imgix.net/file/spina/photo/6044/img.jpg?ixlib%3Drails-2.1.4%26auto%3Dformat%26ch%3DWidth%2CDPR%26fit%3Dmax%26w%3D835&amp;imgrefurl=https://cosmosmagazine.com/biology/organic-farming-more-profitable-than-conventional-agriculture&amp;docid=xdrTBSRT1Gvn5M&amp;tbnid=cMgT6LqiRBWclM:&amp;vet=10ahUKEwj56OSKu-vhAhURhOAKHdhlABsQMwh7KBAwEA..i&amp;w=835&amp;h=557&amp;bih=673&amp;biw=1463&amp;q=farming&amp;ved=0ahUKEwj56OSKu-vhAhURhOAKHdhlABsQMwh7KBAwEA&amp;iact=mrc&amp;uact=8"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hyperlink" Target="http://www.omafra.gov.on.ca/english/livestock/urbanagbib/honeybees.htm" TargetMode="External"/><Relationship Id="rId13" Type="http://schemas.openxmlformats.org/officeDocument/2006/relationships/hyperlink" Target="http://www.omafra.gov.on.ca/english/livestock/urbanagbib/sellingyourproducts.htm" TargetMode="External"/><Relationship Id="rId3" Type="http://schemas.openxmlformats.org/officeDocument/2006/relationships/hyperlink" Target="http://www.omafra.gov.on.ca/english/livestock/urbanagbib/findingspace.htm" TargetMode="External"/><Relationship Id="rId7" Type="http://schemas.openxmlformats.org/officeDocument/2006/relationships/hyperlink" Target="http://www.omafra.gov.on.ca/english/livestock/urbanagbib/fish.htm" TargetMode="External"/><Relationship Id="rId12" Type="http://schemas.openxmlformats.org/officeDocument/2006/relationships/hyperlink" Target="http://www.omafra.gov.on.ca/english/livestock/urbanagbib/dealingwithwildlife.htm" TargetMode="External"/><Relationship Id="rId17" Type="http://schemas.openxmlformats.org/officeDocument/2006/relationships/image" Target="../media/image19.jpg"/><Relationship Id="rId2" Type="http://schemas.openxmlformats.org/officeDocument/2006/relationships/notesSlide" Target="../notesSlides/notesSlide18.xml"/><Relationship Id="rId16" Type="http://schemas.openxmlformats.org/officeDocument/2006/relationships/image" Target="../media/image18.gif"/><Relationship Id="rId1" Type="http://schemas.openxmlformats.org/officeDocument/2006/relationships/slideLayout" Target="../slideLayouts/slideLayout13.xml"/><Relationship Id="rId6" Type="http://schemas.openxmlformats.org/officeDocument/2006/relationships/hyperlink" Target="http://www.omafra.gov.on.ca/english/livestock/urbanagbib/raisinglivestockandpoultry.htm" TargetMode="External"/><Relationship Id="rId11" Type="http://schemas.openxmlformats.org/officeDocument/2006/relationships/hyperlink" Target="http://www.omafra.gov.on.ca/english/livestock/urbanagbib/organicproduction.htm" TargetMode="External"/><Relationship Id="rId5" Type="http://schemas.openxmlformats.org/officeDocument/2006/relationships/hyperlink" Target="http://www.omafra.gov.on.ca/english/livestock/urbanagbib/growingvegetables.htm" TargetMode="External"/><Relationship Id="rId15" Type="http://schemas.openxmlformats.org/officeDocument/2006/relationships/hyperlink" Target="http://www.omafra.gov.on.ca/english/livestock/urbanagbib/welcome.htm" TargetMode="External"/><Relationship Id="rId10" Type="http://schemas.openxmlformats.org/officeDocument/2006/relationships/hyperlink" Target="http://www.omafra.gov.on.ca/english/livestock/urbanagbib/rabbits.htm" TargetMode="External"/><Relationship Id="rId4" Type="http://schemas.openxmlformats.org/officeDocument/2006/relationships/hyperlink" Target="http://www.omafra.gov.on.ca/english/livestock/urbanagbib/soilquality.htm" TargetMode="External"/><Relationship Id="rId9" Type="http://schemas.openxmlformats.org/officeDocument/2006/relationships/hyperlink" Target="http://www.omafra.gov.on.ca/english/livestock/urbanagbib/poultry.htm" TargetMode="External"/><Relationship Id="rId14" Type="http://schemas.openxmlformats.org/officeDocument/2006/relationships/hyperlink" Target="http://www.omafra.gov.on.ca/english/livestock/urbanagbib/relevantlegislationandregulations.ht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3.jpg"/><Relationship Id="rId5" Type="http://schemas.openxmlformats.org/officeDocument/2006/relationships/image" Target="../media/image18.gif"/><Relationship Id="rId4" Type="http://schemas.openxmlformats.org/officeDocument/2006/relationships/hyperlink" Target="http://www.omafra.gov.on.ca/english/livestock/urbanagbib/welcome.htm" TargetMode="Externa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D150E-2BDD-D742-AB80-FF835DA0D149}"/>
              </a:ext>
            </a:extLst>
          </p:cNvPr>
          <p:cNvSpPr>
            <a:spLocks noGrp="1"/>
          </p:cNvSpPr>
          <p:nvPr>
            <p:ph type="ctrTitle"/>
          </p:nvPr>
        </p:nvSpPr>
        <p:spPr>
          <a:xfrm>
            <a:off x="2052320" y="1354348"/>
            <a:ext cx="7929880" cy="4670533"/>
          </a:xfrm>
        </p:spPr>
        <p:txBody>
          <a:bodyPr>
            <a:normAutofit fontScale="90000"/>
          </a:bodyPr>
          <a:lstStyle/>
          <a:p>
            <a:r>
              <a:rPr lang="en-US" sz="4000" dirty="0"/>
              <a:t>Agriculture and Food</a:t>
            </a:r>
            <a:br>
              <a:rPr lang="en-US" sz="4000" dirty="0"/>
            </a:br>
            <a:r>
              <a:rPr lang="en-US" sz="4000" dirty="0"/>
              <a:t>Our OMAFRA Relationship</a:t>
            </a:r>
            <a:br>
              <a:rPr lang="en-US" sz="4000" dirty="0"/>
            </a:br>
            <a:r>
              <a:rPr lang="en-US" dirty="0"/>
              <a:t/>
            </a:r>
            <a:br>
              <a:rPr lang="en-US" dirty="0"/>
            </a:br>
            <a:r>
              <a:rPr lang="en-US" dirty="0"/>
              <a:t/>
            </a:r>
            <a:br>
              <a:rPr lang="en-US" dirty="0"/>
            </a:br>
            <a:r>
              <a:rPr lang="en-US" dirty="0"/>
              <a:t/>
            </a:r>
            <a:br>
              <a:rPr lang="en-US" dirty="0"/>
            </a:br>
            <a:r>
              <a:rPr lang="en-US" sz="2200" dirty="0"/>
              <a:t>Regional Round Table Sessions</a:t>
            </a:r>
            <a:br>
              <a:rPr lang="en-US" sz="2200" dirty="0"/>
            </a:br>
            <a:r>
              <a:rPr lang="en-US" sz="2200" dirty="0"/>
              <a:t>May 2019</a:t>
            </a:r>
            <a:br>
              <a:rPr lang="en-US" sz="2200" dirty="0"/>
            </a:br>
            <a:r>
              <a:rPr lang="en-US" sz="2200" dirty="0"/>
              <a:t>Sault Ste. Marie and Rama</a:t>
            </a:r>
            <a:br>
              <a:rPr lang="en-US" sz="2200" dirty="0"/>
            </a:br>
            <a:endParaRPr lang="en-US" sz="2200" dirty="0"/>
          </a:p>
        </p:txBody>
      </p:sp>
      <p:sp>
        <p:nvSpPr>
          <p:cNvPr id="6" name="AutoShape 3" descr="Image result for farming">
            <a:hlinkClick r:id="rId3"/>
          </p:cNvPr>
          <p:cNvSpPr>
            <a:spLocks noChangeAspect="1" noChangeArrowheads="1"/>
          </p:cNvSpPr>
          <p:nvPr/>
        </p:nvSpPr>
        <p:spPr bwMode="auto">
          <a:xfrm>
            <a:off x="1616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solidFill>
                <a:prstClr val="black"/>
              </a:solidFill>
              <a:latin typeface="Calibri" panose="020F0502020204030204"/>
            </a:endParaRPr>
          </a:p>
        </p:txBody>
      </p:sp>
      <p:sp>
        <p:nvSpPr>
          <p:cNvPr id="7" name="AutoShape 5" descr="Image result for farming">
            <a:hlinkClick r:id="rId3"/>
          </p:cNvPr>
          <p:cNvSpPr>
            <a:spLocks noChangeAspect="1" noChangeArrowheads="1"/>
          </p:cNvSpPr>
          <p:nvPr/>
        </p:nvSpPr>
        <p:spPr bwMode="auto">
          <a:xfrm>
            <a:off x="1768475"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solidFill>
                <a:prstClr val="black"/>
              </a:solidFill>
              <a:latin typeface="Calibri" panose="020F0502020204030204"/>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9786" y="2675807"/>
            <a:ext cx="3464447" cy="2199064"/>
          </a:xfrm>
          <a:prstGeom prst="rect">
            <a:avLst/>
          </a:prstGeom>
        </p:spPr>
      </p:pic>
    </p:spTree>
    <p:extLst>
      <p:ext uri="{BB962C8B-B14F-4D97-AF65-F5344CB8AC3E}">
        <p14:creationId xmlns:p14="http://schemas.microsoft.com/office/powerpoint/2010/main" val="66095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It all goes back to the lands where we farm…</a:t>
            </a:r>
          </a:p>
        </p:txBody>
      </p:sp>
      <p:sp>
        <p:nvSpPr>
          <p:cNvPr id="3" name="Content Placeholder 2"/>
          <p:cNvSpPr>
            <a:spLocks noGrp="1"/>
          </p:cNvSpPr>
          <p:nvPr>
            <p:ph idx="1"/>
          </p:nvPr>
        </p:nvSpPr>
        <p:spPr/>
        <p:txBody>
          <a:bodyPr>
            <a:normAutofit/>
          </a:bodyPr>
          <a:lstStyle/>
          <a:p>
            <a:pPr marL="0" indent="0">
              <a:buNone/>
            </a:pPr>
            <a:r>
              <a:rPr lang="en-CA" dirty="0"/>
              <a:t>Land tenure of farming</a:t>
            </a:r>
          </a:p>
          <a:p>
            <a:r>
              <a:rPr lang="en-CA" dirty="0"/>
              <a:t>Traditional farming-was done on treaty land, traditional lands</a:t>
            </a:r>
          </a:p>
          <a:p>
            <a:r>
              <a:rPr lang="en-CA" dirty="0"/>
              <a:t>Existing farming is done on reserve lands and on private lands (in treaty and traditional territories)</a:t>
            </a:r>
          </a:p>
          <a:p>
            <a:r>
              <a:rPr lang="en-CA" dirty="0"/>
              <a:t>Existing aquaculture is done on the beds of rivers and lakes which First Nations have never given up the rights to, the Great Lakes being an example</a:t>
            </a:r>
          </a:p>
          <a:p>
            <a:pPr marL="0" indent="0">
              <a:buNone/>
            </a:pPr>
            <a:r>
              <a:rPr lang="en-CA" b="1" dirty="0">
                <a:solidFill>
                  <a:schemeClr val="accent6"/>
                </a:solidFill>
              </a:rPr>
              <a:t>Where can we farm?  Where should we farm?</a:t>
            </a:r>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10</a:t>
            </a:fld>
            <a:endParaRPr lang="en-US" dirty="0">
              <a:solidFill>
                <a:prstClr val="white">
                  <a:lumMod val="65000"/>
                </a:prstClr>
              </a:solidFill>
              <a:latin typeface="Calibri" panose="020F0502020204030204"/>
            </a:endParaRPr>
          </a:p>
        </p:txBody>
      </p:sp>
    </p:spTree>
    <p:extLst>
      <p:ext uri="{BB962C8B-B14F-4D97-AF65-F5344CB8AC3E}">
        <p14:creationId xmlns:p14="http://schemas.microsoft.com/office/powerpoint/2010/main" val="113289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OMAFRA Initiatives</a:t>
            </a:r>
          </a:p>
        </p:txBody>
      </p:sp>
      <p:sp>
        <p:nvSpPr>
          <p:cNvPr id="3" name="Content Placeholder 2"/>
          <p:cNvSpPr>
            <a:spLocks noGrp="1"/>
          </p:cNvSpPr>
          <p:nvPr>
            <p:ph idx="1"/>
          </p:nvPr>
        </p:nvSpPr>
        <p:spPr/>
        <p:txBody>
          <a:bodyPr>
            <a:normAutofit/>
          </a:bodyPr>
          <a:lstStyle/>
          <a:p>
            <a:r>
              <a:rPr lang="en-CA" dirty="0"/>
              <a:t>OMAFRA Local Food Approach</a:t>
            </a:r>
          </a:p>
          <a:p>
            <a:r>
              <a:rPr lang="en-CA" dirty="0" smtClean="0"/>
              <a:t>Pollinator </a:t>
            </a:r>
            <a:r>
              <a:rPr lang="en-CA" dirty="0"/>
              <a:t>Health Action Plan</a:t>
            </a:r>
          </a:p>
          <a:p>
            <a:r>
              <a:rPr lang="en-CA" dirty="0" smtClean="0"/>
              <a:t>Canadian </a:t>
            </a:r>
            <a:r>
              <a:rPr lang="en-CA" dirty="0"/>
              <a:t>Agricultural Partnership (CAP)</a:t>
            </a:r>
          </a:p>
          <a:p>
            <a:r>
              <a:rPr lang="en-CA" dirty="0"/>
              <a:t>Environmental Farm Plan</a:t>
            </a:r>
          </a:p>
          <a:p>
            <a:r>
              <a:rPr lang="en-CA" dirty="0"/>
              <a:t>Indigenous Agriculture and Food Systems Initiative</a:t>
            </a:r>
          </a:p>
          <a:p>
            <a:r>
              <a:rPr lang="en-CA" dirty="0"/>
              <a:t>CAP for Organizations and Collaborations</a:t>
            </a:r>
          </a:p>
          <a:p>
            <a:r>
              <a:rPr lang="en-CA" dirty="0"/>
              <a:t>Other Federal Funding Programs</a:t>
            </a:r>
          </a:p>
          <a:p>
            <a:endParaRPr lang="en-CA" dirty="0"/>
          </a:p>
          <a:p>
            <a:endParaRPr lang="en-CA" dirty="0"/>
          </a:p>
          <a:p>
            <a:pPr marL="0" indent="0">
              <a:buNone/>
            </a:pPr>
            <a:endParaRPr lang="en-CA" dirty="0"/>
          </a:p>
          <a:p>
            <a:endParaRPr lang="en-CA" dirty="0"/>
          </a:p>
          <a:p>
            <a:endParaRPr lang="en-CA" dirty="0"/>
          </a:p>
          <a:p>
            <a:endParaRPr lang="en-CA" dirty="0"/>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11</a:t>
            </a:fld>
            <a:endParaRPr lang="en-US" dirty="0">
              <a:solidFill>
                <a:prstClr val="white">
                  <a:lumMod val="65000"/>
                </a:prstClr>
              </a:solidFill>
              <a:latin typeface="Calibri" panose="020F0502020204030204"/>
            </a:endParaRPr>
          </a:p>
        </p:txBody>
      </p:sp>
    </p:spTree>
    <p:extLst>
      <p:ext uri="{BB962C8B-B14F-4D97-AF65-F5344CB8AC3E}">
        <p14:creationId xmlns:p14="http://schemas.microsoft.com/office/powerpoint/2010/main" val="356277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OMAFRA’s Local Food Approach</a:t>
            </a:r>
          </a:p>
        </p:txBody>
      </p:sp>
      <p:sp>
        <p:nvSpPr>
          <p:cNvPr id="3" name="Content Placeholder 2"/>
          <p:cNvSpPr>
            <a:spLocks noGrp="1"/>
          </p:cNvSpPr>
          <p:nvPr>
            <p:ph idx="1"/>
          </p:nvPr>
        </p:nvSpPr>
        <p:spPr/>
        <p:txBody>
          <a:bodyPr>
            <a:normAutofit/>
          </a:bodyPr>
          <a:lstStyle/>
          <a:p>
            <a:endParaRPr lang="en-CA" dirty="0"/>
          </a:p>
          <a:p>
            <a:endParaRPr lang="en-CA" dirty="0"/>
          </a:p>
          <a:p>
            <a:r>
              <a:rPr lang="en-CA" dirty="0"/>
              <a:t>Access. Availability. Awareness.</a:t>
            </a:r>
          </a:p>
          <a:p>
            <a:r>
              <a:rPr lang="en-CA" dirty="0"/>
              <a:t>The Local Food Act (2013) supports colleges, universities, hospitals and municipalities to procure local food.</a:t>
            </a:r>
          </a:p>
          <a:p>
            <a:r>
              <a:rPr lang="en-CA" dirty="0"/>
              <a:t>Support Local Food Hubs (aggregators) to connect local food businesses to potential new markets</a:t>
            </a:r>
          </a:p>
          <a:p>
            <a:r>
              <a:rPr lang="en-CA" dirty="0"/>
              <a:t>Encouraging the buying and consumption of local foods to create jobs and economic growth.</a:t>
            </a:r>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12</a:t>
            </a:fld>
            <a:endParaRPr lang="en-US" dirty="0">
              <a:solidFill>
                <a:prstClr val="white">
                  <a:lumMod val="65000"/>
                </a:prstClr>
              </a:solidFill>
              <a:latin typeface="Calibri" panose="020F0502020204030204"/>
            </a:endParaRPr>
          </a:p>
        </p:txBody>
      </p:sp>
      <p:pic>
        <p:nvPicPr>
          <p:cNvPr id="9" name="Picture 8" descr="A table full of food&#10;&#10;Description generated with very high confidence">
            <a:extLst>
              <a:ext uri="{FF2B5EF4-FFF2-40B4-BE49-F238E27FC236}">
                <a16:creationId xmlns:a16="http://schemas.microsoft.com/office/drawing/2014/main" id="{64DCA505-39C4-428B-88CF-E230D901D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475" y="928687"/>
            <a:ext cx="7543800" cy="1552575"/>
          </a:xfrm>
          <a:prstGeom prst="rect">
            <a:avLst/>
          </a:prstGeom>
        </p:spPr>
      </p:pic>
    </p:spTree>
    <p:extLst>
      <p:ext uri="{BB962C8B-B14F-4D97-AF65-F5344CB8AC3E}">
        <p14:creationId xmlns:p14="http://schemas.microsoft.com/office/powerpoint/2010/main" val="1137073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A3DC-AEBF-4778-BD4E-E7BC4A731B74}"/>
              </a:ext>
            </a:extLst>
          </p:cNvPr>
          <p:cNvSpPr>
            <a:spLocks noGrp="1"/>
          </p:cNvSpPr>
          <p:nvPr>
            <p:ph type="title"/>
          </p:nvPr>
        </p:nvSpPr>
        <p:spPr/>
        <p:txBody>
          <a:bodyPr/>
          <a:lstStyle/>
          <a:p>
            <a:r>
              <a:rPr lang="en-CA" altLang="en-US" dirty="0"/>
              <a:t>Agriculture Development Branch</a:t>
            </a:r>
            <a:endParaRPr lang="en-CA" dirty="0"/>
          </a:p>
        </p:txBody>
      </p:sp>
      <p:sp>
        <p:nvSpPr>
          <p:cNvPr id="4" name="Footer Placeholder 3">
            <a:extLst>
              <a:ext uri="{FF2B5EF4-FFF2-40B4-BE49-F238E27FC236}">
                <a16:creationId xmlns:a16="http://schemas.microsoft.com/office/drawing/2014/main" id="{935C5DD2-7A7D-4A90-BE50-B9AAF0E29161}"/>
              </a:ext>
            </a:extLst>
          </p:cNvPr>
          <p:cNvSpPr>
            <a:spLocks noGrp="1"/>
          </p:cNvSpPr>
          <p:nvPr>
            <p:ph type="ftr" sz="quarter" idx="11"/>
          </p:nvPr>
        </p:nvSpPr>
        <p:spPr/>
        <p:txBody>
          <a:bodyPr/>
          <a:lstStyle/>
          <a:p>
            <a:r>
              <a:rPr lang="en-US"/>
              <a:t>ANISHINABEK NATION</a:t>
            </a:r>
            <a:endParaRPr lang="en-US" dirty="0"/>
          </a:p>
        </p:txBody>
      </p:sp>
      <p:sp>
        <p:nvSpPr>
          <p:cNvPr id="5" name="Slide Number Placeholder 4">
            <a:extLst>
              <a:ext uri="{FF2B5EF4-FFF2-40B4-BE49-F238E27FC236}">
                <a16:creationId xmlns:a16="http://schemas.microsoft.com/office/drawing/2014/main" id="{9CEC2601-68AA-4F4A-B020-69AB274CEC3E}"/>
              </a:ext>
            </a:extLst>
          </p:cNvPr>
          <p:cNvSpPr>
            <a:spLocks noGrp="1"/>
          </p:cNvSpPr>
          <p:nvPr>
            <p:ph type="sldNum" sz="quarter" idx="12"/>
          </p:nvPr>
        </p:nvSpPr>
        <p:spPr/>
        <p:txBody>
          <a:bodyPr/>
          <a:lstStyle/>
          <a:p>
            <a:fld id="{45CA12A5-8787-C24E-937D-F706AA64A417}" type="slidenum">
              <a:rPr lang="en-US" smtClean="0"/>
              <a:pPr/>
              <a:t>13</a:t>
            </a:fld>
            <a:endParaRPr lang="en-US" dirty="0"/>
          </a:p>
        </p:txBody>
      </p:sp>
      <p:pic>
        <p:nvPicPr>
          <p:cNvPr id="6" name="Picture 1">
            <a:extLst>
              <a:ext uri="{FF2B5EF4-FFF2-40B4-BE49-F238E27FC236}">
                <a16:creationId xmlns:a16="http://schemas.microsoft.com/office/drawing/2014/main" id="{301E3A23-423C-422E-AAC1-DFC617C273B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300" y="1026318"/>
            <a:ext cx="640715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8F72000-30F6-4666-A350-98717B8A4E32}"/>
              </a:ext>
            </a:extLst>
          </p:cNvPr>
          <p:cNvSpPr/>
          <p:nvPr/>
        </p:nvSpPr>
        <p:spPr>
          <a:xfrm>
            <a:off x="6858000" y="1314301"/>
            <a:ext cx="4851400" cy="4462760"/>
          </a:xfrm>
          <a:prstGeom prst="rect">
            <a:avLst/>
          </a:prstGeom>
        </p:spPr>
        <p:txBody>
          <a:bodyPr wrap="square">
            <a:spAutoFit/>
          </a:bodyPr>
          <a:lstStyle/>
          <a:p>
            <a:pPr marL="342900" lvl="0" indent="-342900" fontAlgn="base">
              <a:spcBef>
                <a:spcPct val="20000"/>
              </a:spcBef>
              <a:spcAft>
                <a:spcPct val="0"/>
              </a:spcAft>
              <a:buFontTx/>
              <a:buChar char="•"/>
            </a:pPr>
            <a:r>
              <a:rPr lang="en-CA" altLang="en-US" kern="0" dirty="0">
                <a:solidFill>
                  <a:srgbClr val="000000"/>
                </a:solidFill>
                <a:latin typeface="Arial"/>
              </a:rPr>
              <a:t>Agriculture Development Branch (ADB) houses OMAFRA’s technical specialists, advisory and support services located across Ontario that assist the ministry in meeting its economic development, protection, assurance and stewardship commitments.</a:t>
            </a:r>
          </a:p>
          <a:p>
            <a:pPr marL="342900" lvl="0" indent="-342900" fontAlgn="base">
              <a:spcBef>
                <a:spcPct val="20000"/>
              </a:spcBef>
              <a:spcAft>
                <a:spcPct val="0"/>
              </a:spcAft>
              <a:buFontTx/>
              <a:buChar char="•"/>
            </a:pPr>
            <a:r>
              <a:rPr lang="en-CA" altLang="en-US" kern="0" dirty="0">
                <a:solidFill>
                  <a:srgbClr val="000000"/>
                </a:solidFill>
                <a:latin typeface="Arial"/>
              </a:rPr>
              <a:t>The Branch has 6 units along two business areas:</a:t>
            </a:r>
          </a:p>
          <a:p>
            <a:pPr marL="742950" lvl="1" indent="-285750" fontAlgn="base">
              <a:spcBef>
                <a:spcPct val="20000"/>
              </a:spcBef>
              <a:spcAft>
                <a:spcPct val="0"/>
              </a:spcAft>
              <a:buFontTx/>
              <a:buChar char="–"/>
            </a:pPr>
            <a:r>
              <a:rPr lang="en-CA" altLang="en-US" sz="1600" kern="0" dirty="0">
                <a:solidFill>
                  <a:srgbClr val="000000"/>
                </a:solidFill>
                <a:latin typeface="Arial"/>
              </a:rPr>
              <a:t>Crops: Field Crops; Greenhouse, Agroforestry and Specialty Crops; Horticulture Crops;  Horticulture Technology</a:t>
            </a:r>
          </a:p>
          <a:p>
            <a:pPr marL="742950" lvl="1" indent="-285750" fontAlgn="base">
              <a:spcBef>
                <a:spcPct val="20000"/>
              </a:spcBef>
              <a:spcAft>
                <a:spcPct val="0"/>
              </a:spcAft>
              <a:buFontTx/>
              <a:buChar char="–"/>
            </a:pPr>
            <a:r>
              <a:rPr lang="en-CA" altLang="en-US" sz="1600" kern="0" dirty="0">
                <a:solidFill>
                  <a:srgbClr val="000000"/>
                </a:solidFill>
                <a:latin typeface="Arial"/>
              </a:rPr>
              <a:t>Livestock: Beef Cattle, Sheep, Goats, Alternative Livestock and Aquaculture; Dairy Cattle, Swine and Poultry</a:t>
            </a:r>
          </a:p>
        </p:txBody>
      </p:sp>
    </p:spTree>
    <p:extLst>
      <p:ext uri="{BB962C8B-B14F-4D97-AF65-F5344CB8AC3E}">
        <p14:creationId xmlns:p14="http://schemas.microsoft.com/office/powerpoint/2010/main" val="318047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OMAFRA’s Resources</a:t>
            </a:r>
          </a:p>
        </p:txBody>
      </p:sp>
      <p:sp>
        <p:nvSpPr>
          <p:cNvPr id="3" name="Content Placeholder 2"/>
          <p:cNvSpPr>
            <a:spLocks noGrp="1"/>
          </p:cNvSpPr>
          <p:nvPr>
            <p:ph idx="1"/>
          </p:nvPr>
        </p:nvSpPr>
        <p:spPr>
          <a:xfrm>
            <a:off x="838200" y="1012371"/>
            <a:ext cx="9437914" cy="4819326"/>
          </a:xfrm>
        </p:spPr>
        <p:txBody>
          <a:bodyPr>
            <a:normAutofit fontScale="25000" lnSpcReduction="20000"/>
          </a:bodyPr>
          <a:lstStyle/>
          <a:p>
            <a:pPr marL="0" indent="0">
              <a:buNone/>
            </a:pPr>
            <a:r>
              <a:rPr lang="en-CA" sz="8000" b="1" dirty="0"/>
              <a:t>Ontario Aquaculture Production</a:t>
            </a:r>
          </a:p>
          <a:p>
            <a:pPr marL="0" indent="0">
              <a:buNone/>
            </a:pPr>
            <a:r>
              <a:rPr lang="fr-FR" sz="7200" dirty="0"/>
              <a:t>• Rainbow </a:t>
            </a:r>
            <a:r>
              <a:rPr lang="fr-FR" sz="7200" dirty="0" err="1"/>
              <a:t>Trout</a:t>
            </a:r>
            <a:r>
              <a:rPr lang="fr-FR" sz="7200" dirty="0"/>
              <a:t> production - 5,530 </a:t>
            </a:r>
            <a:r>
              <a:rPr lang="fr-FR" sz="7200" dirty="0" err="1"/>
              <a:t>metric</a:t>
            </a:r>
            <a:r>
              <a:rPr lang="fr-FR" sz="7200" dirty="0"/>
              <a:t> tonnes (mt).</a:t>
            </a:r>
          </a:p>
          <a:p>
            <a:pPr marL="0" indent="0">
              <a:buNone/>
            </a:pPr>
            <a:r>
              <a:rPr lang="en-CA" sz="7200" dirty="0"/>
              <a:t>• Other Species (tilapia, arctic </a:t>
            </a:r>
            <a:r>
              <a:rPr lang="en-CA" sz="7200" dirty="0" err="1"/>
              <a:t>charr</a:t>
            </a:r>
            <a:r>
              <a:rPr lang="en-CA" sz="7200" dirty="0"/>
              <a:t>) production - 370 mt.</a:t>
            </a:r>
          </a:p>
          <a:p>
            <a:pPr marL="0" indent="0">
              <a:buNone/>
            </a:pPr>
            <a:r>
              <a:rPr lang="en-CA" sz="7200" dirty="0"/>
              <a:t>• Total farm gate value $34.0 million.</a:t>
            </a:r>
          </a:p>
          <a:p>
            <a:pPr marL="0" indent="0">
              <a:buNone/>
            </a:pPr>
            <a:r>
              <a:rPr lang="en-CA" sz="7200" dirty="0"/>
              <a:t>• Economic contribution - $110 million.</a:t>
            </a:r>
          </a:p>
          <a:p>
            <a:pPr marL="0" indent="0">
              <a:buNone/>
            </a:pPr>
            <a:r>
              <a:rPr lang="en-CA" sz="7200" dirty="0"/>
              <a:t>• Robust environmental oversight of industry.</a:t>
            </a:r>
          </a:p>
          <a:p>
            <a:pPr marL="0" indent="0">
              <a:buNone/>
            </a:pPr>
            <a:r>
              <a:rPr lang="en-CA" sz="7200" u="sng" dirty="0"/>
              <a:t>Open Water Net Pens</a:t>
            </a:r>
          </a:p>
          <a:p>
            <a:pPr marL="0" indent="0">
              <a:buNone/>
            </a:pPr>
            <a:r>
              <a:rPr lang="en-CA" sz="7200" dirty="0"/>
              <a:t>• 85% of total trout production (4,700 mt).</a:t>
            </a:r>
          </a:p>
          <a:p>
            <a:pPr marL="0" indent="0">
              <a:buNone/>
            </a:pPr>
            <a:r>
              <a:rPr lang="en-CA" sz="7200" dirty="0">
                <a:highlight>
                  <a:srgbClr val="00FF00"/>
                </a:highlight>
              </a:rPr>
              <a:t>• </a:t>
            </a:r>
            <a:r>
              <a:rPr lang="en-CA" sz="7200" b="1" dirty="0">
                <a:highlight>
                  <a:srgbClr val="00FF00"/>
                </a:highlight>
              </a:rPr>
              <a:t>12 net pen farms, 7 are Indigenous operations.</a:t>
            </a:r>
          </a:p>
          <a:p>
            <a:pPr marL="0" indent="0">
              <a:buNone/>
            </a:pPr>
            <a:r>
              <a:rPr lang="en-CA" sz="7200" dirty="0"/>
              <a:t>• 2 years of environmental investigation and a 3rd year for a decision on whether an Aquaculture License will be</a:t>
            </a:r>
          </a:p>
          <a:p>
            <a:pPr marL="0" indent="0">
              <a:buNone/>
            </a:pPr>
            <a:r>
              <a:rPr lang="en-CA" sz="7200" dirty="0"/>
              <a:t>granted by MNRF.</a:t>
            </a:r>
          </a:p>
          <a:p>
            <a:pPr marL="0" indent="0">
              <a:buNone/>
            </a:pPr>
            <a:r>
              <a:rPr lang="en-CA" sz="7200" u="sng" dirty="0"/>
              <a:t>Land Based</a:t>
            </a:r>
          </a:p>
          <a:p>
            <a:pPr marL="0" indent="0">
              <a:buNone/>
            </a:pPr>
            <a:r>
              <a:rPr lang="en-CA" sz="7200" dirty="0"/>
              <a:t>• 1200 mt of land-based aquaculture production.</a:t>
            </a:r>
          </a:p>
          <a:p>
            <a:pPr lvl="1"/>
            <a:r>
              <a:rPr lang="en-CA" sz="7200" dirty="0"/>
              <a:t>830 mt trout (includes fingerlings), most of rest is tilapia.</a:t>
            </a:r>
          </a:p>
          <a:p>
            <a:pPr marL="0" indent="0">
              <a:buNone/>
            </a:pPr>
            <a:r>
              <a:rPr lang="en-CA" sz="7200" dirty="0"/>
              <a:t>• 205 land-based Aquaculture Licenses.</a:t>
            </a:r>
          </a:p>
          <a:p>
            <a:pPr marL="0" indent="0">
              <a:buNone/>
            </a:pPr>
            <a:endParaRPr lang="en-CA" sz="2000" b="1" dirty="0"/>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14</a:t>
            </a:fld>
            <a:endParaRPr lang="en-US" dirty="0">
              <a:solidFill>
                <a:prstClr val="white">
                  <a:lumMod val="65000"/>
                </a:prstClr>
              </a:solidFill>
              <a:latin typeface="Calibri" panose="020F0502020204030204"/>
            </a:endParaRPr>
          </a:p>
        </p:txBody>
      </p:sp>
      <p:pic>
        <p:nvPicPr>
          <p:cNvPr id="8" name="Picture 7">
            <a:extLst>
              <a:ext uri="{FF2B5EF4-FFF2-40B4-BE49-F238E27FC236}">
                <a16:creationId xmlns:a16="http://schemas.microsoft.com/office/drawing/2014/main" id="{BA7FC20A-824A-4AC6-89FB-ECD6EDA30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7365" y="1197687"/>
            <a:ext cx="4403135" cy="2450388"/>
          </a:xfrm>
          <a:prstGeom prst="rect">
            <a:avLst/>
          </a:prstGeom>
        </p:spPr>
      </p:pic>
    </p:spTree>
    <p:extLst>
      <p:ext uri="{BB962C8B-B14F-4D97-AF65-F5344CB8AC3E}">
        <p14:creationId xmlns:p14="http://schemas.microsoft.com/office/powerpoint/2010/main" val="2473638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OMAFRA’s Resources</a:t>
            </a:r>
          </a:p>
        </p:txBody>
      </p:sp>
      <p:sp>
        <p:nvSpPr>
          <p:cNvPr id="3" name="Content Placeholder 2"/>
          <p:cNvSpPr>
            <a:spLocks noGrp="1"/>
          </p:cNvSpPr>
          <p:nvPr>
            <p:ph idx="1"/>
          </p:nvPr>
        </p:nvSpPr>
        <p:spPr>
          <a:xfrm>
            <a:off x="2141764" y="1164771"/>
            <a:ext cx="8134350" cy="4666926"/>
          </a:xfrm>
        </p:spPr>
        <p:txBody>
          <a:bodyPr>
            <a:normAutofit/>
          </a:bodyPr>
          <a:lstStyle/>
          <a:p>
            <a:pPr marL="0" indent="0">
              <a:buNone/>
            </a:pPr>
            <a:endParaRPr lang="en-CA" sz="2000" b="1" dirty="0"/>
          </a:p>
          <a:p>
            <a:pPr marL="0" indent="0">
              <a:buNone/>
            </a:pPr>
            <a:endParaRPr lang="en-CA" sz="2000" b="1" dirty="0"/>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15</a:t>
            </a:fld>
            <a:endParaRPr lang="en-US" dirty="0">
              <a:solidFill>
                <a:prstClr val="white">
                  <a:lumMod val="65000"/>
                </a:prstClr>
              </a:solidFill>
              <a:latin typeface="Calibri" panose="020F0502020204030204"/>
            </a:endParaRPr>
          </a:p>
        </p:txBody>
      </p:sp>
      <p:pic>
        <p:nvPicPr>
          <p:cNvPr id="8" name="Picture 7" descr="A close up of text on a white background&#10;&#10;Description generated with high confidence">
            <a:extLst>
              <a:ext uri="{FF2B5EF4-FFF2-40B4-BE49-F238E27FC236}">
                <a16:creationId xmlns:a16="http://schemas.microsoft.com/office/drawing/2014/main" id="{0BAD51CE-4213-4D68-A992-10E84ED77B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2512" y="1055071"/>
            <a:ext cx="6638925" cy="4886325"/>
          </a:xfrm>
          <a:prstGeom prst="rect">
            <a:avLst/>
          </a:prstGeom>
        </p:spPr>
      </p:pic>
    </p:spTree>
    <p:extLst>
      <p:ext uri="{BB962C8B-B14F-4D97-AF65-F5344CB8AC3E}">
        <p14:creationId xmlns:p14="http://schemas.microsoft.com/office/powerpoint/2010/main" val="1441179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E4F4-8949-4E53-85BC-1FBE2BC7AAB3}"/>
              </a:ext>
            </a:extLst>
          </p:cNvPr>
          <p:cNvSpPr>
            <a:spLocks noGrp="1"/>
          </p:cNvSpPr>
          <p:nvPr>
            <p:ph type="title"/>
          </p:nvPr>
        </p:nvSpPr>
        <p:spPr/>
        <p:txBody>
          <a:bodyPr/>
          <a:lstStyle/>
          <a:p>
            <a:r>
              <a:rPr lang="en-CA" dirty="0"/>
              <a:t>Video: Aquaculture</a:t>
            </a:r>
          </a:p>
        </p:txBody>
      </p:sp>
      <p:sp>
        <p:nvSpPr>
          <p:cNvPr id="3" name="Content Placeholder 2">
            <a:extLst>
              <a:ext uri="{FF2B5EF4-FFF2-40B4-BE49-F238E27FC236}">
                <a16:creationId xmlns:a16="http://schemas.microsoft.com/office/drawing/2014/main" id="{86C43BC9-760E-499A-9A69-D51C73D478D5}"/>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CA82FAA0-53DD-446B-87C4-AC79469EA7F3}"/>
              </a:ext>
            </a:extLst>
          </p:cNvPr>
          <p:cNvSpPr>
            <a:spLocks noGrp="1"/>
          </p:cNvSpPr>
          <p:nvPr>
            <p:ph type="ftr" sz="quarter" idx="11"/>
          </p:nvPr>
        </p:nvSpPr>
        <p:spPr/>
        <p:txBody>
          <a:bodyPr/>
          <a:lstStyle/>
          <a:p>
            <a:r>
              <a:rPr lang="en-US"/>
              <a:t>ANISHINABEK NATION</a:t>
            </a:r>
            <a:endParaRPr lang="en-US" dirty="0"/>
          </a:p>
        </p:txBody>
      </p:sp>
      <p:sp>
        <p:nvSpPr>
          <p:cNvPr id="5" name="Slide Number Placeholder 4">
            <a:extLst>
              <a:ext uri="{FF2B5EF4-FFF2-40B4-BE49-F238E27FC236}">
                <a16:creationId xmlns:a16="http://schemas.microsoft.com/office/drawing/2014/main" id="{252CD84E-5B73-4BA1-BD1E-3E98F8DB96D1}"/>
              </a:ext>
            </a:extLst>
          </p:cNvPr>
          <p:cNvSpPr>
            <a:spLocks noGrp="1"/>
          </p:cNvSpPr>
          <p:nvPr>
            <p:ph type="sldNum" sz="quarter" idx="12"/>
          </p:nvPr>
        </p:nvSpPr>
        <p:spPr/>
        <p:txBody>
          <a:bodyPr/>
          <a:lstStyle/>
          <a:p>
            <a:fld id="{45CA12A5-8787-C24E-937D-F706AA64A417}" type="slidenum">
              <a:rPr lang="en-US" smtClean="0"/>
              <a:pPr/>
              <a:t>16</a:t>
            </a:fld>
            <a:endParaRPr lang="en-US" dirty="0"/>
          </a:p>
        </p:txBody>
      </p:sp>
    </p:spTree>
    <p:extLst>
      <p:ext uri="{BB962C8B-B14F-4D97-AF65-F5344CB8AC3E}">
        <p14:creationId xmlns:p14="http://schemas.microsoft.com/office/powerpoint/2010/main" val="3305969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OMAFRA’s Resources</a:t>
            </a:r>
          </a:p>
        </p:txBody>
      </p:sp>
      <p:sp>
        <p:nvSpPr>
          <p:cNvPr id="3" name="Content Placeholder 2"/>
          <p:cNvSpPr>
            <a:spLocks noGrp="1"/>
          </p:cNvSpPr>
          <p:nvPr>
            <p:ph idx="1"/>
          </p:nvPr>
        </p:nvSpPr>
        <p:spPr>
          <a:xfrm>
            <a:off x="751114" y="1193346"/>
            <a:ext cx="8134350" cy="4666926"/>
          </a:xfrm>
        </p:spPr>
        <p:txBody>
          <a:bodyPr>
            <a:normAutofit/>
          </a:bodyPr>
          <a:lstStyle/>
          <a:p>
            <a:pPr marL="0" indent="0">
              <a:buNone/>
            </a:pPr>
            <a:r>
              <a:rPr lang="en-CA" dirty="0"/>
              <a:t>Maple Syrup</a:t>
            </a:r>
          </a:p>
          <a:p>
            <a:pPr marL="0" indent="0">
              <a:buNone/>
            </a:pPr>
            <a:r>
              <a:rPr lang="en-CA" sz="2000" dirty="0"/>
              <a:t>OMAFRA prepares and disseminates educational material for producers regarding requirements legislated by </a:t>
            </a:r>
            <a:r>
              <a:rPr lang="en-CA" sz="2000" b="1" i="1" dirty="0"/>
              <a:t>Regulation 119/11 of the Food Safety and Quality Act, 2001 </a:t>
            </a:r>
            <a:r>
              <a:rPr lang="en-CA" sz="2000" dirty="0"/>
              <a:t>which includes labeling, grade standards and adulteration.</a:t>
            </a:r>
          </a:p>
          <a:p>
            <a:pPr marL="0" indent="0">
              <a:buNone/>
            </a:pPr>
            <a:r>
              <a:rPr lang="en-CA" sz="2000" dirty="0"/>
              <a:t>Production information is supplied by the </a:t>
            </a:r>
            <a:r>
              <a:rPr lang="en-CA" sz="2000" b="1" dirty="0"/>
              <a:t>Ontario Maple Syrup Producers Association </a:t>
            </a:r>
            <a:r>
              <a:rPr lang="en-CA" sz="2000" dirty="0"/>
              <a:t>including</a:t>
            </a:r>
            <a:r>
              <a:rPr lang="en-CA" sz="2000" b="1" dirty="0"/>
              <a:t>:</a:t>
            </a:r>
          </a:p>
          <a:p>
            <a:pPr fontAlgn="base"/>
            <a:r>
              <a:rPr lang="en-CA" sz="1600" dirty="0"/>
              <a:t>A list of maple equipment suppliers</a:t>
            </a:r>
          </a:p>
          <a:p>
            <a:pPr fontAlgn="base"/>
            <a:r>
              <a:rPr lang="en-CA" sz="1600" dirty="0"/>
              <a:t>Buyers of bulk maple syrup</a:t>
            </a:r>
          </a:p>
          <a:p>
            <a:pPr fontAlgn="base"/>
            <a:r>
              <a:rPr lang="en-CA" sz="1600" dirty="0"/>
              <a:t>Wholesalers of maple syrup</a:t>
            </a:r>
          </a:p>
          <a:p>
            <a:pPr fontAlgn="base"/>
            <a:r>
              <a:rPr lang="en-CA" sz="1600" dirty="0"/>
              <a:t>The Promotion Store</a:t>
            </a:r>
          </a:p>
          <a:p>
            <a:pPr fontAlgn="base"/>
            <a:r>
              <a:rPr lang="en-CA" sz="1600" dirty="0"/>
              <a:t>How to become an OMSPA member</a:t>
            </a:r>
          </a:p>
          <a:p>
            <a:pPr marL="0" indent="0">
              <a:buNone/>
            </a:pPr>
            <a:endParaRPr lang="en-CA" sz="2000" b="1" dirty="0"/>
          </a:p>
          <a:p>
            <a:pPr marL="0" indent="0">
              <a:buNone/>
            </a:pPr>
            <a:endParaRPr lang="en-CA" sz="2000" b="1" dirty="0"/>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17</a:t>
            </a:fld>
            <a:endParaRPr lang="en-US" dirty="0">
              <a:solidFill>
                <a:prstClr val="white">
                  <a:lumMod val="65000"/>
                </a:prstClr>
              </a:solidFill>
              <a:latin typeface="Calibri" panose="020F0502020204030204"/>
            </a:endParaRPr>
          </a:p>
        </p:txBody>
      </p:sp>
      <p:pic>
        <p:nvPicPr>
          <p:cNvPr id="11" name="Picture 10" descr="A picture containing food, table&#10;&#10;Description generated with very high confidence">
            <a:extLst>
              <a:ext uri="{FF2B5EF4-FFF2-40B4-BE49-F238E27FC236}">
                <a16:creationId xmlns:a16="http://schemas.microsoft.com/office/drawing/2014/main" id="{40500502-BEC7-421C-87B7-2ACB852D0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958" y="3429000"/>
            <a:ext cx="5776784" cy="2520778"/>
          </a:xfrm>
          <a:prstGeom prst="rect">
            <a:avLst/>
          </a:prstGeom>
        </p:spPr>
      </p:pic>
    </p:spTree>
    <p:extLst>
      <p:ext uri="{BB962C8B-B14F-4D97-AF65-F5344CB8AC3E}">
        <p14:creationId xmlns:p14="http://schemas.microsoft.com/office/powerpoint/2010/main" val="121335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OMAFRA’s Resources</a:t>
            </a:r>
          </a:p>
        </p:txBody>
      </p:sp>
      <p:sp>
        <p:nvSpPr>
          <p:cNvPr id="3" name="Content Placeholder 2"/>
          <p:cNvSpPr>
            <a:spLocks noGrp="1"/>
          </p:cNvSpPr>
          <p:nvPr>
            <p:ph idx="1"/>
          </p:nvPr>
        </p:nvSpPr>
        <p:spPr>
          <a:xfrm>
            <a:off x="371475" y="974873"/>
            <a:ext cx="1711779" cy="517556"/>
          </a:xfrm>
        </p:spPr>
        <p:txBody>
          <a:bodyPr>
            <a:normAutofit/>
          </a:bodyPr>
          <a:lstStyle/>
          <a:p>
            <a:pPr marL="0" indent="0">
              <a:buNone/>
            </a:pPr>
            <a:r>
              <a:rPr lang="en-CA" dirty="0"/>
              <a:t>Wild Rice</a:t>
            </a:r>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18</a:t>
            </a:fld>
            <a:endParaRPr lang="en-US" dirty="0">
              <a:solidFill>
                <a:prstClr val="white">
                  <a:lumMod val="65000"/>
                </a:prstClr>
              </a:solidFill>
              <a:latin typeface="Calibri" panose="020F0502020204030204"/>
            </a:endParaRPr>
          </a:p>
        </p:txBody>
      </p:sp>
      <p:pic>
        <p:nvPicPr>
          <p:cNvPr id="8" name="Picture 7">
            <a:extLst>
              <a:ext uri="{FF2B5EF4-FFF2-40B4-BE49-F238E27FC236}">
                <a16:creationId xmlns:a16="http://schemas.microsoft.com/office/drawing/2014/main" id="{38A8EE41-4E5F-4644-9353-FBD79143E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50" y="1316355"/>
            <a:ext cx="9848850" cy="4857750"/>
          </a:xfrm>
          <a:prstGeom prst="rect">
            <a:avLst/>
          </a:prstGeom>
        </p:spPr>
      </p:pic>
    </p:spTree>
    <p:extLst>
      <p:ext uri="{BB962C8B-B14F-4D97-AF65-F5344CB8AC3E}">
        <p14:creationId xmlns:p14="http://schemas.microsoft.com/office/powerpoint/2010/main" val="816109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OMAFRA’s Resources</a:t>
            </a:r>
          </a:p>
        </p:txBody>
      </p:sp>
      <p:sp>
        <p:nvSpPr>
          <p:cNvPr id="3" name="Content Placeholder 2"/>
          <p:cNvSpPr>
            <a:spLocks noGrp="1"/>
          </p:cNvSpPr>
          <p:nvPr>
            <p:ph idx="1"/>
          </p:nvPr>
        </p:nvSpPr>
        <p:spPr>
          <a:xfrm>
            <a:off x="1211037" y="1367478"/>
            <a:ext cx="3399064" cy="4805394"/>
          </a:xfrm>
        </p:spPr>
        <p:txBody>
          <a:bodyPr>
            <a:normAutofit/>
          </a:bodyPr>
          <a:lstStyle/>
          <a:p>
            <a:pPr marL="0" indent="0">
              <a:buNone/>
            </a:pPr>
            <a:r>
              <a:rPr lang="en-CA" dirty="0"/>
              <a:t>Honey</a:t>
            </a:r>
          </a:p>
          <a:p>
            <a:pPr marL="0" indent="0">
              <a:buNone/>
            </a:pPr>
            <a:r>
              <a:rPr lang="en-CA" sz="2000" dirty="0"/>
              <a:t>Apiculture Table of Contents</a:t>
            </a:r>
          </a:p>
          <a:p>
            <a:r>
              <a:rPr lang="en-CA" sz="2000" dirty="0"/>
              <a:t>Regulation of the Beekeeping Industry</a:t>
            </a:r>
          </a:p>
          <a:p>
            <a:r>
              <a:rPr lang="en-CA" sz="2000" dirty="0" err="1"/>
              <a:t>Infosheets</a:t>
            </a:r>
            <a:endParaRPr lang="en-CA" sz="2000" dirty="0"/>
          </a:p>
          <a:p>
            <a:r>
              <a:rPr lang="en-CA" sz="2000" dirty="0"/>
              <a:t>Reports</a:t>
            </a:r>
          </a:p>
          <a:p>
            <a:r>
              <a:rPr lang="en-CA" sz="2000" dirty="0"/>
              <a:t>Resources &amp; Services</a:t>
            </a:r>
          </a:p>
          <a:p>
            <a:r>
              <a:rPr lang="en-CA" sz="2000" dirty="0"/>
              <a:t>Online Registration Renewals - Ask OMAFRA Portal</a:t>
            </a:r>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19</a:t>
            </a:fld>
            <a:endParaRPr lang="en-US" dirty="0">
              <a:solidFill>
                <a:prstClr val="white">
                  <a:lumMod val="65000"/>
                </a:prstClr>
              </a:solidFill>
              <a:latin typeface="Calibri" panose="020F0502020204030204"/>
            </a:endParaRPr>
          </a:p>
        </p:txBody>
      </p:sp>
      <p:sp>
        <p:nvSpPr>
          <p:cNvPr id="11" name="Rectangle 10">
            <a:extLst>
              <a:ext uri="{FF2B5EF4-FFF2-40B4-BE49-F238E27FC236}">
                <a16:creationId xmlns:a16="http://schemas.microsoft.com/office/drawing/2014/main" id="{E924CE84-2038-447B-BF4A-F4A6B407E5B2}"/>
              </a:ext>
            </a:extLst>
          </p:cNvPr>
          <p:cNvSpPr/>
          <p:nvPr/>
        </p:nvSpPr>
        <p:spPr>
          <a:xfrm>
            <a:off x="5146823" y="3774266"/>
            <a:ext cx="5340201" cy="1754326"/>
          </a:xfrm>
          <a:prstGeom prst="rect">
            <a:avLst/>
          </a:prstGeom>
        </p:spPr>
        <p:txBody>
          <a:bodyPr wrap="square">
            <a:spAutoFit/>
          </a:bodyPr>
          <a:lstStyle/>
          <a:p>
            <a:pPr fontAlgn="base"/>
            <a:r>
              <a:rPr lang="en-CA" sz="1200" i="1" dirty="0">
                <a:solidFill>
                  <a:srgbClr val="000000"/>
                </a:solidFill>
                <a:latin typeface="Verdana" panose="020B0604030504040204" pitchFamily="34" charset="0"/>
              </a:rPr>
              <a:t>The Ontario Bees Act is the legislation that regulates beekeeping in Ontario. Its main purpose is to protect the health of honey bees, particularly from pests and diseases. The act requires that anyone who owns or is in possession of honey bees to register with the Apiary Inspection Program.</a:t>
            </a:r>
          </a:p>
          <a:p>
            <a:pPr fontAlgn="base"/>
            <a:r>
              <a:rPr lang="en-CA" sz="1200" i="1" dirty="0">
                <a:solidFill>
                  <a:srgbClr val="000000"/>
                </a:solidFill>
                <a:latin typeface="Verdana" panose="020B0604030504040204" pitchFamily="34" charset="0"/>
              </a:rPr>
              <a:t>The Ontario Ministry of Agriculture, Food and Rural Affairs (OMAFRA) Apiary Program conducts field inspections for the presence of honey bee diseases and pests, provides advisory and issues permits to beekeepers.</a:t>
            </a:r>
          </a:p>
        </p:txBody>
      </p:sp>
      <p:pic>
        <p:nvPicPr>
          <p:cNvPr id="13" name="Picture 12" descr="A picture containing table, indoor, wall&#10;&#10;Description generated with high confidence">
            <a:extLst>
              <a:ext uri="{FF2B5EF4-FFF2-40B4-BE49-F238E27FC236}">
                <a16:creationId xmlns:a16="http://schemas.microsoft.com/office/drawing/2014/main" id="{9329F338-F752-40E1-9C81-98595A905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999" y="1438447"/>
            <a:ext cx="5998025" cy="1995680"/>
          </a:xfrm>
          <a:prstGeom prst="rect">
            <a:avLst/>
          </a:prstGeom>
        </p:spPr>
      </p:pic>
    </p:spTree>
    <p:extLst>
      <p:ext uri="{BB962C8B-B14F-4D97-AF65-F5344CB8AC3E}">
        <p14:creationId xmlns:p14="http://schemas.microsoft.com/office/powerpoint/2010/main" val="42954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8AC4-8DFB-2044-8B1A-18BE27BFF27B}"/>
              </a:ext>
            </a:extLst>
          </p:cNvPr>
          <p:cNvSpPr>
            <a:spLocks noGrp="1"/>
          </p:cNvSpPr>
          <p:nvPr>
            <p:ph type="title"/>
          </p:nvPr>
        </p:nvSpPr>
        <p:spPr/>
        <p:txBody>
          <a:bodyPr/>
          <a:lstStyle/>
          <a:p>
            <a:r>
              <a:rPr lang="en-US" dirty="0"/>
              <a:t>The OMAFRA/AN TPA</a:t>
            </a:r>
          </a:p>
        </p:txBody>
      </p:sp>
      <p:sp>
        <p:nvSpPr>
          <p:cNvPr id="3" name="Content Placeholder 2">
            <a:extLst>
              <a:ext uri="{FF2B5EF4-FFF2-40B4-BE49-F238E27FC236}">
                <a16:creationId xmlns:a16="http://schemas.microsoft.com/office/drawing/2014/main" id="{A47D4363-7F0A-D342-BC6D-0E0ED8CDDD1F}"/>
              </a:ext>
            </a:extLst>
          </p:cNvPr>
          <p:cNvSpPr>
            <a:spLocks noGrp="1"/>
          </p:cNvSpPr>
          <p:nvPr>
            <p:ph idx="1"/>
          </p:nvPr>
        </p:nvSpPr>
        <p:spPr/>
        <p:txBody>
          <a:bodyPr>
            <a:normAutofit/>
          </a:bodyPr>
          <a:lstStyle/>
          <a:p>
            <a:r>
              <a:rPr lang="en-US" dirty="0"/>
              <a:t>Establishment of a relationship in 2016</a:t>
            </a:r>
          </a:p>
          <a:p>
            <a:r>
              <a:rPr lang="en-US" dirty="0"/>
              <a:t>Goal: To provide OMAFRA and the Anishinabek communities with education, awareness, and technical and policy support concerning the Province’s initiatives</a:t>
            </a:r>
          </a:p>
          <a:p>
            <a:r>
              <a:rPr lang="en-CA" dirty="0"/>
              <a:t>Includes Agriculture, Aquaculture and Food Processing</a:t>
            </a:r>
          </a:p>
          <a:p>
            <a:r>
              <a:rPr lang="en-CA" dirty="0"/>
              <a:t>Provide opportunities for AN Communities to provide feedback on proposed policy, programs, legislation and regulations</a:t>
            </a:r>
          </a:p>
          <a:p>
            <a:r>
              <a:rPr lang="en-CA" dirty="0"/>
              <a:t>Explore AN community involvement in education and awareness, economic development and environmental stewardship as it relates to the </a:t>
            </a:r>
            <a:r>
              <a:rPr lang="en-CA" dirty="0" err="1"/>
              <a:t>agri</a:t>
            </a:r>
            <a:r>
              <a:rPr lang="en-CA" dirty="0"/>
              <a:t>-food system</a:t>
            </a:r>
            <a:endParaRPr lang="en-US" dirty="0"/>
          </a:p>
        </p:txBody>
      </p:sp>
      <p:sp>
        <p:nvSpPr>
          <p:cNvPr id="4" name="Slide Number Placeholder 3">
            <a:extLst>
              <a:ext uri="{FF2B5EF4-FFF2-40B4-BE49-F238E27FC236}">
                <a16:creationId xmlns:a16="http://schemas.microsoft.com/office/drawing/2014/main" id="{77DC9D63-0227-4F43-8DCA-4300D7712FB8}"/>
              </a:ext>
            </a:extLst>
          </p:cNvPr>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2</a:t>
            </a:fld>
            <a:endParaRPr lang="en-US" dirty="0">
              <a:solidFill>
                <a:prstClr val="white">
                  <a:lumMod val="65000"/>
                </a:prstClr>
              </a:solidFill>
              <a:latin typeface="Calibri" panose="020F0502020204030204"/>
            </a:endParaRPr>
          </a:p>
        </p:txBody>
      </p:sp>
      <p:sp>
        <p:nvSpPr>
          <p:cNvPr id="5" name="Footer Placeholder 4">
            <a:extLst>
              <a:ext uri="{FF2B5EF4-FFF2-40B4-BE49-F238E27FC236}">
                <a16:creationId xmlns:a16="http://schemas.microsoft.com/office/drawing/2014/main" id="{0648B0A4-D459-E84B-9088-CD54838BC0C6}"/>
              </a:ext>
            </a:extLst>
          </p:cNvPr>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Tree>
    <p:extLst>
      <p:ext uri="{BB962C8B-B14F-4D97-AF65-F5344CB8AC3E}">
        <p14:creationId xmlns:p14="http://schemas.microsoft.com/office/powerpoint/2010/main" val="102556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Pollinator Health Action Plan-3 Measures</a:t>
            </a:r>
          </a:p>
        </p:txBody>
      </p:sp>
      <p:sp>
        <p:nvSpPr>
          <p:cNvPr id="3" name="Content Placeholder 2"/>
          <p:cNvSpPr>
            <a:spLocks noGrp="1"/>
          </p:cNvSpPr>
          <p:nvPr>
            <p:ph idx="1"/>
          </p:nvPr>
        </p:nvSpPr>
        <p:spPr/>
        <p:txBody>
          <a:bodyPr/>
          <a:lstStyle/>
          <a:p>
            <a:r>
              <a:rPr lang="en-CA" dirty="0"/>
              <a:t>Apiary Inspection Program-Ontario Bees Act regulates honey bees and beekeeping in Ontario</a:t>
            </a:r>
          </a:p>
          <a:p>
            <a:r>
              <a:rPr lang="en-CA" dirty="0"/>
              <a:t>This regulation protects honeybees from pests and diseases. Apiaries must register with Apiary Inspection Program.</a:t>
            </a:r>
          </a:p>
          <a:p>
            <a:r>
              <a:rPr lang="en-CA" dirty="0"/>
              <a:t>Bee Mortality Insurance Program-Production Insurance-protects Ontario producers from colony losses during overwinter. Requires that you have a minimum of 50 colonies that overwinter in Ontario</a:t>
            </a:r>
          </a:p>
          <a:p>
            <a:r>
              <a:rPr lang="en-CA" dirty="0"/>
              <a:t>Coverage is through </a:t>
            </a:r>
            <a:r>
              <a:rPr lang="en-CA" dirty="0" err="1"/>
              <a:t>Agricorp</a:t>
            </a:r>
            <a:endParaRPr lang="en-CA" dirty="0"/>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20</a:t>
            </a:fld>
            <a:endParaRPr lang="en-US" dirty="0">
              <a:solidFill>
                <a:prstClr val="white">
                  <a:lumMod val="65000"/>
                </a:prstClr>
              </a:solidFill>
              <a:latin typeface="Calibri" panose="020F0502020204030204"/>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94" y="5087375"/>
            <a:ext cx="1455556" cy="1089588"/>
          </a:xfrm>
          <a:prstGeom prst="rect">
            <a:avLst/>
          </a:prstGeom>
        </p:spPr>
      </p:pic>
    </p:spTree>
    <p:extLst>
      <p:ext uri="{BB962C8B-B14F-4D97-AF65-F5344CB8AC3E}">
        <p14:creationId xmlns:p14="http://schemas.microsoft.com/office/powerpoint/2010/main" val="2913961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OMAFRA’s Resources</a:t>
            </a:r>
          </a:p>
        </p:txBody>
      </p:sp>
      <p:sp>
        <p:nvSpPr>
          <p:cNvPr id="3" name="Content Placeholder 2"/>
          <p:cNvSpPr>
            <a:spLocks noGrp="1"/>
          </p:cNvSpPr>
          <p:nvPr>
            <p:ph idx="1"/>
          </p:nvPr>
        </p:nvSpPr>
        <p:spPr>
          <a:xfrm>
            <a:off x="1345519" y="1159330"/>
            <a:ext cx="3446461" cy="5044849"/>
          </a:xfrm>
        </p:spPr>
        <p:txBody>
          <a:bodyPr>
            <a:normAutofit fontScale="62500" lnSpcReduction="20000"/>
          </a:bodyPr>
          <a:lstStyle/>
          <a:p>
            <a:pPr marL="0" indent="0">
              <a:buNone/>
            </a:pPr>
            <a:r>
              <a:rPr lang="en-CA" sz="3600" dirty="0"/>
              <a:t>Specialty Crops</a:t>
            </a:r>
          </a:p>
          <a:p>
            <a:r>
              <a:rPr lang="en-CA" dirty="0"/>
              <a:t>Agroforestry (Maple, Christmas Trees, Tree Nuts)</a:t>
            </a:r>
          </a:p>
          <a:p>
            <a:r>
              <a:rPr lang="en-CA" dirty="0"/>
              <a:t>Apiculture</a:t>
            </a:r>
          </a:p>
          <a:p>
            <a:r>
              <a:rPr lang="en-CA" dirty="0"/>
              <a:t>Ginseng</a:t>
            </a:r>
          </a:p>
          <a:p>
            <a:r>
              <a:rPr lang="en-CA" dirty="0"/>
              <a:t>Greenhouse Crops</a:t>
            </a:r>
          </a:p>
          <a:p>
            <a:r>
              <a:rPr lang="en-CA" dirty="0">
                <a:highlight>
                  <a:srgbClr val="00FF00"/>
                </a:highlight>
              </a:rPr>
              <a:t>Hemp</a:t>
            </a:r>
          </a:p>
          <a:p>
            <a:r>
              <a:rPr lang="en-CA" dirty="0"/>
              <a:t>Herbs</a:t>
            </a:r>
          </a:p>
          <a:p>
            <a:r>
              <a:rPr lang="en-CA" dirty="0"/>
              <a:t>Hops</a:t>
            </a:r>
          </a:p>
          <a:p>
            <a:r>
              <a:rPr lang="en-CA" dirty="0"/>
              <a:t>Nursery and Landscape</a:t>
            </a:r>
          </a:p>
          <a:p>
            <a:r>
              <a:rPr lang="en-CA" dirty="0"/>
              <a:t>Specialty </a:t>
            </a:r>
            <a:r>
              <a:rPr lang="en-CA" dirty="0" err="1"/>
              <a:t>Cropportunities</a:t>
            </a:r>
            <a:r>
              <a:rPr lang="en-CA" dirty="0"/>
              <a:t> - A resource for specialty crop growers</a:t>
            </a:r>
          </a:p>
          <a:p>
            <a:r>
              <a:rPr lang="en-CA" dirty="0"/>
              <a:t>Tobacco</a:t>
            </a:r>
          </a:p>
          <a:p>
            <a:r>
              <a:rPr lang="en-CA" dirty="0"/>
              <a:t>Turf</a:t>
            </a:r>
          </a:p>
          <a:p>
            <a:r>
              <a:rPr lang="en-CA" dirty="0"/>
              <a:t>On-Farm Food Safety</a:t>
            </a:r>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21</a:t>
            </a:fld>
            <a:endParaRPr lang="en-US" dirty="0">
              <a:solidFill>
                <a:prstClr val="white">
                  <a:lumMod val="65000"/>
                </a:prstClr>
              </a:solidFill>
              <a:latin typeface="Calibri" panose="020F0502020204030204"/>
            </a:endParaRPr>
          </a:p>
        </p:txBody>
      </p:sp>
      <p:sp>
        <p:nvSpPr>
          <p:cNvPr id="6" name="Rectangle 5">
            <a:extLst>
              <a:ext uri="{FF2B5EF4-FFF2-40B4-BE49-F238E27FC236}">
                <a16:creationId xmlns:a16="http://schemas.microsoft.com/office/drawing/2014/main" id="{FB881446-012E-4D36-88DB-2712E89AF67C}"/>
              </a:ext>
            </a:extLst>
          </p:cNvPr>
          <p:cNvSpPr/>
          <p:nvPr/>
        </p:nvSpPr>
        <p:spPr>
          <a:xfrm>
            <a:off x="5299299" y="1033275"/>
            <a:ext cx="5547181" cy="4970591"/>
          </a:xfrm>
          <a:prstGeom prst="rect">
            <a:avLst/>
          </a:prstGeom>
        </p:spPr>
        <p:txBody>
          <a:bodyPr wrap="square">
            <a:spAutoFit/>
          </a:bodyPr>
          <a:lstStyle/>
          <a:p>
            <a:r>
              <a:rPr lang="en-CA" dirty="0">
                <a:solidFill>
                  <a:prstClr val="black"/>
                </a:solidFill>
                <a:latin typeface="Calibri" panose="020F0502020204030204"/>
              </a:rPr>
              <a:t>Hemp in Ontario</a:t>
            </a:r>
          </a:p>
          <a:p>
            <a:pPr marL="171450" indent="-171450">
              <a:buFont typeface="Arial" panose="020B0604020202020204" pitchFamily="34" charset="0"/>
              <a:buChar char="•"/>
            </a:pPr>
            <a:r>
              <a:rPr lang="en-CA" sz="1300" dirty="0" err="1">
                <a:solidFill>
                  <a:prstClr val="black"/>
                </a:solidFill>
                <a:latin typeface="Calibri" panose="020F0502020204030204"/>
              </a:rPr>
              <a:t>Infosheets</a:t>
            </a:r>
            <a:r>
              <a:rPr lang="en-CA" sz="1300" dirty="0">
                <a:solidFill>
                  <a:prstClr val="black"/>
                </a:solidFill>
                <a:latin typeface="Calibri" panose="020F0502020204030204"/>
              </a:rPr>
              <a:t> and Factsheets</a:t>
            </a:r>
          </a:p>
          <a:p>
            <a:pPr marL="171450" indent="-171450">
              <a:buFont typeface="Arial" panose="020B0604020202020204" pitchFamily="34" charset="0"/>
              <a:buChar char="•"/>
            </a:pPr>
            <a:r>
              <a:rPr lang="en-CA" sz="1300" dirty="0">
                <a:solidFill>
                  <a:prstClr val="black"/>
                </a:solidFill>
                <a:latin typeface="Calibri" panose="020F0502020204030204"/>
              </a:rPr>
              <a:t>Growing Industrial Hemp (Order No. 00-067)</a:t>
            </a:r>
          </a:p>
          <a:p>
            <a:pPr marL="171450" indent="-171450">
              <a:buFont typeface="Arial" panose="020B0604020202020204" pitchFamily="34" charset="0"/>
              <a:buChar char="•"/>
            </a:pPr>
            <a:r>
              <a:rPr lang="en-CA" sz="1300" dirty="0">
                <a:solidFill>
                  <a:prstClr val="black"/>
                </a:solidFill>
                <a:latin typeface="Calibri" panose="020F0502020204030204"/>
              </a:rPr>
              <a:t>Growing Non-traditional Crops in Ontario (Order No. 09-043W)</a:t>
            </a:r>
          </a:p>
          <a:p>
            <a:pPr marL="171450" indent="-171450">
              <a:buFont typeface="Arial" panose="020B0604020202020204" pitchFamily="34" charset="0"/>
              <a:buChar char="•"/>
            </a:pPr>
            <a:r>
              <a:rPr lang="en-CA" sz="1300" dirty="0">
                <a:solidFill>
                  <a:prstClr val="black"/>
                </a:solidFill>
                <a:latin typeface="Calibri" panose="020F0502020204030204"/>
              </a:rPr>
              <a:t>Minor Use Program</a:t>
            </a:r>
          </a:p>
          <a:p>
            <a:pPr marL="171450" indent="-171450">
              <a:buFont typeface="Arial" panose="020B0604020202020204" pitchFamily="34" charset="0"/>
              <a:buChar char="•"/>
            </a:pPr>
            <a:r>
              <a:rPr lang="en-CA" sz="1300" dirty="0">
                <a:solidFill>
                  <a:prstClr val="black"/>
                </a:solidFill>
                <a:latin typeface="Calibri" panose="020F0502020204030204"/>
              </a:rPr>
              <a:t>Newsletter Articles for Weed Management in Hemp</a:t>
            </a:r>
          </a:p>
          <a:p>
            <a:pPr marL="171450" indent="-171450">
              <a:buFont typeface="Arial" panose="020B0604020202020204" pitchFamily="34" charset="0"/>
              <a:buChar char="•"/>
            </a:pPr>
            <a:r>
              <a:rPr lang="en-CA" sz="1300" dirty="0">
                <a:solidFill>
                  <a:prstClr val="black"/>
                </a:solidFill>
                <a:latin typeface="Calibri" panose="020F0502020204030204"/>
              </a:rPr>
              <a:t>Newsletter Article Index for Weed Management: Application Technology</a:t>
            </a:r>
          </a:p>
          <a:p>
            <a:pPr marL="171450" indent="-171450">
              <a:buFont typeface="Arial" panose="020B0604020202020204" pitchFamily="34" charset="0"/>
              <a:buChar char="•"/>
            </a:pPr>
            <a:r>
              <a:rPr lang="en-CA" sz="1300" dirty="0">
                <a:solidFill>
                  <a:prstClr val="black"/>
                </a:solidFill>
                <a:latin typeface="Calibri" panose="020F0502020204030204"/>
              </a:rPr>
              <a:t>Newsletter Article Index for Weed Management: Weed Biology</a:t>
            </a:r>
          </a:p>
          <a:p>
            <a:pPr marL="171450" indent="-171450">
              <a:buFont typeface="Arial" panose="020B0604020202020204" pitchFamily="34" charset="0"/>
              <a:buChar char="•"/>
            </a:pPr>
            <a:r>
              <a:rPr lang="en-CA" sz="1300" dirty="0">
                <a:solidFill>
                  <a:prstClr val="black"/>
                </a:solidFill>
                <a:latin typeface="Calibri" panose="020F0502020204030204"/>
              </a:rPr>
              <a:t>Newsletter Article Index for Weed Management: Other Information</a:t>
            </a:r>
          </a:p>
          <a:p>
            <a:pPr marL="171450" indent="-171450">
              <a:buFont typeface="Arial" panose="020B0604020202020204" pitchFamily="34" charset="0"/>
              <a:buChar char="•"/>
            </a:pPr>
            <a:r>
              <a:rPr lang="en-CA" sz="1300" dirty="0">
                <a:solidFill>
                  <a:prstClr val="black"/>
                </a:solidFill>
                <a:latin typeface="Calibri" panose="020F0502020204030204"/>
              </a:rPr>
              <a:t>Using Pesticides in Ontario</a:t>
            </a:r>
          </a:p>
          <a:p>
            <a:pPr marL="171450" indent="-171450">
              <a:buFont typeface="Arial" panose="020B0604020202020204" pitchFamily="34" charset="0"/>
              <a:buChar char="•"/>
            </a:pPr>
            <a:r>
              <a:rPr lang="en-CA" sz="1300" dirty="0">
                <a:solidFill>
                  <a:prstClr val="black"/>
                </a:solidFill>
                <a:latin typeface="Calibri" panose="020F0502020204030204"/>
              </a:rPr>
              <a:t>Industrial Hemp Regulations</a:t>
            </a:r>
          </a:p>
          <a:p>
            <a:pPr marL="171450" indent="-171450">
              <a:buFont typeface="Arial" panose="020B0604020202020204" pitchFamily="34" charset="0"/>
              <a:buChar char="•"/>
            </a:pPr>
            <a:r>
              <a:rPr lang="en-CA" sz="1300" dirty="0">
                <a:solidFill>
                  <a:prstClr val="black"/>
                </a:solidFill>
                <a:latin typeface="Calibri" panose="020F0502020204030204"/>
              </a:rPr>
              <a:t>Frequently Asked Questions about Hemp and Canada's Hemp Industry</a:t>
            </a:r>
          </a:p>
          <a:p>
            <a:pPr marL="171450" indent="-171450">
              <a:buFont typeface="Arial" panose="020B0604020202020204" pitchFamily="34" charset="0"/>
              <a:buChar char="•"/>
            </a:pPr>
            <a:r>
              <a:rPr lang="en-CA" sz="1300" dirty="0">
                <a:solidFill>
                  <a:prstClr val="black"/>
                </a:solidFill>
                <a:latin typeface="Calibri" panose="020F0502020204030204"/>
              </a:rPr>
              <a:t>Resources and Services</a:t>
            </a:r>
          </a:p>
          <a:p>
            <a:pPr marL="171450" indent="-171450">
              <a:buFont typeface="Arial" panose="020B0604020202020204" pitchFamily="34" charset="0"/>
              <a:buChar char="•"/>
            </a:pPr>
            <a:r>
              <a:rPr lang="en-CA" sz="1300" dirty="0">
                <a:solidFill>
                  <a:prstClr val="black"/>
                </a:solidFill>
                <a:latin typeface="Calibri" panose="020F0502020204030204"/>
              </a:rPr>
              <a:t>Crop Advisory Staff</a:t>
            </a:r>
          </a:p>
          <a:p>
            <a:pPr marL="171450" indent="-171450">
              <a:buFont typeface="Arial" panose="020B0604020202020204" pitchFamily="34" charset="0"/>
              <a:buChar char="•"/>
            </a:pPr>
            <a:r>
              <a:rPr lang="en-CA" sz="1300" dirty="0">
                <a:solidFill>
                  <a:prstClr val="black"/>
                </a:solidFill>
                <a:latin typeface="Calibri" panose="020F0502020204030204"/>
              </a:rPr>
              <a:t>Crop and Pest Updates</a:t>
            </a:r>
          </a:p>
          <a:p>
            <a:pPr marL="171450" indent="-171450">
              <a:buFont typeface="Arial" panose="020B0604020202020204" pitchFamily="34" charset="0"/>
              <a:buChar char="•"/>
            </a:pPr>
            <a:r>
              <a:rPr lang="en-CA" sz="1300" dirty="0">
                <a:solidFill>
                  <a:prstClr val="black"/>
                </a:solidFill>
                <a:latin typeface="Calibri" panose="020F0502020204030204"/>
              </a:rPr>
              <a:t>Subscribe to OMAFRA Podcasts</a:t>
            </a:r>
          </a:p>
          <a:p>
            <a:pPr marL="171450" indent="-171450">
              <a:buFont typeface="Arial" panose="020B0604020202020204" pitchFamily="34" charset="0"/>
              <a:buChar char="•"/>
            </a:pPr>
            <a:r>
              <a:rPr lang="en-CA" sz="1300" dirty="0">
                <a:solidFill>
                  <a:prstClr val="black"/>
                </a:solidFill>
                <a:latin typeface="Calibri" panose="020F0502020204030204"/>
              </a:rPr>
              <a:t>Laboratories for Leaf Analysis</a:t>
            </a:r>
          </a:p>
          <a:p>
            <a:pPr marL="171450" indent="-171450">
              <a:buFont typeface="Arial" panose="020B0604020202020204" pitchFamily="34" charset="0"/>
              <a:buChar char="•"/>
            </a:pPr>
            <a:r>
              <a:rPr lang="en-CA" sz="1300" dirty="0">
                <a:solidFill>
                  <a:prstClr val="black"/>
                </a:solidFill>
                <a:latin typeface="Calibri" panose="020F0502020204030204"/>
              </a:rPr>
              <a:t>Accredited Soil Testing Labs</a:t>
            </a:r>
          </a:p>
          <a:p>
            <a:pPr marL="171450" indent="-171450">
              <a:buFont typeface="Arial" panose="020B0604020202020204" pitchFamily="34" charset="0"/>
              <a:buChar char="•"/>
            </a:pPr>
            <a:r>
              <a:rPr lang="en-CA" sz="1300" dirty="0">
                <a:solidFill>
                  <a:prstClr val="black"/>
                </a:solidFill>
                <a:latin typeface="Calibri" panose="020F0502020204030204"/>
              </a:rPr>
              <a:t>Pesticide Application and Safety</a:t>
            </a:r>
          </a:p>
          <a:p>
            <a:pPr marL="171450" indent="-171450">
              <a:buFont typeface="Arial" panose="020B0604020202020204" pitchFamily="34" charset="0"/>
              <a:buChar char="•"/>
            </a:pPr>
            <a:r>
              <a:rPr lang="en-CA" sz="1300" dirty="0">
                <a:solidFill>
                  <a:prstClr val="black"/>
                </a:solidFill>
                <a:latin typeface="Calibri" panose="020F0502020204030204"/>
              </a:rPr>
              <a:t>Sources of Crop Inputs</a:t>
            </a:r>
          </a:p>
          <a:p>
            <a:pPr marL="171450" indent="-171450">
              <a:buFont typeface="Arial" panose="020B0604020202020204" pitchFamily="34" charset="0"/>
              <a:buChar char="•"/>
            </a:pPr>
            <a:r>
              <a:rPr lang="en-CA" sz="1300" dirty="0">
                <a:solidFill>
                  <a:prstClr val="black"/>
                </a:solidFill>
                <a:latin typeface="Calibri" panose="020F0502020204030204"/>
              </a:rPr>
              <a:t>Crops Updates</a:t>
            </a:r>
          </a:p>
          <a:p>
            <a:pPr marL="171450" indent="-171450">
              <a:buFont typeface="Arial" panose="020B0604020202020204" pitchFamily="34" charset="0"/>
              <a:buChar char="•"/>
            </a:pPr>
            <a:r>
              <a:rPr lang="en-CA" sz="1300" dirty="0">
                <a:solidFill>
                  <a:prstClr val="black"/>
                </a:solidFill>
                <a:latin typeface="Calibri" panose="020F0502020204030204"/>
              </a:rPr>
              <a:t>Sound Advice - Audio Crop Updates</a:t>
            </a:r>
          </a:p>
          <a:p>
            <a:pPr marL="171450" indent="-171450">
              <a:buFont typeface="Arial" panose="020B0604020202020204" pitchFamily="34" charset="0"/>
              <a:buChar char="•"/>
            </a:pPr>
            <a:r>
              <a:rPr lang="en-CA" sz="1300" dirty="0">
                <a:solidFill>
                  <a:prstClr val="black"/>
                </a:solidFill>
                <a:latin typeface="Calibri" panose="020F0502020204030204"/>
              </a:rPr>
              <a:t>Crop and Pest Updates</a:t>
            </a:r>
          </a:p>
          <a:p>
            <a:pPr marL="171450" indent="-171450">
              <a:buFont typeface="Arial" panose="020B0604020202020204" pitchFamily="34" charset="0"/>
              <a:buChar char="•"/>
            </a:pPr>
            <a:r>
              <a:rPr lang="en-CA" sz="1300" dirty="0">
                <a:solidFill>
                  <a:prstClr val="black"/>
                </a:solidFill>
                <a:latin typeface="Calibri" panose="020F0502020204030204"/>
              </a:rPr>
              <a:t>Subscribe to OMAFRA Podcasts</a:t>
            </a:r>
          </a:p>
        </p:txBody>
      </p:sp>
    </p:spTree>
    <p:extLst>
      <p:ext uri="{BB962C8B-B14F-4D97-AF65-F5344CB8AC3E}">
        <p14:creationId xmlns:p14="http://schemas.microsoft.com/office/powerpoint/2010/main" val="2595208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OMAFRA’s Resources</a:t>
            </a:r>
          </a:p>
        </p:txBody>
      </p:sp>
      <p:sp>
        <p:nvSpPr>
          <p:cNvPr id="3" name="Content Placeholder 2"/>
          <p:cNvSpPr>
            <a:spLocks noGrp="1"/>
          </p:cNvSpPr>
          <p:nvPr>
            <p:ph idx="1"/>
          </p:nvPr>
        </p:nvSpPr>
        <p:spPr>
          <a:xfrm>
            <a:off x="421821" y="1219169"/>
            <a:ext cx="8188779" cy="4805394"/>
          </a:xfrm>
        </p:spPr>
        <p:txBody>
          <a:bodyPr>
            <a:normAutofit fontScale="92500" lnSpcReduction="10000"/>
          </a:bodyPr>
          <a:lstStyle/>
          <a:p>
            <a:pPr marL="0" indent="0">
              <a:buNone/>
            </a:pPr>
            <a:r>
              <a:rPr lang="en-CA" dirty="0"/>
              <a:t>Organics</a:t>
            </a:r>
          </a:p>
          <a:p>
            <a:pPr marL="0" indent="0">
              <a:buNone/>
            </a:pPr>
            <a:r>
              <a:rPr lang="en-CA" sz="1900" dirty="0"/>
              <a:t>Organic farming is a method of crop and livestock production that involves much more than choosing not to use pesticides, fertilizers, genetically modified organisms, antibiotics and growth hormones. The general principles of organic production include:</a:t>
            </a:r>
          </a:p>
          <a:p>
            <a:pPr fontAlgn="base"/>
            <a:r>
              <a:rPr lang="en-CA" sz="1900" dirty="0"/>
              <a:t>protect the environment, minimize soil degradation and erosion, decrease pollution, optimize biological productivity and promote a sound state of health</a:t>
            </a:r>
          </a:p>
          <a:p>
            <a:pPr fontAlgn="base"/>
            <a:r>
              <a:rPr lang="en-CA" sz="1900" dirty="0"/>
              <a:t>maintain long-term soil fertility by optimizing conditions for biological activity within the soil</a:t>
            </a:r>
          </a:p>
          <a:p>
            <a:pPr fontAlgn="base"/>
            <a:r>
              <a:rPr lang="en-CA" sz="1900" dirty="0"/>
              <a:t>maintain biological diversity within the system</a:t>
            </a:r>
          </a:p>
          <a:p>
            <a:pPr fontAlgn="base"/>
            <a:r>
              <a:rPr lang="en-CA" sz="1900" dirty="0"/>
              <a:t>recycle materials and resources to the greatest extent possible within the enterprise</a:t>
            </a:r>
          </a:p>
          <a:p>
            <a:pPr fontAlgn="base"/>
            <a:r>
              <a:rPr lang="en-CA" sz="1900" dirty="0"/>
              <a:t>provide attentive care that promotes the health and meets the behavioural needs of livestock</a:t>
            </a:r>
          </a:p>
          <a:p>
            <a:pPr fontAlgn="base"/>
            <a:r>
              <a:rPr lang="en-CA" sz="1900" dirty="0"/>
              <a:t>prepare organic products, emphasizing careful processing, and handling methods in order to maintain the organic integrity and vital qualities of the products at all stages of production</a:t>
            </a:r>
          </a:p>
          <a:p>
            <a:pPr fontAlgn="base"/>
            <a:r>
              <a:rPr lang="en-CA" sz="1900" dirty="0"/>
              <a:t>rely on renewable resources in locally organized agricultural systems</a:t>
            </a:r>
          </a:p>
          <a:p>
            <a:pPr marL="0" indent="0">
              <a:buNone/>
            </a:pPr>
            <a:endParaRPr lang="en-CA" sz="1800" dirty="0"/>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22</a:t>
            </a:fld>
            <a:endParaRPr lang="en-US" dirty="0">
              <a:solidFill>
                <a:prstClr val="white">
                  <a:lumMod val="65000"/>
                </a:prstClr>
              </a:solidFill>
              <a:latin typeface="Calibri" panose="020F0502020204030204"/>
            </a:endParaRPr>
          </a:p>
        </p:txBody>
      </p:sp>
      <p:pic>
        <p:nvPicPr>
          <p:cNvPr id="8" name="Picture 7" descr="A drawing of a person&#10;&#10;Description generated with high confidence">
            <a:extLst>
              <a:ext uri="{FF2B5EF4-FFF2-40B4-BE49-F238E27FC236}">
                <a16:creationId xmlns:a16="http://schemas.microsoft.com/office/drawing/2014/main" id="{B5CCC0F6-A19F-41D3-9CDE-9998CC03F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1587" y="1586756"/>
            <a:ext cx="2352675" cy="3990975"/>
          </a:xfrm>
          <a:prstGeom prst="rect">
            <a:avLst/>
          </a:prstGeom>
        </p:spPr>
      </p:pic>
    </p:spTree>
    <p:extLst>
      <p:ext uri="{BB962C8B-B14F-4D97-AF65-F5344CB8AC3E}">
        <p14:creationId xmlns:p14="http://schemas.microsoft.com/office/powerpoint/2010/main" val="1304081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OMAFRA’s Resources</a:t>
            </a:r>
          </a:p>
        </p:txBody>
      </p:sp>
      <p:sp>
        <p:nvSpPr>
          <p:cNvPr id="3" name="Content Placeholder 2"/>
          <p:cNvSpPr>
            <a:spLocks noGrp="1"/>
          </p:cNvSpPr>
          <p:nvPr>
            <p:ph idx="1"/>
          </p:nvPr>
        </p:nvSpPr>
        <p:spPr>
          <a:xfrm>
            <a:off x="563637" y="1276319"/>
            <a:ext cx="4128407" cy="4805394"/>
          </a:xfrm>
        </p:spPr>
        <p:txBody>
          <a:bodyPr>
            <a:normAutofit lnSpcReduction="10000"/>
          </a:bodyPr>
          <a:lstStyle/>
          <a:p>
            <a:pPr marL="0" indent="0">
              <a:buNone/>
            </a:pPr>
            <a:r>
              <a:rPr lang="en-CA" dirty="0"/>
              <a:t>Community Gardens</a:t>
            </a:r>
          </a:p>
          <a:p>
            <a:pPr fontAlgn="base"/>
            <a:r>
              <a:rPr lang="en-CA" sz="2000" dirty="0"/>
              <a:t>Urban agriculture refers to food production in urban areas, whether it is for personal consumption, commercial sale, education or therapy. It can take a variety of forms, including:</a:t>
            </a:r>
          </a:p>
          <a:p>
            <a:pPr fontAlgn="base"/>
            <a:r>
              <a:rPr lang="en-CA" sz="2000" dirty="0"/>
              <a:t>Gardening and livestock raised in backyards</a:t>
            </a:r>
          </a:p>
          <a:p>
            <a:pPr fontAlgn="base"/>
            <a:r>
              <a:rPr lang="en-CA" sz="2000" dirty="0"/>
              <a:t>Container gardening on balconies or rooftops</a:t>
            </a:r>
          </a:p>
          <a:p>
            <a:pPr fontAlgn="base"/>
            <a:r>
              <a:rPr lang="en-CA" sz="2000" dirty="0"/>
              <a:t>Community gardening and city allotments</a:t>
            </a:r>
          </a:p>
          <a:p>
            <a:pPr fontAlgn="base"/>
            <a:r>
              <a:rPr lang="en-CA" sz="2000" dirty="0"/>
              <a:t>Ideal resource for small scale food security projects or introduction to agriculture.</a:t>
            </a:r>
          </a:p>
          <a:p>
            <a:pPr marL="0" indent="0">
              <a:buNone/>
            </a:pPr>
            <a:endParaRPr lang="en-CA" dirty="0"/>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23</a:t>
            </a:fld>
            <a:endParaRPr lang="en-US" dirty="0">
              <a:solidFill>
                <a:prstClr val="white">
                  <a:lumMod val="65000"/>
                </a:prstClr>
              </a:solidFill>
              <a:latin typeface="Calibri" panose="020F0502020204030204"/>
            </a:endParaRPr>
          </a:p>
        </p:txBody>
      </p:sp>
      <p:sp>
        <p:nvSpPr>
          <p:cNvPr id="8" name="Rectangle 2">
            <a:extLst>
              <a:ext uri="{FF2B5EF4-FFF2-40B4-BE49-F238E27FC236}">
                <a16:creationId xmlns:a16="http://schemas.microsoft.com/office/drawing/2014/main" id="{0A6D6B74-7705-4A22-B0C5-D0C46F9BD152}"/>
              </a:ext>
            </a:extLst>
          </p:cNvPr>
          <p:cNvSpPr>
            <a:spLocks noChangeArrowheads="1"/>
          </p:cNvSpPr>
          <p:nvPr/>
        </p:nvSpPr>
        <p:spPr bwMode="auto">
          <a:xfrm>
            <a:off x="6422573" y="2434818"/>
            <a:ext cx="2982685" cy="37394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fontAlgn="base" hangingPunct="0">
              <a:spcBef>
                <a:spcPct val="0"/>
              </a:spcBef>
              <a:spcAft>
                <a:spcPct val="0"/>
              </a:spcAft>
            </a:pPr>
            <a:r>
              <a:rPr lang="en-US" altLang="en-US" sz="900" b="1" dirty="0" bmk="">
                <a:solidFill>
                  <a:srgbClr val="FFFFFF"/>
                </a:solidFill>
                <a:latin typeface="Verdana" panose="020B0604030504040204" pitchFamily="34" charset="0"/>
              </a:rPr>
              <a:t>an Agriculture  </a:t>
            </a:r>
            <a:r>
              <a:rPr lang="en-US" altLang="en-US" sz="500" b="1" dirty="0" bmk="">
                <a:solidFill>
                  <a:srgbClr val="FFFFFF"/>
                </a:solidFill>
                <a:latin typeface="Verdana" panose="020B0604030504040204" pitchFamily="34" charset="0"/>
              </a:rPr>
              <a:t> </a:t>
            </a:r>
            <a:r>
              <a:rPr lang="en-US" altLang="en-US" sz="900" b="1" dirty="0" bmk="">
                <a:solidFill>
                  <a:srgbClr val="FFFFFF"/>
                </a:solidFill>
                <a:latin typeface="Verdana" panose="020B0604030504040204" pitchFamily="34" charset="0"/>
              </a:rPr>
              <a:t> </a:t>
            </a:r>
            <a:endParaRPr lang="en-US" altLang="en-US" sz="14300" b="1" dirty="0">
              <a:solidFill>
                <a:srgbClr val="433830"/>
              </a:solidFill>
              <a:latin typeface="Verdana" panose="020B0604030504040204" pitchFamily="34" charset="0"/>
            </a:endParaRPr>
          </a:p>
          <a:p>
            <a:pPr eaLnBrk="0" fontAlgn="base" hangingPunct="0">
              <a:spcBef>
                <a:spcPct val="0"/>
              </a:spcBef>
              <a:spcAft>
                <a:spcPct val="0"/>
              </a:spcAft>
              <a:buFontTx/>
              <a:buChar char="•"/>
            </a:pPr>
            <a:r>
              <a:rPr lang="en-US" altLang="en-US" sz="1200" u="sng" dirty="0">
                <a:solidFill>
                  <a:prstClr val="black"/>
                </a:solidFill>
                <a:latin typeface="Verdana" panose="020B0604030504040204" pitchFamily="34" charset="0"/>
                <a:hlinkClick r:id="rId3">
                  <a:extLst>
                    <a:ext uri="{A12FA001-AC4F-418D-AE19-62706E023703}">
                      <ahyp:hlinkClr xmlns="" xmlns:ahyp="http://schemas.microsoft.com/office/drawing/2018/hyperlinkcolor" val="tx"/>
                    </a:ext>
                  </a:extLst>
                </a:hlinkClick>
              </a:rPr>
              <a:t>Finding Space</a:t>
            </a:r>
            <a:endParaRPr lang="en-US" altLang="en-US" sz="1200" u="sng" dirty="0">
              <a:solidFill>
                <a:prstClr val="black"/>
              </a:solidFill>
              <a:latin typeface="Verdana" panose="020B0604030504040204" pitchFamily="34" charset="0"/>
            </a:endParaRPr>
          </a:p>
          <a:p>
            <a:pPr lvl="1" eaLnBrk="0" fontAlgn="base" hangingPunct="0">
              <a:spcBef>
                <a:spcPct val="0"/>
              </a:spcBef>
              <a:spcAft>
                <a:spcPct val="0"/>
              </a:spcAft>
              <a:buFontTx/>
              <a:buChar char="•"/>
            </a:pPr>
            <a:r>
              <a:rPr lang="en-US" altLang="en-US" sz="1200" u="sng" dirty="0">
                <a:solidFill>
                  <a:prstClr val="black"/>
                </a:solidFill>
                <a:latin typeface="Verdana" panose="020B0604030504040204" pitchFamily="34" charset="0"/>
                <a:hlinkClick r:id="rId3">
                  <a:extLst>
                    <a:ext uri="{A12FA001-AC4F-418D-AE19-62706E023703}">
                      <ahyp:hlinkClr xmlns="" xmlns:ahyp="http://schemas.microsoft.com/office/drawing/2018/hyperlinkcolor" val="tx"/>
                    </a:ext>
                  </a:extLst>
                </a:hlinkClick>
              </a:rPr>
              <a:t>Container Gardening</a:t>
            </a:r>
            <a:endParaRPr lang="en-US" altLang="en-US" sz="1200" u="sng" dirty="0">
              <a:solidFill>
                <a:prstClr val="black"/>
              </a:solidFill>
              <a:latin typeface="Verdana" panose="020B0604030504040204" pitchFamily="34" charset="0"/>
            </a:endParaRPr>
          </a:p>
          <a:p>
            <a:pPr lvl="1" eaLnBrk="0" fontAlgn="base" hangingPunct="0">
              <a:spcBef>
                <a:spcPct val="0"/>
              </a:spcBef>
              <a:spcAft>
                <a:spcPct val="0"/>
              </a:spcAft>
              <a:buFontTx/>
              <a:buChar char="•"/>
            </a:pPr>
            <a:r>
              <a:rPr lang="en-US" altLang="en-US" sz="1200" u="sng" dirty="0">
                <a:solidFill>
                  <a:prstClr val="black"/>
                </a:solidFill>
                <a:latin typeface="Verdana" panose="020B0604030504040204" pitchFamily="34" charset="0"/>
                <a:hlinkClick r:id="rId3">
                  <a:extLst>
                    <a:ext uri="{A12FA001-AC4F-418D-AE19-62706E023703}">
                      <ahyp:hlinkClr xmlns="" xmlns:ahyp="http://schemas.microsoft.com/office/drawing/2018/hyperlinkcolor" val="tx"/>
                    </a:ext>
                  </a:extLst>
                </a:hlinkClick>
              </a:rPr>
              <a:t>Community Gardening</a:t>
            </a:r>
            <a:endParaRPr lang="en-US" altLang="en-US" sz="1200" u="sng" dirty="0">
              <a:solidFill>
                <a:prstClr val="black"/>
              </a:solidFill>
              <a:latin typeface="Verdana" panose="020B0604030504040204" pitchFamily="34" charset="0"/>
            </a:endParaRPr>
          </a:p>
          <a:p>
            <a:pPr lvl="1" eaLnBrk="0" fontAlgn="base" hangingPunct="0">
              <a:spcBef>
                <a:spcPct val="0"/>
              </a:spcBef>
              <a:spcAft>
                <a:spcPct val="0"/>
              </a:spcAft>
              <a:buFontTx/>
              <a:buChar char="•"/>
            </a:pPr>
            <a:r>
              <a:rPr lang="en-US" altLang="en-US" sz="1200" u="sng" dirty="0">
                <a:solidFill>
                  <a:prstClr val="black"/>
                </a:solidFill>
                <a:latin typeface="Verdana" panose="020B0604030504040204" pitchFamily="34" charset="0"/>
                <a:hlinkClick r:id="rId3">
                  <a:extLst>
                    <a:ext uri="{A12FA001-AC4F-418D-AE19-62706E023703}">
                      <ahyp:hlinkClr xmlns="" xmlns:ahyp="http://schemas.microsoft.com/office/drawing/2018/hyperlinkcolor" val="tx"/>
                    </a:ext>
                  </a:extLst>
                </a:hlinkClick>
              </a:rPr>
              <a:t>Rooftop Gardening</a:t>
            </a:r>
            <a:endParaRPr lang="en-US" altLang="en-US" sz="1200" u="sng" dirty="0">
              <a:solidFill>
                <a:prstClr val="black"/>
              </a:solidFill>
              <a:latin typeface="Verdana" panose="020B0604030504040204" pitchFamily="34" charset="0"/>
            </a:endParaRPr>
          </a:p>
          <a:p>
            <a:pPr eaLnBrk="0" fontAlgn="base" hangingPunct="0">
              <a:spcBef>
                <a:spcPct val="0"/>
              </a:spcBef>
              <a:spcAft>
                <a:spcPct val="0"/>
              </a:spcAft>
              <a:buFontTx/>
              <a:buChar char="•"/>
            </a:pPr>
            <a:r>
              <a:rPr lang="en-US" altLang="en-US" sz="1200" u="sng" dirty="0">
                <a:solidFill>
                  <a:prstClr val="black"/>
                </a:solidFill>
                <a:latin typeface="Verdana" panose="020B0604030504040204" pitchFamily="34" charset="0"/>
                <a:hlinkClick r:id="rId4">
                  <a:extLst>
                    <a:ext uri="{A12FA001-AC4F-418D-AE19-62706E023703}">
                      <ahyp:hlinkClr xmlns="" xmlns:ahyp="http://schemas.microsoft.com/office/drawing/2018/hyperlinkcolor" val="tx"/>
                    </a:ext>
                  </a:extLst>
                </a:hlinkClick>
              </a:rPr>
              <a:t>Soil Quality</a:t>
            </a:r>
            <a:endParaRPr lang="en-US" altLang="en-US" sz="1200" u="sng" dirty="0">
              <a:solidFill>
                <a:prstClr val="black"/>
              </a:solidFill>
              <a:latin typeface="Verdana" panose="020B0604030504040204" pitchFamily="34" charset="0"/>
            </a:endParaRPr>
          </a:p>
          <a:p>
            <a:pPr eaLnBrk="0" fontAlgn="base" hangingPunct="0">
              <a:spcBef>
                <a:spcPct val="0"/>
              </a:spcBef>
              <a:spcAft>
                <a:spcPct val="0"/>
              </a:spcAft>
              <a:buFontTx/>
              <a:buChar char="•"/>
            </a:pPr>
            <a:r>
              <a:rPr lang="en-US" altLang="en-US" sz="1200" u="sng" dirty="0">
                <a:solidFill>
                  <a:prstClr val="black"/>
                </a:solidFill>
                <a:latin typeface="Verdana" panose="020B0604030504040204" pitchFamily="34" charset="0"/>
                <a:hlinkClick r:id="rId4">
                  <a:extLst>
                    <a:ext uri="{A12FA001-AC4F-418D-AE19-62706E023703}">
                      <ahyp:hlinkClr xmlns="" xmlns:ahyp="http://schemas.microsoft.com/office/drawing/2018/hyperlinkcolor" val="tx"/>
                    </a:ext>
                  </a:extLst>
                </a:hlinkClick>
              </a:rPr>
              <a:t>Composting</a:t>
            </a:r>
            <a:endParaRPr lang="en-US" altLang="en-US" sz="1200" u="sng" dirty="0">
              <a:solidFill>
                <a:prstClr val="black"/>
              </a:solidFill>
              <a:latin typeface="Verdana" panose="020B0604030504040204" pitchFamily="34" charset="0"/>
            </a:endParaRPr>
          </a:p>
          <a:p>
            <a:pPr eaLnBrk="0" fontAlgn="base" hangingPunct="0">
              <a:spcBef>
                <a:spcPct val="0"/>
              </a:spcBef>
              <a:spcAft>
                <a:spcPct val="0"/>
              </a:spcAft>
              <a:buFontTx/>
              <a:buChar char="•"/>
            </a:pPr>
            <a:r>
              <a:rPr lang="en-US" altLang="en-US" sz="1200" u="sng" dirty="0">
                <a:solidFill>
                  <a:prstClr val="black"/>
                </a:solidFill>
                <a:latin typeface="Verdana" panose="020B0604030504040204" pitchFamily="34" charset="0"/>
                <a:hlinkClick r:id="rId5">
                  <a:extLst>
                    <a:ext uri="{A12FA001-AC4F-418D-AE19-62706E023703}">
                      <ahyp:hlinkClr xmlns="" xmlns:ahyp="http://schemas.microsoft.com/office/drawing/2018/hyperlinkcolor" val="tx"/>
                    </a:ext>
                  </a:extLst>
                </a:hlinkClick>
              </a:rPr>
              <a:t>Growing Vegetables</a:t>
            </a:r>
            <a:endParaRPr lang="en-US" altLang="en-US" sz="1200" u="sng" dirty="0">
              <a:solidFill>
                <a:prstClr val="black"/>
              </a:solidFill>
              <a:latin typeface="Verdana" panose="020B0604030504040204" pitchFamily="34" charset="0"/>
            </a:endParaRPr>
          </a:p>
          <a:p>
            <a:pPr eaLnBrk="0" fontAlgn="base" hangingPunct="0">
              <a:spcBef>
                <a:spcPct val="0"/>
              </a:spcBef>
              <a:spcAft>
                <a:spcPct val="0"/>
              </a:spcAft>
              <a:buFontTx/>
              <a:buChar char="•"/>
            </a:pPr>
            <a:r>
              <a:rPr lang="en-US" altLang="en-US" sz="1200" u="sng" dirty="0">
                <a:solidFill>
                  <a:prstClr val="black"/>
                </a:solidFill>
                <a:latin typeface="Verdana" panose="020B0604030504040204" pitchFamily="34" charset="0"/>
                <a:hlinkClick r:id="rId5">
                  <a:extLst>
                    <a:ext uri="{A12FA001-AC4F-418D-AE19-62706E023703}">
                      <ahyp:hlinkClr xmlns="" xmlns:ahyp="http://schemas.microsoft.com/office/drawing/2018/hyperlinkcolor" val="tx"/>
                    </a:ext>
                  </a:extLst>
                </a:hlinkClick>
              </a:rPr>
              <a:t>Growing Herbs</a:t>
            </a:r>
            <a:endParaRPr lang="en-US" altLang="en-US" sz="1200" u="sng" dirty="0">
              <a:solidFill>
                <a:prstClr val="black"/>
              </a:solidFill>
              <a:latin typeface="Verdana" panose="020B0604030504040204" pitchFamily="34" charset="0"/>
            </a:endParaRPr>
          </a:p>
          <a:p>
            <a:pPr eaLnBrk="0" fontAlgn="base" hangingPunct="0">
              <a:spcBef>
                <a:spcPct val="0"/>
              </a:spcBef>
              <a:spcAft>
                <a:spcPct val="0"/>
              </a:spcAft>
              <a:buFontTx/>
              <a:buChar char="•"/>
            </a:pPr>
            <a:r>
              <a:rPr lang="en-US" altLang="en-US" sz="1200" u="sng" dirty="0">
                <a:solidFill>
                  <a:prstClr val="black"/>
                </a:solidFill>
                <a:latin typeface="Verdana" panose="020B0604030504040204" pitchFamily="34" charset="0"/>
                <a:hlinkClick r:id="rId5">
                  <a:extLst>
                    <a:ext uri="{A12FA001-AC4F-418D-AE19-62706E023703}">
                      <ahyp:hlinkClr xmlns="" xmlns:ahyp="http://schemas.microsoft.com/office/drawing/2018/hyperlinkcolor" val="tx"/>
                    </a:ext>
                  </a:extLst>
                </a:hlinkClick>
              </a:rPr>
              <a:t>Growing Fruit</a:t>
            </a:r>
            <a:endParaRPr lang="en-US" altLang="en-US" sz="1200" u="sng" dirty="0">
              <a:solidFill>
                <a:prstClr val="black"/>
              </a:solidFill>
              <a:latin typeface="Verdana" panose="020B0604030504040204" pitchFamily="34" charset="0"/>
            </a:endParaRPr>
          </a:p>
          <a:p>
            <a:pPr eaLnBrk="0" fontAlgn="base" hangingPunct="0">
              <a:spcBef>
                <a:spcPct val="0"/>
              </a:spcBef>
              <a:spcAft>
                <a:spcPct val="0"/>
              </a:spcAft>
              <a:buFontTx/>
              <a:buChar char="•"/>
            </a:pPr>
            <a:r>
              <a:rPr lang="en-US" altLang="en-US" sz="1200" u="sng" dirty="0">
                <a:solidFill>
                  <a:prstClr val="black"/>
                </a:solidFill>
                <a:latin typeface="Verdana" panose="020B0604030504040204" pitchFamily="34" charset="0"/>
                <a:hlinkClick r:id="rId6">
                  <a:extLst>
                    <a:ext uri="{A12FA001-AC4F-418D-AE19-62706E023703}">
                      <ahyp:hlinkClr xmlns="" xmlns:ahyp="http://schemas.microsoft.com/office/drawing/2018/hyperlinkcolor" val="tx"/>
                    </a:ext>
                  </a:extLst>
                </a:hlinkClick>
              </a:rPr>
              <a:t>Raising Livestock and Poultry</a:t>
            </a:r>
            <a:endParaRPr lang="en-US" altLang="en-US" sz="1200" u="sng" dirty="0">
              <a:solidFill>
                <a:prstClr val="black"/>
              </a:solidFill>
              <a:latin typeface="Verdana" panose="020B0604030504040204" pitchFamily="34" charset="0"/>
            </a:endParaRPr>
          </a:p>
          <a:p>
            <a:pPr lvl="1" eaLnBrk="0" fontAlgn="base" hangingPunct="0">
              <a:spcBef>
                <a:spcPct val="0"/>
              </a:spcBef>
              <a:spcAft>
                <a:spcPct val="0"/>
              </a:spcAft>
              <a:buFontTx/>
              <a:buChar char="•"/>
            </a:pPr>
            <a:r>
              <a:rPr lang="en-US" altLang="en-US" sz="1200" u="sng" dirty="0">
                <a:solidFill>
                  <a:prstClr val="black"/>
                </a:solidFill>
                <a:latin typeface="Verdana" panose="020B0604030504040204" pitchFamily="34" charset="0"/>
                <a:hlinkClick r:id="rId7">
                  <a:extLst>
                    <a:ext uri="{A12FA001-AC4F-418D-AE19-62706E023703}">
                      <ahyp:hlinkClr xmlns="" xmlns:ahyp="http://schemas.microsoft.com/office/drawing/2018/hyperlinkcolor" val="tx"/>
                    </a:ext>
                  </a:extLst>
                </a:hlinkClick>
              </a:rPr>
              <a:t>Fish</a:t>
            </a:r>
            <a:endParaRPr lang="en-US" altLang="en-US" sz="1200" u="sng" dirty="0">
              <a:solidFill>
                <a:prstClr val="black"/>
              </a:solidFill>
              <a:latin typeface="Verdana" panose="020B0604030504040204" pitchFamily="34" charset="0"/>
            </a:endParaRPr>
          </a:p>
          <a:p>
            <a:pPr lvl="1" eaLnBrk="0" fontAlgn="base" hangingPunct="0">
              <a:spcBef>
                <a:spcPct val="0"/>
              </a:spcBef>
              <a:spcAft>
                <a:spcPct val="0"/>
              </a:spcAft>
              <a:buFontTx/>
              <a:buChar char="•"/>
            </a:pPr>
            <a:r>
              <a:rPr lang="en-US" altLang="en-US" sz="1200" u="sng" dirty="0">
                <a:solidFill>
                  <a:prstClr val="black"/>
                </a:solidFill>
                <a:latin typeface="Verdana" panose="020B0604030504040204" pitchFamily="34" charset="0"/>
                <a:hlinkClick r:id="rId8">
                  <a:extLst>
                    <a:ext uri="{A12FA001-AC4F-418D-AE19-62706E023703}">
                      <ahyp:hlinkClr xmlns="" xmlns:ahyp="http://schemas.microsoft.com/office/drawing/2018/hyperlinkcolor" val="tx"/>
                    </a:ext>
                  </a:extLst>
                </a:hlinkClick>
              </a:rPr>
              <a:t>Honey Bees</a:t>
            </a:r>
            <a:endParaRPr lang="en-US" altLang="en-US" sz="1200" u="sng" dirty="0">
              <a:solidFill>
                <a:prstClr val="black"/>
              </a:solidFill>
              <a:latin typeface="Verdana" panose="020B0604030504040204" pitchFamily="34" charset="0"/>
            </a:endParaRPr>
          </a:p>
          <a:p>
            <a:pPr lvl="1" eaLnBrk="0" fontAlgn="base" hangingPunct="0">
              <a:spcBef>
                <a:spcPct val="0"/>
              </a:spcBef>
              <a:spcAft>
                <a:spcPct val="0"/>
              </a:spcAft>
              <a:buFontTx/>
              <a:buChar char="•"/>
            </a:pPr>
            <a:r>
              <a:rPr lang="en-US" altLang="en-US" sz="1200" u="sng" dirty="0">
                <a:solidFill>
                  <a:prstClr val="black"/>
                </a:solidFill>
                <a:latin typeface="Verdana" panose="020B0604030504040204" pitchFamily="34" charset="0"/>
                <a:hlinkClick r:id="rId9">
                  <a:extLst>
                    <a:ext uri="{A12FA001-AC4F-418D-AE19-62706E023703}">
                      <ahyp:hlinkClr xmlns="" xmlns:ahyp="http://schemas.microsoft.com/office/drawing/2018/hyperlinkcolor" val="tx"/>
                    </a:ext>
                  </a:extLst>
                </a:hlinkClick>
              </a:rPr>
              <a:t>Poultry</a:t>
            </a:r>
            <a:endParaRPr lang="en-US" altLang="en-US" sz="1200" u="sng" dirty="0">
              <a:solidFill>
                <a:prstClr val="black"/>
              </a:solidFill>
              <a:latin typeface="Verdana" panose="020B0604030504040204" pitchFamily="34" charset="0"/>
            </a:endParaRPr>
          </a:p>
          <a:p>
            <a:pPr lvl="1" eaLnBrk="0" fontAlgn="base" hangingPunct="0">
              <a:spcBef>
                <a:spcPct val="0"/>
              </a:spcBef>
              <a:spcAft>
                <a:spcPct val="0"/>
              </a:spcAft>
              <a:buFontTx/>
              <a:buChar char="•"/>
            </a:pPr>
            <a:r>
              <a:rPr lang="en-US" altLang="en-US" sz="1200" u="sng" dirty="0">
                <a:solidFill>
                  <a:prstClr val="black"/>
                </a:solidFill>
                <a:latin typeface="Verdana" panose="020B0604030504040204" pitchFamily="34" charset="0"/>
                <a:hlinkClick r:id="rId10">
                  <a:extLst>
                    <a:ext uri="{A12FA001-AC4F-418D-AE19-62706E023703}">
                      <ahyp:hlinkClr xmlns="" xmlns:ahyp="http://schemas.microsoft.com/office/drawing/2018/hyperlinkcolor" val="tx"/>
                    </a:ext>
                  </a:extLst>
                </a:hlinkClick>
              </a:rPr>
              <a:t>Rabbits</a:t>
            </a:r>
            <a:endParaRPr lang="en-US" altLang="en-US" sz="1200" u="sng" dirty="0">
              <a:solidFill>
                <a:prstClr val="black"/>
              </a:solidFill>
              <a:latin typeface="Verdana" panose="020B0604030504040204" pitchFamily="34" charset="0"/>
            </a:endParaRPr>
          </a:p>
          <a:p>
            <a:pPr eaLnBrk="0" fontAlgn="base" hangingPunct="0">
              <a:spcBef>
                <a:spcPct val="0"/>
              </a:spcBef>
              <a:spcAft>
                <a:spcPct val="0"/>
              </a:spcAft>
              <a:buFontTx/>
              <a:buChar char="•"/>
            </a:pPr>
            <a:r>
              <a:rPr lang="en-US" altLang="en-US" sz="1200" u="sng" dirty="0">
                <a:solidFill>
                  <a:prstClr val="black"/>
                </a:solidFill>
                <a:latin typeface="Verdana" panose="020B0604030504040204" pitchFamily="34" charset="0"/>
                <a:hlinkClick r:id="rId11">
                  <a:extLst>
                    <a:ext uri="{A12FA001-AC4F-418D-AE19-62706E023703}">
                      <ahyp:hlinkClr xmlns="" xmlns:ahyp="http://schemas.microsoft.com/office/drawing/2018/hyperlinkcolor" val="tx"/>
                    </a:ext>
                  </a:extLst>
                </a:hlinkClick>
              </a:rPr>
              <a:t>Organic Production</a:t>
            </a:r>
            <a:endParaRPr lang="en-US" altLang="en-US" sz="1200" u="sng" dirty="0">
              <a:solidFill>
                <a:prstClr val="black"/>
              </a:solidFill>
              <a:latin typeface="Verdana" panose="020B0604030504040204" pitchFamily="34" charset="0"/>
            </a:endParaRPr>
          </a:p>
          <a:p>
            <a:pPr eaLnBrk="0" fontAlgn="base" hangingPunct="0">
              <a:spcBef>
                <a:spcPct val="0"/>
              </a:spcBef>
              <a:spcAft>
                <a:spcPct val="0"/>
              </a:spcAft>
              <a:buFontTx/>
              <a:buChar char="•"/>
            </a:pPr>
            <a:r>
              <a:rPr lang="en-US" altLang="en-US" sz="1200" u="sng" dirty="0">
                <a:solidFill>
                  <a:prstClr val="black"/>
                </a:solidFill>
                <a:latin typeface="Verdana" panose="020B0604030504040204" pitchFamily="34" charset="0"/>
                <a:hlinkClick r:id="rId12">
                  <a:extLst>
                    <a:ext uri="{A12FA001-AC4F-418D-AE19-62706E023703}">
                      <ahyp:hlinkClr xmlns="" xmlns:ahyp="http://schemas.microsoft.com/office/drawing/2018/hyperlinkcolor" val="tx"/>
                    </a:ext>
                  </a:extLst>
                </a:hlinkClick>
              </a:rPr>
              <a:t>Dealing with Wildlife</a:t>
            </a:r>
            <a:endParaRPr lang="en-US" altLang="en-US" sz="1200" u="sng" dirty="0">
              <a:solidFill>
                <a:prstClr val="black"/>
              </a:solidFill>
              <a:latin typeface="Verdana" panose="020B0604030504040204" pitchFamily="34" charset="0"/>
            </a:endParaRPr>
          </a:p>
          <a:p>
            <a:pPr eaLnBrk="0" fontAlgn="base" hangingPunct="0">
              <a:spcBef>
                <a:spcPct val="0"/>
              </a:spcBef>
              <a:spcAft>
                <a:spcPct val="0"/>
              </a:spcAft>
              <a:buFontTx/>
              <a:buChar char="•"/>
            </a:pPr>
            <a:r>
              <a:rPr lang="en-US" altLang="en-US" sz="1200" u="sng" dirty="0">
                <a:solidFill>
                  <a:prstClr val="black"/>
                </a:solidFill>
                <a:latin typeface="Verdana" panose="020B0604030504040204" pitchFamily="34" charset="0"/>
                <a:hlinkClick r:id="rId13">
                  <a:extLst>
                    <a:ext uri="{A12FA001-AC4F-418D-AE19-62706E023703}">
                      <ahyp:hlinkClr xmlns="" xmlns:ahyp="http://schemas.microsoft.com/office/drawing/2018/hyperlinkcolor" val="tx"/>
                    </a:ext>
                  </a:extLst>
                </a:hlinkClick>
              </a:rPr>
              <a:t>Selling Your Products</a:t>
            </a:r>
            <a:endParaRPr lang="en-US" altLang="en-US" sz="1200" u="sng" dirty="0">
              <a:solidFill>
                <a:prstClr val="black"/>
              </a:solidFill>
              <a:latin typeface="Verdana" panose="020B0604030504040204" pitchFamily="34" charset="0"/>
            </a:endParaRPr>
          </a:p>
          <a:p>
            <a:pPr eaLnBrk="0" fontAlgn="base" hangingPunct="0">
              <a:spcBef>
                <a:spcPct val="0"/>
              </a:spcBef>
              <a:spcAft>
                <a:spcPct val="0"/>
              </a:spcAft>
              <a:buFontTx/>
              <a:buChar char="•"/>
            </a:pPr>
            <a:r>
              <a:rPr lang="en-US" altLang="en-US" sz="1200" u="sng" dirty="0">
                <a:solidFill>
                  <a:prstClr val="black"/>
                </a:solidFill>
                <a:latin typeface="Verdana" panose="020B0604030504040204" pitchFamily="34" charset="0"/>
                <a:hlinkClick r:id="rId14">
                  <a:extLst>
                    <a:ext uri="{A12FA001-AC4F-418D-AE19-62706E023703}">
                      <ahyp:hlinkClr xmlns="" xmlns:ahyp="http://schemas.microsoft.com/office/drawing/2018/hyperlinkcolor" val="tx"/>
                    </a:ext>
                  </a:extLst>
                </a:hlinkClick>
              </a:rPr>
              <a:t>Relevant Legislation and Regulations</a:t>
            </a:r>
            <a:endParaRPr lang="en-US" altLang="en-US" sz="1200" u="sng" dirty="0">
              <a:solidFill>
                <a:prstClr val="black"/>
              </a:solidFill>
              <a:latin typeface="Verdana" panose="020B0604030504040204" pitchFamily="34" charset="0"/>
            </a:endParaRPr>
          </a:p>
          <a:p>
            <a:pPr eaLnBrk="0" fontAlgn="base" hangingPunct="0">
              <a:spcBef>
                <a:spcPct val="0"/>
              </a:spcBef>
              <a:spcAft>
                <a:spcPct val="0"/>
              </a:spcAft>
            </a:pPr>
            <a:endParaRPr lang="en-US" altLang="en-US" sz="900" b="1" dirty="0">
              <a:solidFill>
                <a:srgbClr val="FFFFFF"/>
              </a:solidFill>
              <a:latin typeface="Verdana" panose="020B0604030504040204" pitchFamily="34" charset="0"/>
            </a:endParaRPr>
          </a:p>
        </p:txBody>
      </p:sp>
      <p:pic>
        <p:nvPicPr>
          <p:cNvPr id="1027" name="Picture 3" descr="http://www.omafra.gov.on.ca/images/arrow_down.gif">
            <a:hlinkClick r:id="rId15"/>
            <a:extLst>
              <a:ext uri="{FF2B5EF4-FFF2-40B4-BE49-F238E27FC236}">
                <a16:creationId xmlns:a16="http://schemas.microsoft.com/office/drawing/2014/main" id="{9ED93518-1551-427E-A01E-B63FBAA2BAA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08276" y="-5210175"/>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garden&#10;&#10;Description generated with very high confidence">
            <a:extLst>
              <a:ext uri="{FF2B5EF4-FFF2-40B4-BE49-F238E27FC236}">
                <a16:creationId xmlns:a16="http://schemas.microsoft.com/office/drawing/2014/main" id="{BA835ECE-CC25-4F02-8B82-B0739B61156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96000" y="1203107"/>
            <a:ext cx="5153025" cy="1400175"/>
          </a:xfrm>
          <a:prstGeom prst="rect">
            <a:avLst/>
          </a:prstGeom>
        </p:spPr>
      </p:pic>
    </p:spTree>
    <p:extLst>
      <p:ext uri="{BB962C8B-B14F-4D97-AF65-F5344CB8AC3E}">
        <p14:creationId xmlns:p14="http://schemas.microsoft.com/office/powerpoint/2010/main" val="482593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E88E-319E-4FB0-95CD-DF6B447B1C92}"/>
              </a:ext>
            </a:extLst>
          </p:cNvPr>
          <p:cNvSpPr>
            <a:spLocks noGrp="1"/>
          </p:cNvSpPr>
          <p:nvPr>
            <p:ph type="title"/>
          </p:nvPr>
        </p:nvSpPr>
        <p:spPr/>
        <p:txBody>
          <a:bodyPr/>
          <a:lstStyle/>
          <a:p>
            <a:r>
              <a:rPr lang="en-CA" dirty="0"/>
              <a:t>Video: Fort Hope Farm</a:t>
            </a:r>
          </a:p>
        </p:txBody>
      </p:sp>
      <p:sp>
        <p:nvSpPr>
          <p:cNvPr id="3" name="Content Placeholder 2">
            <a:extLst>
              <a:ext uri="{FF2B5EF4-FFF2-40B4-BE49-F238E27FC236}">
                <a16:creationId xmlns:a16="http://schemas.microsoft.com/office/drawing/2014/main" id="{1C2B2EF4-4394-4136-AC9A-FB51E57145CB}"/>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676E8813-3DD7-48CB-AE82-277E6B5E6D2B}"/>
              </a:ext>
            </a:extLst>
          </p:cNvPr>
          <p:cNvSpPr>
            <a:spLocks noGrp="1"/>
          </p:cNvSpPr>
          <p:nvPr>
            <p:ph type="ftr" sz="quarter" idx="11"/>
          </p:nvPr>
        </p:nvSpPr>
        <p:spPr/>
        <p:txBody>
          <a:bodyPr/>
          <a:lstStyle/>
          <a:p>
            <a:r>
              <a:rPr lang="en-US"/>
              <a:t>ANISHINABEK NATION</a:t>
            </a:r>
            <a:endParaRPr lang="en-US" dirty="0"/>
          </a:p>
        </p:txBody>
      </p:sp>
      <p:sp>
        <p:nvSpPr>
          <p:cNvPr id="5" name="Slide Number Placeholder 4">
            <a:extLst>
              <a:ext uri="{FF2B5EF4-FFF2-40B4-BE49-F238E27FC236}">
                <a16:creationId xmlns:a16="http://schemas.microsoft.com/office/drawing/2014/main" id="{A76C795E-8BED-4A1E-89B4-8D7A2066F71D}"/>
              </a:ext>
            </a:extLst>
          </p:cNvPr>
          <p:cNvSpPr>
            <a:spLocks noGrp="1"/>
          </p:cNvSpPr>
          <p:nvPr>
            <p:ph type="sldNum" sz="quarter" idx="12"/>
          </p:nvPr>
        </p:nvSpPr>
        <p:spPr/>
        <p:txBody>
          <a:bodyPr/>
          <a:lstStyle/>
          <a:p>
            <a:fld id="{45CA12A5-8787-C24E-937D-F706AA64A417}" type="slidenum">
              <a:rPr lang="en-US" smtClean="0"/>
              <a:pPr/>
              <a:t>24</a:t>
            </a:fld>
            <a:endParaRPr lang="en-US" dirty="0"/>
          </a:p>
        </p:txBody>
      </p:sp>
    </p:spTree>
    <p:extLst>
      <p:ext uri="{BB962C8B-B14F-4D97-AF65-F5344CB8AC3E}">
        <p14:creationId xmlns:p14="http://schemas.microsoft.com/office/powerpoint/2010/main" val="2805811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1CF64-5955-4203-8FED-3539DC69EAAE}"/>
              </a:ext>
            </a:extLst>
          </p:cNvPr>
          <p:cNvSpPr>
            <a:spLocks noGrp="1"/>
          </p:cNvSpPr>
          <p:nvPr>
            <p:ph type="title"/>
          </p:nvPr>
        </p:nvSpPr>
        <p:spPr/>
        <p:txBody>
          <a:bodyPr/>
          <a:lstStyle/>
          <a:p>
            <a:r>
              <a:rPr lang="en-CA" dirty="0"/>
              <a:t>OMAFRA’s Resources</a:t>
            </a:r>
          </a:p>
        </p:txBody>
      </p:sp>
      <p:sp>
        <p:nvSpPr>
          <p:cNvPr id="4" name="Footer Placeholder 3">
            <a:extLst>
              <a:ext uri="{FF2B5EF4-FFF2-40B4-BE49-F238E27FC236}">
                <a16:creationId xmlns:a16="http://schemas.microsoft.com/office/drawing/2014/main" id="{A6AF215A-32D5-4C65-A987-B846D1A7BB5F}"/>
              </a:ext>
            </a:extLst>
          </p:cNvPr>
          <p:cNvSpPr>
            <a:spLocks noGrp="1"/>
          </p:cNvSpPr>
          <p:nvPr>
            <p:ph type="ftr" sz="quarter" idx="11"/>
          </p:nvPr>
        </p:nvSpPr>
        <p:spPr/>
        <p:txBody>
          <a:bodyPr/>
          <a:lstStyle/>
          <a:p>
            <a:r>
              <a:rPr lang="en-US"/>
              <a:t>ANISHINABEK NATION</a:t>
            </a:r>
            <a:endParaRPr lang="en-US" dirty="0"/>
          </a:p>
        </p:txBody>
      </p:sp>
      <p:sp>
        <p:nvSpPr>
          <p:cNvPr id="5" name="Slide Number Placeholder 4">
            <a:extLst>
              <a:ext uri="{FF2B5EF4-FFF2-40B4-BE49-F238E27FC236}">
                <a16:creationId xmlns:a16="http://schemas.microsoft.com/office/drawing/2014/main" id="{DD2218AC-963D-4A5F-A8A7-46040C381B00}"/>
              </a:ext>
            </a:extLst>
          </p:cNvPr>
          <p:cNvSpPr>
            <a:spLocks noGrp="1"/>
          </p:cNvSpPr>
          <p:nvPr>
            <p:ph type="sldNum" sz="quarter" idx="12"/>
          </p:nvPr>
        </p:nvSpPr>
        <p:spPr/>
        <p:txBody>
          <a:bodyPr/>
          <a:lstStyle/>
          <a:p>
            <a:fld id="{45CA12A5-8787-C24E-937D-F706AA64A417}" type="slidenum">
              <a:rPr lang="en-US" smtClean="0"/>
              <a:pPr/>
              <a:t>25</a:t>
            </a:fld>
            <a:endParaRPr lang="en-US" dirty="0"/>
          </a:p>
        </p:txBody>
      </p:sp>
      <p:pic>
        <p:nvPicPr>
          <p:cNvPr id="8" name="Picture 7" descr="A close up of a map&#10;&#10;Description generated with high confidence">
            <a:extLst>
              <a:ext uri="{FF2B5EF4-FFF2-40B4-BE49-F238E27FC236}">
                <a16:creationId xmlns:a16="http://schemas.microsoft.com/office/drawing/2014/main" id="{C5F09FBE-D13D-44D7-84A2-9F86641AC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144" y="1581150"/>
            <a:ext cx="6162675" cy="3571875"/>
          </a:xfrm>
          <a:prstGeom prst="rect">
            <a:avLst/>
          </a:prstGeom>
        </p:spPr>
      </p:pic>
      <p:pic>
        <p:nvPicPr>
          <p:cNvPr id="12" name="Content Placeholder 11" descr="A close up of a map&#10;&#10;Description generated with high confidence">
            <a:extLst>
              <a:ext uri="{FF2B5EF4-FFF2-40B4-BE49-F238E27FC236}">
                <a16:creationId xmlns:a16="http://schemas.microsoft.com/office/drawing/2014/main" id="{892D768C-DF8C-4CEB-BAB9-126768DAAA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719" y="1704975"/>
            <a:ext cx="5686425" cy="3676650"/>
          </a:xfrm>
        </p:spPr>
      </p:pic>
    </p:spTree>
    <p:extLst>
      <p:ext uri="{BB962C8B-B14F-4D97-AF65-F5344CB8AC3E}">
        <p14:creationId xmlns:p14="http://schemas.microsoft.com/office/powerpoint/2010/main" val="1681452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generated with high confidence">
            <a:extLst>
              <a:ext uri="{FF2B5EF4-FFF2-40B4-BE49-F238E27FC236}">
                <a16:creationId xmlns:a16="http://schemas.microsoft.com/office/drawing/2014/main" id="{3289F2B7-29ED-46E9-B1DA-D6AA00988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1280" y="1082212"/>
            <a:ext cx="2994813" cy="1712198"/>
          </a:xfrm>
          <a:prstGeom prst="rect">
            <a:avLst/>
          </a:prstGeom>
        </p:spPr>
      </p:pic>
      <p:sp>
        <p:nvSpPr>
          <p:cNvPr id="2" name="Title 1"/>
          <p:cNvSpPr>
            <a:spLocks noGrp="1"/>
          </p:cNvSpPr>
          <p:nvPr>
            <p:ph type="title"/>
          </p:nvPr>
        </p:nvSpPr>
        <p:spPr/>
        <p:txBody>
          <a:bodyPr/>
          <a:lstStyle/>
          <a:p>
            <a:r>
              <a:rPr lang="en-CA" dirty="0"/>
              <a:t>Artisanal Chicken</a:t>
            </a:r>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26</a:t>
            </a:fld>
            <a:endParaRPr lang="en-US" dirty="0">
              <a:solidFill>
                <a:prstClr val="white">
                  <a:lumMod val="65000"/>
                </a:prstClr>
              </a:solidFill>
              <a:latin typeface="Calibri" panose="020F0502020204030204"/>
            </a:endParaRPr>
          </a:p>
        </p:txBody>
      </p:sp>
      <p:pic>
        <p:nvPicPr>
          <p:cNvPr id="1027" name="Picture 3" descr="http://www.omafra.gov.on.ca/images/arrow_down.gif">
            <a:hlinkClick r:id="rId4"/>
            <a:extLst>
              <a:ext uri="{FF2B5EF4-FFF2-40B4-BE49-F238E27FC236}">
                <a16:creationId xmlns:a16="http://schemas.microsoft.com/office/drawing/2014/main" id="{9ED93518-1551-427E-A01E-B63FBAA2B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276" y="-5210175"/>
            <a:ext cx="85725" cy="857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E59E2D0-BF37-42FB-AA45-DBDF4353B954}"/>
              </a:ext>
            </a:extLst>
          </p:cNvPr>
          <p:cNvSpPr/>
          <p:nvPr/>
        </p:nvSpPr>
        <p:spPr>
          <a:xfrm>
            <a:off x="9166225" y="1476646"/>
            <a:ext cx="2364921" cy="923330"/>
          </a:xfrm>
          <a:prstGeom prst="rect">
            <a:avLst/>
          </a:prstGeom>
        </p:spPr>
        <p:txBody>
          <a:bodyPr wrap="square">
            <a:spAutoFit/>
          </a:bodyPr>
          <a:lstStyle/>
          <a:p>
            <a:r>
              <a:rPr lang="en-CA" dirty="0">
                <a:solidFill>
                  <a:srgbClr val="FFC000">
                    <a:lumMod val="40000"/>
                    <a:lumOff val="60000"/>
                  </a:srgbClr>
                </a:solidFill>
                <a:latin typeface="Calibri" panose="020F0502020204030204"/>
              </a:rPr>
              <a:t>Enabling Small, Independent, Locally-Based Family Fars </a:t>
            </a:r>
          </a:p>
        </p:txBody>
      </p:sp>
      <p:sp>
        <p:nvSpPr>
          <p:cNvPr id="15" name="TextBox 14">
            <a:extLst>
              <a:ext uri="{FF2B5EF4-FFF2-40B4-BE49-F238E27FC236}">
                <a16:creationId xmlns:a16="http://schemas.microsoft.com/office/drawing/2014/main" id="{2DECFF1C-646D-4B4B-A658-51906EFAD0BA}"/>
              </a:ext>
            </a:extLst>
          </p:cNvPr>
          <p:cNvSpPr txBox="1"/>
          <p:nvPr/>
        </p:nvSpPr>
        <p:spPr>
          <a:xfrm>
            <a:off x="1843313" y="2941376"/>
            <a:ext cx="8151812" cy="2831544"/>
          </a:xfrm>
          <a:prstGeom prst="rect">
            <a:avLst/>
          </a:prstGeom>
          <a:noFill/>
        </p:spPr>
        <p:txBody>
          <a:bodyPr>
            <a:spAutoFit/>
          </a:bodyPr>
          <a:lstStyle/>
          <a:p>
            <a:pPr marL="285750" indent="-285750">
              <a:spcAft>
                <a:spcPts val="1200"/>
              </a:spcAft>
              <a:buFont typeface="Arial" panose="020B0604020202020204" pitchFamily="34" charset="0"/>
              <a:buChar char="•"/>
              <a:defRPr/>
            </a:pPr>
            <a:r>
              <a:rPr lang="en-CA" sz="2000" dirty="0">
                <a:solidFill>
                  <a:prstClr val="black"/>
                </a:solidFill>
                <a:latin typeface="Franklin Gothic Book" panose="020B0503020102020204" pitchFamily="34" charset="0"/>
              </a:rPr>
              <a:t>600 to 3,000 birds per annum without quota</a:t>
            </a:r>
          </a:p>
          <a:p>
            <a:pPr marL="285750" indent="-285750">
              <a:spcAft>
                <a:spcPts val="1200"/>
              </a:spcAft>
              <a:buFont typeface="Arial" panose="020B0604020202020204" pitchFamily="34" charset="0"/>
              <a:buChar char="•"/>
              <a:defRPr/>
            </a:pPr>
            <a:r>
              <a:rPr lang="en-CA" sz="2000" dirty="0">
                <a:solidFill>
                  <a:prstClr val="black"/>
                </a:solidFill>
                <a:latin typeface="Franklin Gothic Book" panose="020B0503020102020204" pitchFamily="34" charset="0"/>
              </a:rPr>
              <a:t> Application and target-market based</a:t>
            </a:r>
          </a:p>
          <a:p>
            <a:pPr marL="342900" indent="-342900">
              <a:buFont typeface="Arial" panose="020B0604020202020204" pitchFamily="34" charset="0"/>
              <a:buChar char="•"/>
              <a:defRPr/>
            </a:pPr>
            <a:r>
              <a:rPr lang="en-CA" sz="2000" dirty="0">
                <a:solidFill>
                  <a:prstClr val="black"/>
                </a:solidFill>
                <a:latin typeface="Calibri" panose="020F0502020204030204"/>
              </a:rPr>
              <a:t>The program is application based and applicants have to describe their business plan including discrete local markets and business partners.</a:t>
            </a:r>
          </a:p>
          <a:p>
            <a:pPr marL="342900" indent="-342900">
              <a:buFont typeface="Arial" panose="020B0604020202020204" pitchFamily="34" charset="0"/>
              <a:buChar char="•"/>
              <a:defRPr/>
            </a:pPr>
            <a:endParaRPr lang="en-CA" sz="2000" dirty="0">
              <a:solidFill>
                <a:prstClr val="black"/>
              </a:solidFill>
              <a:latin typeface="Calibri" panose="020F0502020204030204"/>
            </a:endParaRPr>
          </a:p>
          <a:p>
            <a:pPr marL="342900" indent="-342900">
              <a:buFont typeface="Arial" panose="020B0604020202020204" pitchFamily="34" charset="0"/>
              <a:buChar char="•"/>
              <a:defRPr/>
            </a:pPr>
            <a:r>
              <a:rPr lang="en-CA" sz="2000" dirty="0">
                <a:solidFill>
                  <a:prstClr val="black"/>
                </a:solidFill>
                <a:latin typeface="Calibri" panose="020F0502020204030204"/>
              </a:rPr>
              <a:t>They can sell off-farm (programs are in place to ensure food safety, animal care and biosecurity) to reduce risks</a:t>
            </a:r>
          </a:p>
          <a:p>
            <a:pPr>
              <a:defRPr/>
            </a:pPr>
            <a:endParaRPr lang="en-CA" dirty="0">
              <a:solidFill>
                <a:prstClr val="black"/>
              </a:solidFill>
              <a:latin typeface="Calibri"/>
            </a:endParaRPr>
          </a:p>
        </p:txBody>
      </p:sp>
      <p:pic>
        <p:nvPicPr>
          <p:cNvPr id="6" name="Picture 5">
            <a:extLst>
              <a:ext uri="{FF2B5EF4-FFF2-40B4-BE49-F238E27FC236}">
                <a16:creationId xmlns:a16="http://schemas.microsoft.com/office/drawing/2014/main" id="{FE5FDE8A-33C7-4173-81AF-A65DC65444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2650" y="935245"/>
            <a:ext cx="6897890" cy="1712199"/>
          </a:xfrm>
          <a:prstGeom prst="rect">
            <a:avLst/>
          </a:prstGeom>
        </p:spPr>
      </p:pic>
      <p:pic>
        <p:nvPicPr>
          <p:cNvPr id="14" name="Picture 13">
            <a:extLst>
              <a:ext uri="{FF2B5EF4-FFF2-40B4-BE49-F238E27FC236}">
                <a16:creationId xmlns:a16="http://schemas.microsoft.com/office/drawing/2014/main" id="{A2EEEEA0-739D-491D-A6F7-96AC8C6D2C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854" y="922952"/>
            <a:ext cx="1433953" cy="1689510"/>
          </a:xfrm>
          <a:prstGeom prst="rect">
            <a:avLst/>
          </a:prstGeom>
        </p:spPr>
      </p:pic>
    </p:spTree>
    <p:extLst>
      <p:ext uri="{BB962C8B-B14F-4D97-AF65-F5344CB8AC3E}">
        <p14:creationId xmlns:p14="http://schemas.microsoft.com/office/powerpoint/2010/main" val="2733825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lstStyle/>
          <a:p>
            <a:r>
              <a:rPr lang="en-CA" sz="2400" dirty="0"/>
              <a:t>Landscape of Indigenous Agri-Food Supports</a:t>
            </a:r>
          </a:p>
        </p:txBody>
      </p:sp>
      <p:sp>
        <p:nvSpPr>
          <p:cNvPr id="4" name="Slide Number Placeholder 3"/>
          <p:cNvSpPr>
            <a:spLocks noGrp="1"/>
          </p:cNvSpPr>
          <p:nvPr>
            <p:ph type="sldNum" sz="quarter" idx="12"/>
          </p:nvPr>
        </p:nvSpPr>
        <p:spPr/>
        <p:txBody>
          <a:bodyPr/>
          <a:lstStyle/>
          <a:p>
            <a:pPr>
              <a:defRPr/>
            </a:pPr>
            <a:fld id="{B8AC539C-ABE4-4861-AD47-E45F4E2CDB25}" type="slidenum">
              <a:rPr lang="en-CA" altLang="en-US">
                <a:solidFill>
                  <a:prstClr val="white">
                    <a:lumMod val="65000"/>
                  </a:prstClr>
                </a:solidFill>
                <a:latin typeface="Calibri" panose="020F0502020204030204"/>
              </a:rPr>
              <a:pPr>
                <a:defRPr/>
              </a:pPr>
              <a:t>27</a:t>
            </a:fld>
            <a:endParaRPr lang="en-CA" altLang="en-US" dirty="0">
              <a:solidFill>
                <a:prstClr val="white">
                  <a:lumMod val="65000"/>
                </a:prstClr>
              </a:solidFill>
              <a:latin typeface="Calibri" panose="020F0502020204030204"/>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44743813"/>
              </p:ext>
            </p:extLst>
          </p:nvPr>
        </p:nvGraphicFramePr>
        <p:xfrm>
          <a:off x="1762125" y="1186519"/>
          <a:ext cx="8459019" cy="4691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bwMode="auto">
          <a:xfrm>
            <a:off x="4962585" y="2326588"/>
            <a:ext cx="576064" cy="432048"/>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CAP</a:t>
            </a:r>
          </a:p>
        </p:txBody>
      </p:sp>
      <p:sp>
        <p:nvSpPr>
          <p:cNvPr id="22" name="Oval 21"/>
          <p:cNvSpPr/>
          <p:nvPr/>
        </p:nvSpPr>
        <p:spPr bwMode="auto">
          <a:xfrm>
            <a:off x="5375920" y="2636912"/>
            <a:ext cx="576064" cy="432048"/>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RED</a:t>
            </a:r>
          </a:p>
        </p:txBody>
      </p:sp>
      <p:sp>
        <p:nvSpPr>
          <p:cNvPr id="23" name="Oval 22"/>
          <p:cNvSpPr/>
          <p:nvPr/>
        </p:nvSpPr>
        <p:spPr bwMode="auto">
          <a:xfrm>
            <a:off x="6619249" y="2204864"/>
            <a:ext cx="576064" cy="432048"/>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Trillium</a:t>
            </a:r>
          </a:p>
        </p:txBody>
      </p:sp>
      <p:sp>
        <p:nvSpPr>
          <p:cNvPr id="24" name="Oval 23"/>
          <p:cNvSpPr/>
          <p:nvPr/>
        </p:nvSpPr>
        <p:spPr bwMode="auto">
          <a:xfrm>
            <a:off x="4962585" y="1894540"/>
            <a:ext cx="576064" cy="432048"/>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AAFC</a:t>
            </a:r>
          </a:p>
        </p:txBody>
      </p:sp>
      <p:sp>
        <p:nvSpPr>
          <p:cNvPr id="25" name="Oval 24"/>
          <p:cNvSpPr/>
          <p:nvPr/>
        </p:nvSpPr>
        <p:spPr bwMode="auto">
          <a:xfrm>
            <a:off x="7924899" y="3059244"/>
            <a:ext cx="576064" cy="432048"/>
          </a:xfrm>
          <a:prstGeom prst="ellipse">
            <a:avLst/>
          </a:prstGeom>
          <a:solidFill>
            <a:srgbClr val="F39257"/>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IAPO</a:t>
            </a:r>
          </a:p>
        </p:txBody>
      </p:sp>
      <p:sp>
        <p:nvSpPr>
          <p:cNvPr id="26" name="Oval 25"/>
          <p:cNvSpPr/>
          <p:nvPr/>
        </p:nvSpPr>
        <p:spPr bwMode="auto">
          <a:xfrm>
            <a:off x="7937219" y="4039634"/>
            <a:ext cx="576064" cy="432048"/>
          </a:xfrm>
          <a:prstGeom prst="ellipse">
            <a:avLst/>
          </a:prstGeom>
          <a:solidFill>
            <a:srgbClr val="F39257"/>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Banks</a:t>
            </a:r>
          </a:p>
        </p:txBody>
      </p:sp>
      <p:sp>
        <p:nvSpPr>
          <p:cNvPr id="27" name="Oval 26"/>
          <p:cNvSpPr/>
          <p:nvPr/>
        </p:nvSpPr>
        <p:spPr bwMode="auto">
          <a:xfrm>
            <a:off x="2709175" y="3002092"/>
            <a:ext cx="576064" cy="432048"/>
          </a:xfrm>
          <a:prstGeom prst="ellipse">
            <a:avLst/>
          </a:prstGeom>
          <a:solidFill>
            <a:srgbClr val="F39257"/>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IAPO</a:t>
            </a:r>
          </a:p>
        </p:txBody>
      </p:sp>
      <p:sp>
        <p:nvSpPr>
          <p:cNvPr id="28" name="Oval 27"/>
          <p:cNvSpPr/>
          <p:nvPr/>
        </p:nvSpPr>
        <p:spPr bwMode="auto">
          <a:xfrm>
            <a:off x="9359296" y="4903730"/>
            <a:ext cx="871319" cy="432048"/>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Federal</a:t>
            </a:r>
          </a:p>
        </p:txBody>
      </p:sp>
      <p:sp>
        <p:nvSpPr>
          <p:cNvPr id="29" name="Oval 28"/>
          <p:cNvSpPr/>
          <p:nvPr/>
        </p:nvSpPr>
        <p:spPr bwMode="auto">
          <a:xfrm>
            <a:off x="9359296" y="4471682"/>
            <a:ext cx="871319" cy="432048"/>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Ontario</a:t>
            </a:r>
          </a:p>
        </p:txBody>
      </p:sp>
      <p:sp>
        <p:nvSpPr>
          <p:cNvPr id="30" name="Oval 29"/>
          <p:cNvSpPr/>
          <p:nvPr/>
        </p:nvSpPr>
        <p:spPr bwMode="auto">
          <a:xfrm>
            <a:off x="9348263" y="4039634"/>
            <a:ext cx="871319" cy="432048"/>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OMAFRA</a:t>
            </a:r>
          </a:p>
        </p:txBody>
      </p:sp>
      <p:sp>
        <p:nvSpPr>
          <p:cNvPr id="31" name="Oval 30"/>
          <p:cNvSpPr/>
          <p:nvPr/>
        </p:nvSpPr>
        <p:spPr bwMode="auto">
          <a:xfrm>
            <a:off x="4079777" y="3559570"/>
            <a:ext cx="648073" cy="432048"/>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REDB</a:t>
            </a:r>
          </a:p>
        </p:txBody>
      </p:sp>
      <p:sp>
        <p:nvSpPr>
          <p:cNvPr id="32" name="Oval 31"/>
          <p:cNvSpPr/>
          <p:nvPr/>
        </p:nvSpPr>
        <p:spPr bwMode="auto">
          <a:xfrm>
            <a:off x="3599527" y="4201352"/>
            <a:ext cx="648073" cy="432048"/>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ADB</a:t>
            </a:r>
          </a:p>
        </p:txBody>
      </p:sp>
      <p:sp>
        <p:nvSpPr>
          <p:cNvPr id="33" name="Oval 32"/>
          <p:cNvSpPr/>
          <p:nvPr/>
        </p:nvSpPr>
        <p:spPr bwMode="auto">
          <a:xfrm>
            <a:off x="9359296" y="5335778"/>
            <a:ext cx="871319" cy="432048"/>
          </a:xfrm>
          <a:prstGeom prst="ellipse">
            <a:avLst/>
          </a:prstGeom>
          <a:solidFill>
            <a:srgbClr val="F39257"/>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Other</a:t>
            </a:r>
          </a:p>
        </p:txBody>
      </p:sp>
      <p:sp>
        <p:nvSpPr>
          <p:cNvPr id="34" name="Oval 33"/>
          <p:cNvSpPr/>
          <p:nvPr/>
        </p:nvSpPr>
        <p:spPr bwMode="auto">
          <a:xfrm>
            <a:off x="5825111" y="4824661"/>
            <a:ext cx="648073" cy="432048"/>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ADB</a:t>
            </a:r>
          </a:p>
        </p:txBody>
      </p:sp>
      <p:sp>
        <p:nvSpPr>
          <p:cNvPr id="35" name="Oval 34"/>
          <p:cNvSpPr/>
          <p:nvPr/>
        </p:nvSpPr>
        <p:spPr bwMode="auto">
          <a:xfrm>
            <a:off x="6619250" y="4910402"/>
            <a:ext cx="648073" cy="432048"/>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EMB</a:t>
            </a:r>
          </a:p>
        </p:txBody>
      </p:sp>
      <p:sp>
        <p:nvSpPr>
          <p:cNvPr id="36" name="Oval 35"/>
          <p:cNvSpPr/>
          <p:nvPr/>
        </p:nvSpPr>
        <p:spPr bwMode="auto">
          <a:xfrm>
            <a:off x="2567608" y="4077072"/>
            <a:ext cx="576064" cy="432048"/>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AAFC</a:t>
            </a:r>
          </a:p>
        </p:txBody>
      </p:sp>
      <p:sp>
        <p:nvSpPr>
          <p:cNvPr id="37" name="Oval 36"/>
          <p:cNvSpPr/>
          <p:nvPr/>
        </p:nvSpPr>
        <p:spPr bwMode="auto">
          <a:xfrm>
            <a:off x="3607552" y="2974660"/>
            <a:ext cx="648073" cy="432048"/>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BDB</a:t>
            </a:r>
          </a:p>
        </p:txBody>
      </p:sp>
      <p:sp>
        <p:nvSpPr>
          <p:cNvPr id="38" name="Oval 37"/>
          <p:cNvSpPr/>
          <p:nvPr/>
        </p:nvSpPr>
        <p:spPr bwMode="auto">
          <a:xfrm>
            <a:off x="6307058" y="2570044"/>
            <a:ext cx="576064" cy="432048"/>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200" dirty="0">
                <a:solidFill>
                  <a:prstClr val="black"/>
                </a:solidFill>
                <a:latin typeface="Arial" charset="0"/>
                <a:ea typeface="ＭＳ Ｐゴシック" charset="-128"/>
              </a:rPr>
              <a:t>CORDA</a:t>
            </a:r>
          </a:p>
        </p:txBody>
      </p:sp>
      <p:sp>
        <p:nvSpPr>
          <p:cNvPr id="39" name="Oval 38"/>
          <p:cNvSpPr/>
          <p:nvPr/>
        </p:nvSpPr>
        <p:spPr bwMode="auto">
          <a:xfrm>
            <a:off x="6579977" y="5455026"/>
            <a:ext cx="616388" cy="432048"/>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U of G </a:t>
            </a:r>
          </a:p>
        </p:txBody>
      </p:sp>
      <p:sp>
        <p:nvSpPr>
          <p:cNvPr id="40" name="Oval 39"/>
          <p:cNvSpPr/>
          <p:nvPr/>
        </p:nvSpPr>
        <p:spPr bwMode="auto">
          <a:xfrm>
            <a:off x="8637657" y="3985328"/>
            <a:ext cx="576064" cy="432048"/>
          </a:xfrm>
          <a:prstGeom prst="ellipse">
            <a:avLst/>
          </a:prstGeom>
          <a:solidFill>
            <a:srgbClr val="F39257"/>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200" dirty="0">
                <a:solidFill>
                  <a:prstClr val="black"/>
                </a:solidFill>
                <a:latin typeface="Arial" charset="0"/>
                <a:ea typeface="ＭＳ Ｐゴシック" charset="-128"/>
              </a:rPr>
              <a:t>Credit </a:t>
            </a:r>
          </a:p>
          <a:p>
            <a:pPr algn="ctr" eaLnBrk="0" fontAlgn="base" hangingPunct="0">
              <a:spcBef>
                <a:spcPct val="0"/>
              </a:spcBef>
              <a:spcAft>
                <a:spcPct val="0"/>
              </a:spcAft>
            </a:pPr>
            <a:r>
              <a:rPr lang="en-CA" sz="1200" dirty="0">
                <a:solidFill>
                  <a:prstClr val="black"/>
                </a:solidFill>
                <a:latin typeface="Arial" charset="0"/>
                <a:ea typeface="ＭＳ Ｐゴシック" charset="-128"/>
              </a:rPr>
              <a:t>Unions</a:t>
            </a:r>
          </a:p>
        </p:txBody>
      </p:sp>
      <p:sp>
        <p:nvSpPr>
          <p:cNvPr id="41" name="Oval 40"/>
          <p:cNvSpPr/>
          <p:nvPr/>
        </p:nvSpPr>
        <p:spPr bwMode="auto">
          <a:xfrm>
            <a:off x="6583998" y="1742532"/>
            <a:ext cx="576064" cy="432048"/>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200" dirty="0">
                <a:solidFill>
                  <a:prstClr val="black"/>
                </a:solidFill>
                <a:latin typeface="Arial" charset="0"/>
                <a:ea typeface="ＭＳ Ｐゴシック" charset="-128"/>
              </a:rPr>
              <a:t>IAO</a:t>
            </a:r>
          </a:p>
        </p:txBody>
      </p:sp>
      <p:sp>
        <p:nvSpPr>
          <p:cNvPr id="42" name="Oval 41"/>
          <p:cNvSpPr/>
          <p:nvPr/>
        </p:nvSpPr>
        <p:spPr bwMode="auto">
          <a:xfrm>
            <a:off x="5375920" y="1556792"/>
            <a:ext cx="576064" cy="432048"/>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200" dirty="0" err="1">
                <a:solidFill>
                  <a:prstClr val="black"/>
                </a:solidFill>
                <a:latin typeface="Arial" charset="0"/>
                <a:ea typeface="ＭＳ Ｐゴシック" charset="-128"/>
              </a:rPr>
              <a:t>FedNor</a:t>
            </a:r>
            <a:endParaRPr lang="en-CA" sz="1200" dirty="0">
              <a:solidFill>
                <a:prstClr val="black"/>
              </a:solidFill>
              <a:latin typeface="Arial" charset="0"/>
              <a:ea typeface="ＭＳ Ｐゴシック" charset="-128"/>
            </a:endParaRPr>
          </a:p>
        </p:txBody>
      </p:sp>
      <p:sp>
        <p:nvSpPr>
          <p:cNvPr id="44" name="Oval 43"/>
          <p:cNvSpPr/>
          <p:nvPr/>
        </p:nvSpPr>
        <p:spPr bwMode="auto">
          <a:xfrm>
            <a:off x="6051344" y="1526508"/>
            <a:ext cx="576064" cy="432048"/>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200" dirty="0">
                <a:solidFill>
                  <a:prstClr val="black"/>
                </a:solidFill>
                <a:latin typeface="Arial" charset="0"/>
                <a:ea typeface="ＭＳ Ｐゴシック" charset="-128"/>
              </a:rPr>
              <a:t>NOHFC</a:t>
            </a:r>
          </a:p>
        </p:txBody>
      </p:sp>
      <p:sp>
        <p:nvSpPr>
          <p:cNvPr id="45" name="Oval 44"/>
          <p:cNvSpPr/>
          <p:nvPr/>
        </p:nvSpPr>
        <p:spPr bwMode="auto">
          <a:xfrm>
            <a:off x="7323937" y="1216868"/>
            <a:ext cx="576064" cy="432048"/>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200" dirty="0">
                <a:solidFill>
                  <a:prstClr val="black"/>
                </a:solidFill>
                <a:latin typeface="Arial" charset="0"/>
                <a:ea typeface="ＭＳ Ｐゴシック" charset="-128"/>
              </a:rPr>
              <a:t>IEDF</a:t>
            </a:r>
          </a:p>
        </p:txBody>
      </p:sp>
      <p:sp>
        <p:nvSpPr>
          <p:cNvPr id="46" name="Oval 45"/>
          <p:cNvSpPr/>
          <p:nvPr/>
        </p:nvSpPr>
        <p:spPr bwMode="auto">
          <a:xfrm>
            <a:off x="7611969" y="1556792"/>
            <a:ext cx="576064" cy="432048"/>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200" dirty="0">
                <a:solidFill>
                  <a:prstClr val="black"/>
                </a:solidFill>
                <a:latin typeface="Arial" charset="0"/>
                <a:ea typeface="ＭＳ Ｐゴシック" charset="-128"/>
              </a:rPr>
              <a:t>BCFP</a:t>
            </a:r>
          </a:p>
        </p:txBody>
      </p:sp>
      <p:sp>
        <p:nvSpPr>
          <p:cNvPr id="47" name="Oval 46"/>
          <p:cNvSpPr/>
          <p:nvPr/>
        </p:nvSpPr>
        <p:spPr bwMode="auto">
          <a:xfrm>
            <a:off x="7636867" y="1938910"/>
            <a:ext cx="576064" cy="432048"/>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200" dirty="0">
                <a:solidFill>
                  <a:prstClr val="black"/>
                </a:solidFill>
                <a:latin typeface="Arial" charset="0"/>
                <a:ea typeface="ＭＳ Ｐゴシック" charset="-128"/>
              </a:rPr>
              <a:t>EDGP</a:t>
            </a:r>
          </a:p>
        </p:txBody>
      </p:sp>
      <p:sp>
        <p:nvSpPr>
          <p:cNvPr id="48" name="Oval 47"/>
          <p:cNvSpPr/>
          <p:nvPr/>
        </p:nvSpPr>
        <p:spPr bwMode="auto">
          <a:xfrm>
            <a:off x="7484566" y="2290276"/>
            <a:ext cx="576064" cy="432048"/>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200" dirty="0">
                <a:solidFill>
                  <a:prstClr val="black"/>
                </a:solidFill>
                <a:latin typeface="Arial" charset="0"/>
                <a:ea typeface="ＭＳ Ｐゴシック" charset="-128"/>
              </a:rPr>
              <a:t>RPGP</a:t>
            </a:r>
          </a:p>
        </p:txBody>
      </p:sp>
      <p:cxnSp>
        <p:nvCxnSpPr>
          <p:cNvPr id="5" name="Straight Arrow Connector 4"/>
          <p:cNvCxnSpPr>
            <a:stCxn id="41" idx="6"/>
            <a:endCxn id="45" idx="3"/>
          </p:cNvCxnSpPr>
          <p:nvPr/>
        </p:nvCxnSpPr>
        <p:spPr bwMode="auto">
          <a:xfrm flipV="1">
            <a:off x="7160062" y="1585644"/>
            <a:ext cx="248238" cy="37291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a:stCxn id="41" idx="6"/>
            <a:endCxn id="46" idx="2"/>
          </p:cNvCxnSpPr>
          <p:nvPr/>
        </p:nvCxnSpPr>
        <p:spPr bwMode="auto">
          <a:xfrm flipV="1">
            <a:off x="7160063" y="1772816"/>
            <a:ext cx="451907" cy="18574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stCxn id="41" idx="6"/>
            <a:endCxn id="47" idx="2"/>
          </p:cNvCxnSpPr>
          <p:nvPr/>
        </p:nvCxnSpPr>
        <p:spPr bwMode="auto">
          <a:xfrm>
            <a:off x="7160063" y="1958556"/>
            <a:ext cx="476805" cy="19637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endCxn id="48" idx="2"/>
          </p:cNvCxnSpPr>
          <p:nvPr/>
        </p:nvCxnSpPr>
        <p:spPr bwMode="auto">
          <a:xfrm>
            <a:off x="7160062" y="1988840"/>
            <a:ext cx="324504" cy="51746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Oval 48"/>
          <p:cNvSpPr/>
          <p:nvPr/>
        </p:nvSpPr>
        <p:spPr bwMode="auto">
          <a:xfrm>
            <a:off x="5233957" y="5462500"/>
            <a:ext cx="641583" cy="432048"/>
          </a:xfrm>
          <a:prstGeom prst="ellipse">
            <a:avLst/>
          </a:prstGeom>
          <a:solidFill>
            <a:srgbClr val="F39257"/>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200" dirty="0">
                <a:solidFill>
                  <a:prstClr val="black"/>
                </a:solidFill>
                <a:latin typeface="Arial" charset="0"/>
                <a:ea typeface="ＭＳ Ｐゴシック" charset="-128"/>
              </a:rPr>
              <a:t>4H /MGO</a:t>
            </a:r>
          </a:p>
        </p:txBody>
      </p:sp>
      <p:sp>
        <p:nvSpPr>
          <p:cNvPr id="50" name="Oval 49"/>
          <p:cNvSpPr/>
          <p:nvPr/>
        </p:nvSpPr>
        <p:spPr bwMode="auto">
          <a:xfrm>
            <a:off x="2063553" y="3559570"/>
            <a:ext cx="645623" cy="432048"/>
          </a:xfrm>
          <a:prstGeom prst="ellipse">
            <a:avLst/>
          </a:prstGeom>
          <a:solidFill>
            <a:srgbClr val="F39257"/>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200" dirty="0" err="1">
                <a:solidFill>
                  <a:prstClr val="black"/>
                </a:solidFill>
                <a:latin typeface="Arial" charset="0"/>
                <a:ea typeface="ＭＳ Ｐゴシック" charset="-128"/>
              </a:rPr>
              <a:t>AgScape</a:t>
            </a:r>
            <a:endParaRPr lang="en-CA" sz="1200" dirty="0">
              <a:solidFill>
                <a:prstClr val="black"/>
              </a:solidFill>
              <a:latin typeface="Arial" charset="0"/>
              <a:ea typeface="ＭＳ Ｐゴシック" charset="-128"/>
            </a:endParaRPr>
          </a:p>
        </p:txBody>
      </p:sp>
      <p:sp>
        <p:nvSpPr>
          <p:cNvPr id="51" name="Oval 50"/>
          <p:cNvSpPr/>
          <p:nvPr/>
        </p:nvSpPr>
        <p:spPr bwMode="auto">
          <a:xfrm>
            <a:off x="4069272" y="2031546"/>
            <a:ext cx="576064" cy="432048"/>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IAFSI</a:t>
            </a:r>
          </a:p>
        </p:txBody>
      </p:sp>
      <p:cxnSp>
        <p:nvCxnSpPr>
          <p:cNvPr id="17" name="Straight Arrow Connector 16"/>
          <p:cNvCxnSpPr>
            <a:endCxn id="51" idx="6"/>
          </p:cNvCxnSpPr>
          <p:nvPr/>
        </p:nvCxnSpPr>
        <p:spPr bwMode="auto">
          <a:xfrm flipH="1">
            <a:off x="4645337" y="2154934"/>
            <a:ext cx="317249" cy="9263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Oval 51"/>
          <p:cNvSpPr/>
          <p:nvPr/>
        </p:nvSpPr>
        <p:spPr bwMode="auto">
          <a:xfrm>
            <a:off x="8751111" y="3068960"/>
            <a:ext cx="576064" cy="432048"/>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CFDC</a:t>
            </a:r>
          </a:p>
        </p:txBody>
      </p:sp>
      <p:sp>
        <p:nvSpPr>
          <p:cNvPr id="53" name="Oval 52"/>
          <p:cNvSpPr/>
          <p:nvPr/>
        </p:nvSpPr>
        <p:spPr bwMode="auto">
          <a:xfrm>
            <a:off x="4515928" y="1340052"/>
            <a:ext cx="576064" cy="432048"/>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NODP</a:t>
            </a:r>
          </a:p>
        </p:txBody>
      </p:sp>
      <p:cxnSp>
        <p:nvCxnSpPr>
          <p:cNvPr id="19" name="Straight Arrow Connector 18"/>
          <p:cNvCxnSpPr>
            <a:stCxn id="42" idx="2"/>
            <a:endCxn id="53" idx="6"/>
          </p:cNvCxnSpPr>
          <p:nvPr/>
        </p:nvCxnSpPr>
        <p:spPr bwMode="auto">
          <a:xfrm flipH="1" flipV="1">
            <a:off x="5091992" y="1556076"/>
            <a:ext cx="283928" cy="21674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Oval 42"/>
          <p:cNvSpPr/>
          <p:nvPr/>
        </p:nvSpPr>
        <p:spPr bwMode="auto">
          <a:xfrm>
            <a:off x="5023267" y="4991149"/>
            <a:ext cx="648073" cy="432048"/>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400" dirty="0">
                <a:solidFill>
                  <a:prstClr val="black"/>
                </a:solidFill>
                <a:latin typeface="Arial" charset="0"/>
                <a:ea typeface="ＭＳ Ｐゴシック" charset="-128"/>
              </a:rPr>
              <a:t>REDB</a:t>
            </a:r>
          </a:p>
          <a:p>
            <a:pPr algn="ctr" eaLnBrk="0" fontAlgn="base" hangingPunct="0">
              <a:spcBef>
                <a:spcPct val="0"/>
              </a:spcBef>
              <a:spcAft>
                <a:spcPct val="0"/>
              </a:spcAft>
            </a:pPr>
            <a:r>
              <a:rPr lang="en-CA" sz="1100" dirty="0">
                <a:solidFill>
                  <a:prstClr val="black"/>
                </a:solidFill>
                <a:latin typeface="Arial" charset="0"/>
                <a:ea typeface="ＭＳ Ｐゴシック" charset="-128"/>
              </a:rPr>
              <a:t>(North)</a:t>
            </a:r>
          </a:p>
        </p:txBody>
      </p:sp>
      <p:sp>
        <p:nvSpPr>
          <p:cNvPr id="54" name="Oval 53">
            <a:extLst>
              <a:ext uri="{FF2B5EF4-FFF2-40B4-BE49-F238E27FC236}">
                <a16:creationId xmlns:a16="http://schemas.microsoft.com/office/drawing/2014/main" id="{7053AA13-E77B-4F03-97D8-4EB2EE887279}"/>
              </a:ext>
            </a:extLst>
          </p:cNvPr>
          <p:cNvSpPr/>
          <p:nvPr/>
        </p:nvSpPr>
        <p:spPr bwMode="auto">
          <a:xfrm>
            <a:off x="6537884" y="1280200"/>
            <a:ext cx="576064" cy="432048"/>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200" dirty="0">
                <a:solidFill>
                  <a:prstClr val="black"/>
                </a:solidFill>
                <a:latin typeface="Arial" charset="0"/>
                <a:ea typeface="ＭＳ Ｐゴシック" charset="-128"/>
              </a:rPr>
              <a:t>EODF</a:t>
            </a:r>
          </a:p>
        </p:txBody>
      </p:sp>
    </p:spTree>
    <p:extLst>
      <p:ext uri="{BB962C8B-B14F-4D97-AF65-F5344CB8AC3E}">
        <p14:creationId xmlns:p14="http://schemas.microsoft.com/office/powerpoint/2010/main" val="1485770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6007"/>
            <a:ext cx="8243207" cy="1325563"/>
          </a:xfrm>
        </p:spPr>
        <p:txBody>
          <a:bodyPr/>
          <a:lstStyle/>
          <a:p>
            <a:r>
              <a:rPr lang="en-CA" dirty="0"/>
              <a:t>Canadian Agricultural Partnership: Businesses</a:t>
            </a:r>
          </a:p>
        </p:txBody>
      </p:sp>
      <p:sp>
        <p:nvSpPr>
          <p:cNvPr id="3" name="Content Placeholder 2"/>
          <p:cNvSpPr>
            <a:spLocks noGrp="1"/>
          </p:cNvSpPr>
          <p:nvPr>
            <p:ph idx="1"/>
          </p:nvPr>
        </p:nvSpPr>
        <p:spPr/>
        <p:txBody>
          <a:bodyPr>
            <a:normAutofit fontScale="92500"/>
          </a:bodyPr>
          <a:lstStyle/>
          <a:p>
            <a:r>
              <a:rPr lang="en-CA" dirty="0"/>
              <a:t>A 5-Year Federal/Provincial/territorial initiative to increase competitiveness, prosperity and sustainability of agriculture and agri-food products sector.</a:t>
            </a:r>
          </a:p>
          <a:p>
            <a:r>
              <a:rPr lang="en-CA" dirty="0"/>
              <a:t>Key Outcomes: Economic Development, Environmental Stewardship, Protection &amp; Assurance</a:t>
            </a:r>
          </a:p>
          <a:p>
            <a:r>
              <a:rPr lang="en-CA" dirty="0"/>
              <a:t>Administered by the Ontario Soil and Crop Improvement Association</a:t>
            </a:r>
          </a:p>
          <a:p>
            <a:r>
              <a:rPr lang="en-CA" b="1" dirty="0"/>
              <a:t>Who can Apply: </a:t>
            </a:r>
            <a:r>
              <a:rPr lang="en-CA" dirty="0"/>
              <a:t>Any established farm business (</a:t>
            </a:r>
            <a:r>
              <a:rPr lang="en-CA" b="1" dirty="0">
                <a:solidFill>
                  <a:schemeClr val="accent6">
                    <a:lumMod val="75000"/>
                  </a:schemeClr>
                </a:solidFill>
              </a:rPr>
              <a:t>New Producers</a:t>
            </a:r>
            <a:r>
              <a:rPr lang="en-CA" dirty="0"/>
              <a:t>, Producers, Processors and Other Businesses</a:t>
            </a:r>
          </a:p>
          <a:p>
            <a:r>
              <a:rPr lang="en-CA" b="1" u="sng" dirty="0"/>
              <a:t>The program is a cost-share program so some of your own cash is required to start the business.</a:t>
            </a:r>
          </a:p>
          <a:p>
            <a:r>
              <a:rPr lang="en-CA" dirty="0"/>
              <a:t>Examples of funded activities include financial analysis, business plans and marketing plans.</a:t>
            </a:r>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28</a:t>
            </a:fld>
            <a:endParaRPr lang="en-US" dirty="0">
              <a:solidFill>
                <a:prstClr val="white">
                  <a:lumMod val="65000"/>
                </a:prstClr>
              </a:solidFill>
              <a:latin typeface="Calibri" panose="020F0502020204030204"/>
            </a:endParaRPr>
          </a:p>
        </p:txBody>
      </p:sp>
    </p:spTree>
    <p:extLst>
      <p:ext uri="{BB962C8B-B14F-4D97-AF65-F5344CB8AC3E}">
        <p14:creationId xmlns:p14="http://schemas.microsoft.com/office/powerpoint/2010/main" val="1832467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CAP: Organizations and Collaborations</a:t>
            </a:r>
          </a:p>
        </p:txBody>
      </p:sp>
      <p:sp>
        <p:nvSpPr>
          <p:cNvPr id="3" name="Content Placeholder 2"/>
          <p:cNvSpPr>
            <a:spLocks noGrp="1"/>
          </p:cNvSpPr>
          <p:nvPr>
            <p:ph idx="1"/>
          </p:nvPr>
        </p:nvSpPr>
        <p:spPr/>
        <p:txBody>
          <a:bodyPr>
            <a:normAutofit lnSpcReduction="10000"/>
          </a:bodyPr>
          <a:lstStyle/>
          <a:p>
            <a:r>
              <a:rPr lang="en-CA" dirty="0"/>
              <a:t>The Agricultural Adaptation Council administers the CAP program to organizations and collaborations.</a:t>
            </a:r>
          </a:p>
          <a:p>
            <a:r>
              <a:rPr lang="en-CA" dirty="0"/>
              <a:t>Only not for profit organizations are eligible to apply as the lead applicant.</a:t>
            </a:r>
          </a:p>
          <a:p>
            <a:r>
              <a:rPr lang="en-CA" dirty="0"/>
              <a:t>A collaboration is a combination of two or more legally recognized entities in agriculture and/or agri-food products located in Ontario. </a:t>
            </a:r>
          </a:p>
          <a:p>
            <a:r>
              <a:rPr lang="en-CA" dirty="0"/>
              <a:t>Collaboration members can include businesses and academic/research institutions. </a:t>
            </a:r>
          </a:p>
          <a:p>
            <a:r>
              <a:rPr lang="en-CA" dirty="0"/>
              <a:t>Cost share funding covers between 50 and 75% of projects. </a:t>
            </a:r>
          </a:p>
          <a:p>
            <a:r>
              <a:rPr lang="en-CA" dirty="0"/>
              <a:t>In kind contributions are eligible and can include paid positions, unpaid volunteers, equipment and materials as well as use of land and facilities.</a:t>
            </a:r>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29</a:t>
            </a:fld>
            <a:endParaRPr lang="en-US" dirty="0">
              <a:solidFill>
                <a:prstClr val="white">
                  <a:lumMod val="65000"/>
                </a:prstClr>
              </a:solidFill>
              <a:latin typeface="Calibri" panose="020F0502020204030204"/>
            </a:endParaRPr>
          </a:p>
        </p:txBody>
      </p:sp>
    </p:spTree>
    <p:extLst>
      <p:ext uri="{BB962C8B-B14F-4D97-AF65-F5344CB8AC3E}">
        <p14:creationId xmlns:p14="http://schemas.microsoft.com/office/powerpoint/2010/main" val="195979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1672-6A75-C24F-BF76-58D17813F015}"/>
              </a:ext>
            </a:extLst>
          </p:cNvPr>
          <p:cNvSpPr>
            <a:spLocks noGrp="1"/>
          </p:cNvSpPr>
          <p:nvPr>
            <p:ph type="title"/>
          </p:nvPr>
        </p:nvSpPr>
        <p:spPr/>
        <p:txBody>
          <a:bodyPr/>
          <a:lstStyle/>
          <a:p>
            <a:r>
              <a:rPr lang="en-US" dirty="0"/>
              <a:t>Anishinabek Nation Regions</a:t>
            </a:r>
          </a:p>
        </p:txBody>
      </p:sp>
      <p:sp>
        <p:nvSpPr>
          <p:cNvPr id="4" name="Slide Number Placeholder 3">
            <a:extLst>
              <a:ext uri="{FF2B5EF4-FFF2-40B4-BE49-F238E27FC236}">
                <a16:creationId xmlns:a16="http://schemas.microsoft.com/office/drawing/2014/main" id="{43A6E402-6BB6-8E42-9F43-BABF2E6F39E9}"/>
              </a:ext>
            </a:extLst>
          </p:cNvPr>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3</a:t>
            </a:fld>
            <a:endParaRPr lang="en-US" dirty="0">
              <a:solidFill>
                <a:prstClr val="white">
                  <a:lumMod val="65000"/>
                </a:prstClr>
              </a:solidFill>
              <a:latin typeface="Calibri" panose="020F0502020204030204"/>
            </a:endParaRPr>
          </a:p>
        </p:txBody>
      </p:sp>
      <p:sp>
        <p:nvSpPr>
          <p:cNvPr id="5" name="Footer Placeholder 4">
            <a:extLst>
              <a:ext uri="{FF2B5EF4-FFF2-40B4-BE49-F238E27FC236}">
                <a16:creationId xmlns:a16="http://schemas.microsoft.com/office/drawing/2014/main" id="{01644710-1022-7E4A-A160-4B2580AFDA03}"/>
              </a:ext>
            </a:extLst>
          </p:cNvPr>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pic>
        <p:nvPicPr>
          <p:cNvPr id="1026" name="Picture 2" descr="an_map_20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8952" y="934070"/>
            <a:ext cx="7030527" cy="515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897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an Environmental Farm Plan</a:t>
            </a:r>
          </a:p>
        </p:txBody>
      </p:sp>
      <p:sp>
        <p:nvSpPr>
          <p:cNvPr id="3" name="Content Placeholder 2"/>
          <p:cNvSpPr>
            <a:spLocks noGrp="1"/>
          </p:cNvSpPr>
          <p:nvPr>
            <p:ph idx="1"/>
          </p:nvPr>
        </p:nvSpPr>
        <p:spPr/>
        <p:txBody>
          <a:bodyPr>
            <a:normAutofit fontScale="70000" lnSpcReduction="20000"/>
          </a:bodyPr>
          <a:lstStyle/>
          <a:p>
            <a:r>
              <a:rPr lang="en-CA" dirty="0"/>
              <a:t>Completion of an Environmental Farm Plan (EFP) is </a:t>
            </a:r>
            <a:r>
              <a:rPr lang="en-CA" b="1" dirty="0"/>
              <a:t>mandatory</a:t>
            </a:r>
            <a:r>
              <a:rPr lang="en-CA" dirty="0"/>
              <a:t> for many of the cost-share programs under CAP.  The plan is an assessment prepared by farm families to increase environmental awareness in up to 23 different areas of your farm.  Through the EFP areas of environmental concern are identified and realistic action plans are developed to improve environmental conditions.  The ERP can then be used in conjunction with the cost share programs to begin implementation of the action plans.  You can prepare your plan through an in person 2-day workshop put on by the Ontario Soil and Crop Improvement Association.  Some topics examined as part of an EFP include:</a:t>
            </a:r>
          </a:p>
          <a:p>
            <a:r>
              <a:rPr lang="en-CA" dirty="0"/>
              <a:t>Soil type and potential for surface and groundwater contamination</a:t>
            </a:r>
          </a:p>
          <a:p>
            <a:r>
              <a:rPr lang="en-CA" dirty="0"/>
              <a:t>Your Well</a:t>
            </a:r>
          </a:p>
          <a:p>
            <a:r>
              <a:rPr lang="en-CA" dirty="0"/>
              <a:t>Storage of chemicals and fertilizers</a:t>
            </a:r>
          </a:p>
          <a:p>
            <a:r>
              <a:rPr lang="en-CA" dirty="0"/>
              <a:t>Farm waste management and manure storage</a:t>
            </a:r>
          </a:p>
          <a:p>
            <a:r>
              <a:rPr lang="en-CA" dirty="0"/>
              <a:t>Disposal of livestock mortalities</a:t>
            </a:r>
          </a:p>
          <a:p>
            <a:r>
              <a:rPr lang="en-CA" dirty="0"/>
              <a:t>Waste and energy efficiency</a:t>
            </a:r>
          </a:p>
          <a:p>
            <a:r>
              <a:rPr lang="en-CA" dirty="0"/>
              <a:t>Wetlands and floodplains</a:t>
            </a:r>
          </a:p>
          <a:p>
            <a:r>
              <a:rPr lang="en-CA" dirty="0"/>
              <a:t>Woodland and wildlife</a:t>
            </a:r>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30</a:t>
            </a:fld>
            <a:endParaRPr lang="en-US" dirty="0">
              <a:solidFill>
                <a:prstClr val="white">
                  <a:lumMod val="65000"/>
                </a:prstClr>
              </a:solidFill>
              <a:latin typeface="Calibri" panose="020F0502020204030204"/>
            </a:endParaRPr>
          </a:p>
        </p:txBody>
      </p:sp>
    </p:spTree>
    <p:extLst>
      <p:ext uri="{BB962C8B-B14F-4D97-AF65-F5344CB8AC3E}">
        <p14:creationId xmlns:p14="http://schemas.microsoft.com/office/powerpoint/2010/main" val="1147782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871" y="206734"/>
            <a:ext cx="7886700" cy="981955"/>
          </a:xfrm>
        </p:spPr>
        <p:txBody>
          <a:bodyPr>
            <a:normAutofit/>
          </a:bodyPr>
          <a:lstStyle/>
          <a:p>
            <a:r>
              <a:rPr lang="en-CA" sz="2800" dirty="0"/>
              <a:t>Indigenous Agriculture and Food Systems Initiative</a:t>
            </a:r>
          </a:p>
        </p:txBody>
      </p:sp>
      <p:sp>
        <p:nvSpPr>
          <p:cNvPr id="3" name="Content Placeholder 2"/>
          <p:cNvSpPr>
            <a:spLocks noGrp="1"/>
          </p:cNvSpPr>
          <p:nvPr>
            <p:ph idx="1"/>
          </p:nvPr>
        </p:nvSpPr>
        <p:spPr>
          <a:xfrm>
            <a:off x="234045" y="1056292"/>
            <a:ext cx="5119006" cy="4981606"/>
          </a:xfrm>
        </p:spPr>
        <p:txBody>
          <a:bodyPr>
            <a:noAutofit/>
          </a:bodyPr>
          <a:lstStyle/>
          <a:p>
            <a:r>
              <a:rPr lang="en-CA" sz="1800" dirty="0"/>
              <a:t>A five year 8.5 million initiative to support Indigenous communities and entrepreneurs ready to launch agriculture and food systems projects and build capacity in the agriculture and agri-food sector. (Agriculture &amp; </a:t>
            </a:r>
            <a:r>
              <a:rPr lang="en-CA" sz="1800" dirty="0" err="1"/>
              <a:t>Agrifood</a:t>
            </a:r>
            <a:r>
              <a:rPr lang="en-CA" sz="1800" dirty="0"/>
              <a:t> Canada)</a:t>
            </a:r>
          </a:p>
          <a:p>
            <a:r>
              <a:rPr lang="en-CA" sz="1800" dirty="0"/>
              <a:t>Supports efforts to produce fresh, healthy food in and for Indigenous communities including food systems development.</a:t>
            </a:r>
          </a:p>
          <a:p>
            <a:r>
              <a:rPr lang="en-CA" sz="1800" dirty="0"/>
              <a:t>Provides opportunity to share agricultural knowledge and marketing  expertise.</a:t>
            </a:r>
          </a:p>
          <a:p>
            <a:r>
              <a:rPr lang="en-CA" sz="1800" dirty="0"/>
              <a:t>Provides skills training to help an Indigenous community or organization establish or scale up an agricultural operation.</a:t>
            </a:r>
          </a:p>
          <a:p>
            <a:r>
              <a:rPr lang="en-CA" sz="1800" dirty="0"/>
              <a:t>Eligible applicants include: Indigenous communities, businesses, not-for-profits, community organizations, associations, co-operatives and institutions, partnerships and joint ventures.</a:t>
            </a:r>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31</a:t>
            </a:fld>
            <a:endParaRPr lang="en-US" dirty="0">
              <a:solidFill>
                <a:prstClr val="white">
                  <a:lumMod val="65000"/>
                </a:prstClr>
              </a:solidFill>
              <a:latin typeface="Calibri" panose="020F0502020204030204"/>
            </a:endParaRPr>
          </a:p>
        </p:txBody>
      </p:sp>
      <p:pic>
        <p:nvPicPr>
          <p:cNvPr id="9" name="Picture 8" descr="A screenshot of text&#10;&#10;Description generated with very high confidence">
            <a:extLst>
              <a:ext uri="{FF2B5EF4-FFF2-40B4-BE49-F238E27FC236}">
                <a16:creationId xmlns:a16="http://schemas.microsoft.com/office/drawing/2014/main" id="{D75FC540-CD3C-4903-91B3-8AC6A8E99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325" y="964996"/>
            <a:ext cx="5638800" cy="5067300"/>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id="{87BE0C13-FFFD-4038-917F-2577DF23A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301" y="2856620"/>
            <a:ext cx="1314452" cy="981955"/>
          </a:xfrm>
          <a:prstGeom prst="rect">
            <a:avLst/>
          </a:prstGeom>
        </p:spPr>
      </p:pic>
    </p:spTree>
    <p:extLst>
      <p:ext uri="{BB962C8B-B14F-4D97-AF65-F5344CB8AC3E}">
        <p14:creationId xmlns:p14="http://schemas.microsoft.com/office/powerpoint/2010/main" val="1929876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a:t>Indigenous Agriculture and Food Systems Initiative</a:t>
            </a:r>
          </a:p>
        </p:txBody>
      </p:sp>
      <p:sp>
        <p:nvSpPr>
          <p:cNvPr id="3" name="Content Placeholder 2"/>
          <p:cNvSpPr>
            <a:spLocks noGrp="1"/>
          </p:cNvSpPr>
          <p:nvPr>
            <p:ph idx="1"/>
          </p:nvPr>
        </p:nvSpPr>
        <p:spPr/>
        <p:txBody>
          <a:bodyPr>
            <a:normAutofit/>
          </a:bodyPr>
          <a:lstStyle/>
          <a:p>
            <a:r>
              <a:rPr lang="en-CA" dirty="0"/>
              <a:t>Maximum funding: $500,000 per project, per year</a:t>
            </a:r>
          </a:p>
          <a:p>
            <a:r>
              <a:rPr lang="en-CA" dirty="0"/>
              <a:t>Cost sharing: AAFC may fund up to 90%</a:t>
            </a:r>
          </a:p>
          <a:p>
            <a:r>
              <a:rPr lang="en-CA" dirty="0"/>
              <a:t>Eligible costs include administration, salaries and benefits, capital assets and costs related to the planning and design of infrastructure, contracted services, travel and other direct project costs</a:t>
            </a:r>
          </a:p>
          <a:p>
            <a:r>
              <a:rPr lang="en-CA" u="sng" dirty="0"/>
              <a:t>Two Streams</a:t>
            </a:r>
            <a:r>
              <a:rPr lang="en-CA" dirty="0"/>
              <a:t>:</a:t>
            </a:r>
          </a:p>
          <a:p>
            <a:pPr marL="514350" indent="-514350">
              <a:buAutoNum type="arabicParenR"/>
            </a:pPr>
            <a:r>
              <a:rPr lang="en-CA" dirty="0"/>
              <a:t>Community readiness and pre-development support activities</a:t>
            </a:r>
          </a:p>
          <a:p>
            <a:pPr marL="514350" indent="-514350">
              <a:buAutoNum type="arabicParenR"/>
            </a:pPr>
            <a:r>
              <a:rPr lang="en-CA" dirty="0"/>
              <a:t>Supporting Indigenous agriculture and food systems projects</a:t>
            </a:r>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32</a:t>
            </a:fld>
            <a:endParaRPr lang="en-US" dirty="0">
              <a:solidFill>
                <a:prstClr val="white">
                  <a:lumMod val="65000"/>
                </a:prstClr>
              </a:solidFill>
              <a:latin typeface="Calibri" panose="020F0502020204030204"/>
            </a:endParaRPr>
          </a:p>
        </p:txBody>
      </p:sp>
    </p:spTree>
    <p:extLst>
      <p:ext uri="{BB962C8B-B14F-4D97-AF65-F5344CB8AC3E}">
        <p14:creationId xmlns:p14="http://schemas.microsoft.com/office/powerpoint/2010/main" val="2664921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Indigenous Economic Development Fund</a:t>
            </a:r>
          </a:p>
        </p:txBody>
      </p:sp>
      <p:sp>
        <p:nvSpPr>
          <p:cNvPr id="3" name="Content Placeholder 2"/>
          <p:cNvSpPr>
            <a:spLocks noGrp="1"/>
          </p:cNvSpPr>
          <p:nvPr>
            <p:ph idx="1"/>
          </p:nvPr>
        </p:nvSpPr>
        <p:spPr/>
        <p:txBody>
          <a:bodyPr>
            <a:normAutofit/>
          </a:bodyPr>
          <a:lstStyle/>
          <a:p>
            <a:r>
              <a:rPr lang="en-CA" dirty="0"/>
              <a:t>95 million over 10 years (Program of Jobs and Prosperity Fund)</a:t>
            </a:r>
          </a:p>
          <a:p>
            <a:r>
              <a:rPr lang="en-CA" dirty="0"/>
              <a:t>A) Business and Community Fund-grants and loans to ensure viable business initiatives proceed</a:t>
            </a:r>
          </a:p>
          <a:p>
            <a:r>
              <a:rPr lang="en-CA" dirty="0"/>
              <a:t>B) Economic Diversification Grant-supports planning for promising economic opportunities</a:t>
            </a:r>
          </a:p>
          <a:p>
            <a:r>
              <a:rPr lang="en-CA" dirty="0"/>
              <a:t>C) Regional Partnership Grant-supports projects focused on improving access to business financing and skills training</a:t>
            </a:r>
          </a:p>
          <a:p>
            <a:pPr marL="0" indent="0">
              <a:buNone/>
            </a:pPr>
            <a:r>
              <a:rPr lang="en-CA" dirty="0"/>
              <a:t>More information on each funding opportunity has been requested.</a:t>
            </a:r>
          </a:p>
          <a:p>
            <a:pPr marL="0" indent="0">
              <a:buNone/>
            </a:pPr>
            <a:endParaRPr lang="en-CA" dirty="0"/>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33</a:t>
            </a:fld>
            <a:endParaRPr lang="en-US" dirty="0">
              <a:solidFill>
                <a:prstClr val="white">
                  <a:lumMod val="65000"/>
                </a:prstClr>
              </a:solidFill>
              <a:latin typeface="Calibri" panose="020F0502020204030204"/>
            </a:endParaRPr>
          </a:p>
        </p:txBody>
      </p:sp>
    </p:spTree>
    <p:extLst>
      <p:ext uri="{BB962C8B-B14F-4D97-AF65-F5344CB8AC3E}">
        <p14:creationId xmlns:p14="http://schemas.microsoft.com/office/powerpoint/2010/main" val="3086658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Indian Agricultural Program of Ontario</a:t>
            </a:r>
          </a:p>
        </p:txBody>
      </p:sp>
      <p:sp>
        <p:nvSpPr>
          <p:cNvPr id="3" name="Content Placeholder 2"/>
          <p:cNvSpPr>
            <a:spLocks noGrp="1"/>
          </p:cNvSpPr>
          <p:nvPr>
            <p:ph idx="1"/>
          </p:nvPr>
        </p:nvSpPr>
        <p:spPr/>
        <p:txBody>
          <a:bodyPr/>
          <a:lstStyle/>
          <a:p>
            <a:r>
              <a:rPr lang="en-CA" dirty="0"/>
              <a:t>Farming and business financing</a:t>
            </a:r>
          </a:p>
          <a:p>
            <a:r>
              <a:rPr lang="en-CA" dirty="0"/>
              <a:t>Farm advisory services</a:t>
            </a:r>
          </a:p>
          <a:p>
            <a:r>
              <a:rPr lang="en-CA" dirty="0"/>
              <a:t>Aboriginal start-up and expansion (up to $200,000 in financing and 20,000 in grants) </a:t>
            </a:r>
            <a:r>
              <a:rPr lang="en-CA" b="1" i="1" dirty="0"/>
              <a:t>Aboriginal Economic Development Fund</a:t>
            </a:r>
          </a:p>
          <a:p>
            <a:r>
              <a:rPr lang="en-CA" dirty="0"/>
              <a:t>Beginning farmer program (16-40 years of age)</a:t>
            </a:r>
          </a:p>
          <a:p>
            <a:pPr marL="0" indent="0">
              <a:buNone/>
            </a:pPr>
            <a:r>
              <a:rPr lang="en-CA" dirty="0"/>
              <a:t>-workshops and training</a:t>
            </a:r>
          </a:p>
          <a:p>
            <a:pPr marL="0" indent="0">
              <a:buNone/>
            </a:pPr>
            <a:r>
              <a:rPr lang="en-CA" dirty="0"/>
              <a:t>-start-up financing</a:t>
            </a:r>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34</a:t>
            </a:fld>
            <a:endParaRPr lang="en-US" dirty="0">
              <a:solidFill>
                <a:prstClr val="white">
                  <a:lumMod val="65000"/>
                </a:prstClr>
              </a:solidFill>
              <a:latin typeface="Calibri" panose="020F0502020204030204"/>
            </a:endParaRPr>
          </a:p>
        </p:txBody>
      </p:sp>
    </p:spTree>
    <p:extLst>
      <p:ext uri="{BB962C8B-B14F-4D97-AF65-F5344CB8AC3E}">
        <p14:creationId xmlns:p14="http://schemas.microsoft.com/office/powerpoint/2010/main" val="2734007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DE65-9229-4880-B9FD-DD2787E81B15}"/>
              </a:ext>
            </a:extLst>
          </p:cNvPr>
          <p:cNvSpPr>
            <a:spLocks noGrp="1"/>
          </p:cNvSpPr>
          <p:nvPr>
            <p:ph type="title"/>
          </p:nvPr>
        </p:nvSpPr>
        <p:spPr/>
        <p:txBody>
          <a:bodyPr/>
          <a:lstStyle/>
          <a:p>
            <a:r>
              <a:rPr lang="en-CA" dirty="0"/>
              <a:t>Landscape of Indigenous Agri-Food Supports</a:t>
            </a:r>
          </a:p>
        </p:txBody>
      </p:sp>
      <p:pic>
        <p:nvPicPr>
          <p:cNvPr id="6" name="Content Placeholder 5">
            <a:extLst>
              <a:ext uri="{FF2B5EF4-FFF2-40B4-BE49-F238E27FC236}">
                <a16:creationId xmlns:a16="http://schemas.microsoft.com/office/drawing/2014/main" id="{B910D753-5F01-4AA1-BCF2-BDF58AC2037F}"/>
              </a:ext>
            </a:extLst>
          </p:cNvPr>
          <p:cNvPicPr>
            <a:picLocks noGrp="1" noChangeAspect="1"/>
          </p:cNvPicPr>
          <p:nvPr>
            <p:ph idx="1"/>
          </p:nvPr>
        </p:nvPicPr>
        <p:blipFill rotWithShape="1">
          <a:blip r:embed="rId2"/>
          <a:srcRect l="53713" t="35941" r="27627" b="16745"/>
          <a:stretch/>
        </p:blipFill>
        <p:spPr>
          <a:xfrm>
            <a:off x="2466975" y="942974"/>
            <a:ext cx="7381875" cy="4733925"/>
          </a:xfrm>
          <a:prstGeom prst="rect">
            <a:avLst/>
          </a:prstGeom>
        </p:spPr>
      </p:pic>
      <p:sp>
        <p:nvSpPr>
          <p:cNvPr id="4" name="Footer Placeholder 3">
            <a:extLst>
              <a:ext uri="{FF2B5EF4-FFF2-40B4-BE49-F238E27FC236}">
                <a16:creationId xmlns:a16="http://schemas.microsoft.com/office/drawing/2014/main" id="{695293E6-E367-4647-8E0C-DF9805F92CDE}"/>
              </a:ext>
            </a:extLst>
          </p:cNvPr>
          <p:cNvSpPr>
            <a:spLocks noGrp="1"/>
          </p:cNvSpPr>
          <p:nvPr>
            <p:ph type="ftr" sz="quarter" idx="11"/>
          </p:nvPr>
        </p:nvSpPr>
        <p:spPr/>
        <p:txBody>
          <a:bodyPr/>
          <a:lstStyle/>
          <a:p>
            <a:r>
              <a:rPr lang="en-US"/>
              <a:t>ANISHINABEK NATION</a:t>
            </a:r>
            <a:endParaRPr lang="en-US" dirty="0"/>
          </a:p>
        </p:txBody>
      </p:sp>
      <p:sp>
        <p:nvSpPr>
          <p:cNvPr id="5" name="Slide Number Placeholder 4">
            <a:extLst>
              <a:ext uri="{FF2B5EF4-FFF2-40B4-BE49-F238E27FC236}">
                <a16:creationId xmlns:a16="http://schemas.microsoft.com/office/drawing/2014/main" id="{B93C783C-B0F9-4160-A998-9237AAC85A03}"/>
              </a:ext>
            </a:extLst>
          </p:cNvPr>
          <p:cNvSpPr>
            <a:spLocks noGrp="1"/>
          </p:cNvSpPr>
          <p:nvPr>
            <p:ph type="sldNum" sz="quarter" idx="12"/>
          </p:nvPr>
        </p:nvSpPr>
        <p:spPr/>
        <p:txBody>
          <a:bodyPr/>
          <a:lstStyle/>
          <a:p>
            <a:fld id="{45CA12A5-8787-C24E-937D-F706AA64A417}" type="slidenum">
              <a:rPr lang="en-US" smtClean="0"/>
              <a:pPr/>
              <a:t>35</a:t>
            </a:fld>
            <a:endParaRPr lang="en-US" dirty="0"/>
          </a:p>
        </p:txBody>
      </p:sp>
    </p:spTree>
    <p:extLst>
      <p:ext uri="{BB962C8B-B14F-4D97-AF65-F5344CB8AC3E}">
        <p14:creationId xmlns:p14="http://schemas.microsoft.com/office/powerpoint/2010/main" val="3905549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2F25-514D-4EAF-AFC3-6D1B60B51A2B}"/>
              </a:ext>
            </a:extLst>
          </p:cNvPr>
          <p:cNvSpPr>
            <a:spLocks noGrp="1"/>
          </p:cNvSpPr>
          <p:nvPr>
            <p:ph type="title"/>
          </p:nvPr>
        </p:nvSpPr>
        <p:spPr/>
        <p:txBody>
          <a:bodyPr/>
          <a:lstStyle/>
          <a:p>
            <a:r>
              <a:rPr lang="en-CA" dirty="0"/>
              <a:t>APPENDICES</a:t>
            </a:r>
          </a:p>
        </p:txBody>
      </p:sp>
      <p:sp>
        <p:nvSpPr>
          <p:cNvPr id="3" name="Content Placeholder 2">
            <a:extLst>
              <a:ext uri="{FF2B5EF4-FFF2-40B4-BE49-F238E27FC236}">
                <a16:creationId xmlns:a16="http://schemas.microsoft.com/office/drawing/2014/main" id="{6A0EF467-944A-4A32-A054-7FDB6D5F1718}"/>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67B96913-C999-4B7E-B972-B309E303D010}"/>
              </a:ext>
            </a:extLst>
          </p:cNvPr>
          <p:cNvSpPr>
            <a:spLocks noGrp="1"/>
          </p:cNvSpPr>
          <p:nvPr>
            <p:ph type="ftr" sz="quarter" idx="11"/>
          </p:nvPr>
        </p:nvSpPr>
        <p:spPr/>
        <p:txBody>
          <a:bodyPr/>
          <a:lstStyle/>
          <a:p>
            <a:r>
              <a:rPr lang="en-US"/>
              <a:t>ANISHINABEK NATION</a:t>
            </a:r>
            <a:endParaRPr lang="en-US" dirty="0"/>
          </a:p>
        </p:txBody>
      </p:sp>
      <p:sp>
        <p:nvSpPr>
          <p:cNvPr id="5" name="Slide Number Placeholder 4">
            <a:extLst>
              <a:ext uri="{FF2B5EF4-FFF2-40B4-BE49-F238E27FC236}">
                <a16:creationId xmlns:a16="http://schemas.microsoft.com/office/drawing/2014/main" id="{709DA9C3-DE5F-464A-9ECF-1A788C75BE72}"/>
              </a:ext>
            </a:extLst>
          </p:cNvPr>
          <p:cNvSpPr>
            <a:spLocks noGrp="1"/>
          </p:cNvSpPr>
          <p:nvPr>
            <p:ph type="sldNum" sz="quarter" idx="12"/>
          </p:nvPr>
        </p:nvSpPr>
        <p:spPr/>
        <p:txBody>
          <a:bodyPr/>
          <a:lstStyle/>
          <a:p>
            <a:fld id="{45CA12A5-8787-C24E-937D-F706AA64A417}" type="slidenum">
              <a:rPr lang="en-US" smtClean="0"/>
              <a:pPr/>
              <a:t>36</a:t>
            </a:fld>
            <a:endParaRPr lang="en-US" dirty="0"/>
          </a:p>
        </p:txBody>
      </p:sp>
    </p:spTree>
    <p:extLst>
      <p:ext uri="{BB962C8B-B14F-4D97-AF65-F5344CB8AC3E}">
        <p14:creationId xmlns:p14="http://schemas.microsoft.com/office/powerpoint/2010/main" val="3353547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Pollinator Health Action Plan</a:t>
            </a:r>
          </a:p>
        </p:txBody>
      </p:sp>
      <p:sp>
        <p:nvSpPr>
          <p:cNvPr id="3" name="Content Placeholder 2"/>
          <p:cNvSpPr>
            <a:spLocks noGrp="1"/>
          </p:cNvSpPr>
          <p:nvPr>
            <p:ph idx="1"/>
          </p:nvPr>
        </p:nvSpPr>
        <p:spPr/>
        <p:txBody>
          <a:bodyPr>
            <a:normAutofit lnSpcReduction="10000"/>
          </a:bodyPr>
          <a:lstStyle/>
          <a:p>
            <a:pPr marL="0" indent="0">
              <a:buNone/>
            </a:pPr>
            <a:r>
              <a:rPr lang="en-CA" dirty="0"/>
              <a:t>New Neonicotinoid regulation for growers of corn and soybeans (began in July of 2015)</a:t>
            </a:r>
          </a:p>
          <a:p>
            <a:r>
              <a:rPr lang="en-CA" dirty="0"/>
              <a:t>Provincial government is responsible for classifying pesticides and regulating use/sale/transportation/storage/disposal.</a:t>
            </a:r>
          </a:p>
          <a:p>
            <a:r>
              <a:rPr lang="en-CA" dirty="0"/>
              <a:t>Treated seeds are those coated with a pesticide. </a:t>
            </a:r>
          </a:p>
          <a:p>
            <a:r>
              <a:rPr lang="en-CA" dirty="0"/>
              <a:t>New Class of pesticides-Class 12 for corn and soybeans treated with neonicotinoid insecticides</a:t>
            </a:r>
          </a:p>
          <a:p>
            <a:r>
              <a:rPr lang="en-CA" dirty="0"/>
              <a:t>Intent is to ensure farmers only use this seed when there is a demonstrated pest problem and if they have taken a course in Integrated Pest Management and if they have completed a Pest assessment report</a:t>
            </a:r>
          </a:p>
          <a:p>
            <a:pPr marL="0" indent="0">
              <a:buNone/>
            </a:pPr>
            <a:endParaRPr lang="en-CA" dirty="0"/>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37</a:t>
            </a:fld>
            <a:endParaRPr lang="en-US" dirty="0">
              <a:solidFill>
                <a:prstClr val="white">
                  <a:lumMod val="65000"/>
                </a:prstClr>
              </a:solidFill>
              <a:latin typeface="Calibri" panose="020F0502020204030204"/>
            </a:endParaRPr>
          </a:p>
        </p:txBody>
      </p:sp>
    </p:spTree>
    <p:extLst>
      <p:ext uri="{BB962C8B-B14F-4D97-AF65-F5344CB8AC3E}">
        <p14:creationId xmlns:p14="http://schemas.microsoft.com/office/powerpoint/2010/main" val="766265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8AC4-8DFB-2044-8B1A-18BE27BFF27B}"/>
              </a:ext>
            </a:extLst>
          </p:cNvPr>
          <p:cNvSpPr>
            <a:spLocks noGrp="1"/>
          </p:cNvSpPr>
          <p:nvPr>
            <p:ph type="title"/>
          </p:nvPr>
        </p:nvSpPr>
        <p:spPr/>
        <p:txBody>
          <a:bodyPr/>
          <a:lstStyle/>
          <a:p>
            <a:r>
              <a:rPr lang="en-US" dirty="0"/>
              <a:t>What is OMAFRA’s Mission?</a:t>
            </a:r>
          </a:p>
        </p:txBody>
      </p:sp>
      <p:sp>
        <p:nvSpPr>
          <p:cNvPr id="3" name="Content Placeholder 2">
            <a:extLst>
              <a:ext uri="{FF2B5EF4-FFF2-40B4-BE49-F238E27FC236}">
                <a16:creationId xmlns:a16="http://schemas.microsoft.com/office/drawing/2014/main" id="{A47D4363-7F0A-D342-BC6D-0E0ED8CDDD1F}"/>
              </a:ext>
            </a:extLst>
          </p:cNvPr>
          <p:cNvSpPr>
            <a:spLocks noGrp="1"/>
          </p:cNvSpPr>
          <p:nvPr>
            <p:ph idx="1"/>
          </p:nvPr>
        </p:nvSpPr>
        <p:spPr/>
        <p:txBody>
          <a:bodyPr>
            <a:normAutofit fontScale="92500" lnSpcReduction="10000"/>
          </a:bodyPr>
          <a:lstStyle/>
          <a:p>
            <a:r>
              <a:rPr lang="en-US" dirty="0"/>
              <a:t>Growing Ontario’s agri-food sector and supporting rural communities, helping to create a stronger economy for the Province.</a:t>
            </a:r>
          </a:p>
          <a:p>
            <a:pPr marL="0" indent="0">
              <a:buNone/>
            </a:pPr>
            <a:endParaRPr lang="en-US" dirty="0"/>
          </a:p>
          <a:p>
            <a:r>
              <a:rPr lang="en-US" dirty="0"/>
              <a:t>What do AN communities have in common with these goals?</a:t>
            </a:r>
          </a:p>
          <a:p>
            <a:pPr marL="914400" lvl="2" indent="0">
              <a:buNone/>
            </a:pPr>
            <a:r>
              <a:rPr lang="en-US" sz="2800" dirty="0"/>
              <a:t>A) We eat food! </a:t>
            </a:r>
          </a:p>
          <a:p>
            <a:pPr marL="914400" lvl="2" indent="0">
              <a:buNone/>
            </a:pPr>
            <a:r>
              <a:rPr lang="en-US" sz="2800" dirty="0"/>
              <a:t>B) Many of our communities are rural in nature</a:t>
            </a:r>
          </a:p>
          <a:p>
            <a:pPr marL="914400" lvl="2" indent="0">
              <a:buNone/>
            </a:pPr>
            <a:r>
              <a:rPr lang="en-US" sz="2800" dirty="0"/>
              <a:t>C) We want to grow our economies</a:t>
            </a:r>
          </a:p>
          <a:p>
            <a:pPr marL="914400" lvl="2" indent="0">
              <a:buNone/>
            </a:pPr>
            <a:r>
              <a:rPr lang="en-US" sz="2800" dirty="0"/>
              <a:t>D) We have growing populations</a:t>
            </a:r>
          </a:p>
          <a:p>
            <a:pPr marL="914400" lvl="2" indent="0">
              <a:buNone/>
            </a:pPr>
            <a:endParaRPr lang="en-US" sz="2800" dirty="0"/>
          </a:p>
          <a:p>
            <a:r>
              <a:rPr lang="en-US" dirty="0"/>
              <a:t>So why not do agriculture?</a:t>
            </a:r>
          </a:p>
          <a:p>
            <a:pPr marL="0" indent="0">
              <a:buNone/>
            </a:pPr>
            <a:r>
              <a:rPr lang="en-US" dirty="0"/>
              <a:t>	</a:t>
            </a:r>
          </a:p>
        </p:txBody>
      </p:sp>
      <p:sp>
        <p:nvSpPr>
          <p:cNvPr id="4" name="Slide Number Placeholder 3">
            <a:extLst>
              <a:ext uri="{FF2B5EF4-FFF2-40B4-BE49-F238E27FC236}">
                <a16:creationId xmlns:a16="http://schemas.microsoft.com/office/drawing/2014/main" id="{77DC9D63-0227-4F43-8DCA-4300D7712FB8}"/>
              </a:ext>
            </a:extLst>
          </p:cNvPr>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4</a:t>
            </a:fld>
            <a:endParaRPr lang="en-US" dirty="0">
              <a:solidFill>
                <a:prstClr val="white">
                  <a:lumMod val="65000"/>
                </a:prstClr>
              </a:solidFill>
              <a:latin typeface="Calibri" panose="020F0502020204030204"/>
            </a:endParaRPr>
          </a:p>
        </p:txBody>
      </p:sp>
      <p:sp>
        <p:nvSpPr>
          <p:cNvPr id="5" name="Footer Placeholder 4">
            <a:extLst>
              <a:ext uri="{FF2B5EF4-FFF2-40B4-BE49-F238E27FC236}">
                <a16:creationId xmlns:a16="http://schemas.microsoft.com/office/drawing/2014/main" id="{0648B0A4-D459-E84B-9088-CD54838BC0C6}"/>
              </a:ext>
            </a:extLst>
          </p:cNvPr>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Tree>
    <p:extLst>
      <p:ext uri="{BB962C8B-B14F-4D97-AF65-F5344CB8AC3E}">
        <p14:creationId xmlns:p14="http://schemas.microsoft.com/office/powerpoint/2010/main" val="374959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8AC4-8DFB-2044-8B1A-18BE27BFF27B}"/>
              </a:ext>
            </a:extLst>
          </p:cNvPr>
          <p:cNvSpPr>
            <a:spLocks noGrp="1"/>
          </p:cNvSpPr>
          <p:nvPr>
            <p:ph type="title"/>
          </p:nvPr>
        </p:nvSpPr>
        <p:spPr/>
        <p:txBody>
          <a:bodyPr/>
          <a:lstStyle/>
          <a:p>
            <a:r>
              <a:rPr lang="en-US" dirty="0"/>
              <a:t>What is OMAFRA’s Mission?</a:t>
            </a:r>
          </a:p>
        </p:txBody>
      </p:sp>
      <p:sp>
        <p:nvSpPr>
          <p:cNvPr id="3" name="Content Placeholder 2">
            <a:extLst>
              <a:ext uri="{FF2B5EF4-FFF2-40B4-BE49-F238E27FC236}">
                <a16:creationId xmlns:a16="http://schemas.microsoft.com/office/drawing/2014/main" id="{A47D4363-7F0A-D342-BC6D-0E0ED8CDDD1F}"/>
              </a:ext>
            </a:extLst>
          </p:cNvPr>
          <p:cNvSpPr>
            <a:spLocks noGrp="1"/>
          </p:cNvSpPr>
          <p:nvPr>
            <p:ph idx="1"/>
          </p:nvPr>
        </p:nvSpPr>
        <p:spPr>
          <a:xfrm>
            <a:off x="590550" y="1153625"/>
            <a:ext cx="4667250" cy="4113700"/>
          </a:xfrm>
        </p:spPr>
        <p:txBody>
          <a:bodyPr>
            <a:noAutofit/>
          </a:bodyPr>
          <a:lstStyle/>
          <a:p>
            <a:pPr marL="0" indent="0">
              <a:buNone/>
              <a:defRPr/>
            </a:pPr>
            <a:r>
              <a:rPr lang="en-CA" sz="1800" b="1" dirty="0"/>
              <a:t>Rural Economic Development and Agriculture Economic Development</a:t>
            </a:r>
          </a:p>
          <a:p>
            <a:pPr>
              <a:defRPr/>
            </a:pPr>
            <a:r>
              <a:rPr lang="en-CA" sz="1800" dirty="0"/>
              <a:t>We deliver a suite of economic development and agricultural development programs, resources and tools.</a:t>
            </a:r>
          </a:p>
          <a:p>
            <a:pPr>
              <a:defRPr/>
            </a:pPr>
            <a:r>
              <a:rPr lang="en-CA" sz="1800" dirty="0"/>
              <a:t>We enable economic development in rural economies, agriculture and food sectors through facilitating, coordinating and delivery of appropriate advisory services, resources, programs and information to our clients. </a:t>
            </a:r>
          </a:p>
          <a:p>
            <a:pPr>
              <a:defRPr/>
            </a:pPr>
            <a:r>
              <a:rPr lang="en-CA" sz="1800" dirty="0"/>
              <a:t>We transfer agricultural knowledge to our clients through partnerships and coordinated tool and program delivery.</a:t>
            </a:r>
          </a:p>
          <a:p>
            <a:pPr>
              <a:defRPr/>
            </a:pPr>
            <a:r>
              <a:rPr lang="en-CA" sz="1800" dirty="0"/>
              <a:t>We support local farmers and businesses through marketing and promotional efforts to help consumers choose fresh food close to home (Foodland Ontario)</a:t>
            </a:r>
          </a:p>
        </p:txBody>
      </p:sp>
      <p:sp>
        <p:nvSpPr>
          <p:cNvPr id="4" name="Slide Number Placeholder 3">
            <a:extLst>
              <a:ext uri="{FF2B5EF4-FFF2-40B4-BE49-F238E27FC236}">
                <a16:creationId xmlns:a16="http://schemas.microsoft.com/office/drawing/2014/main" id="{77DC9D63-0227-4F43-8DCA-4300D7712FB8}"/>
              </a:ext>
            </a:extLst>
          </p:cNvPr>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5</a:t>
            </a:fld>
            <a:endParaRPr lang="en-US" dirty="0">
              <a:solidFill>
                <a:prstClr val="white">
                  <a:lumMod val="65000"/>
                </a:prstClr>
              </a:solidFill>
              <a:latin typeface="Calibri" panose="020F0502020204030204"/>
            </a:endParaRPr>
          </a:p>
        </p:txBody>
      </p:sp>
      <p:sp>
        <p:nvSpPr>
          <p:cNvPr id="5" name="Footer Placeholder 4">
            <a:extLst>
              <a:ext uri="{FF2B5EF4-FFF2-40B4-BE49-F238E27FC236}">
                <a16:creationId xmlns:a16="http://schemas.microsoft.com/office/drawing/2014/main" id="{0648B0A4-D459-E84B-9088-CD54838BC0C6}"/>
              </a:ext>
            </a:extLst>
          </p:cNvPr>
          <p:cNvSpPr>
            <a:spLocks noGrp="1"/>
          </p:cNvSpPr>
          <p:nvPr>
            <p:ph type="ftr" sz="quarter" idx="11"/>
          </p:nvPr>
        </p:nvSpPr>
        <p:spPr>
          <a:xfrm>
            <a:off x="838200" y="6239749"/>
            <a:ext cx="4308624" cy="365125"/>
          </a:xfrm>
        </p:spPr>
        <p:txBody>
          <a:bodyPr/>
          <a:lstStyle/>
          <a:p>
            <a:r>
              <a:rPr lang="en-US" dirty="0">
                <a:solidFill>
                  <a:prstClr val="white">
                    <a:lumMod val="65000"/>
                  </a:prstClr>
                </a:solidFill>
                <a:latin typeface="Calibri" panose="020F0502020204030204"/>
              </a:rPr>
              <a:t>ANISHINABEK NATION</a:t>
            </a:r>
          </a:p>
        </p:txBody>
      </p:sp>
      <p:sp>
        <p:nvSpPr>
          <p:cNvPr id="7" name="Rectangle 6">
            <a:extLst>
              <a:ext uri="{FF2B5EF4-FFF2-40B4-BE49-F238E27FC236}">
                <a16:creationId xmlns:a16="http://schemas.microsoft.com/office/drawing/2014/main" id="{4AB8DB63-D1FA-492F-A03B-3E1DD77812E4}"/>
              </a:ext>
            </a:extLst>
          </p:cNvPr>
          <p:cNvSpPr/>
          <p:nvPr/>
        </p:nvSpPr>
        <p:spPr>
          <a:xfrm>
            <a:off x="5648325" y="1271885"/>
            <a:ext cx="6096000" cy="7294305"/>
          </a:xfrm>
          <a:prstGeom prst="rect">
            <a:avLst/>
          </a:prstGeom>
        </p:spPr>
        <p:txBody>
          <a:bodyPr>
            <a:spAutoFit/>
          </a:bodyPr>
          <a:lstStyle/>
          <a:p>
            <a:pPr>
              <a:defRPr/>
            </a:pPr>
            <a:r>
              <a:rPr lang="en-CA" b="1" dirty="0"/>
              <a:t>Corporate and Client Services</a:t>
            </a:r>
          </a:p>
          <a:p>
            <a:pPr>
              <a:defRPr/>
            </a:pPr>
            <a:r>
              <a:rPr lang="en-CA" dirty="0"/>
              <a:t>We provide call centre and regionally-based administrative services and supports to Ministry program and resources across rural Ontario.</a:t>
            </a:r>
          </a:p>
          <a:p>
            <a:pPr>
              <a:defRPr/>
            </a:pPr>
            <a:endParaRPr lang="en-CA" dirty="0"/>
          </a:p>
          <a:p>
            <a:pPr>
              <a:defRPr/>
            </a:pPr>
            <a:endParaRPr lang="en-CA" dirty="0"/>
          </a:p>
          <a:p>
            <a:pPr fontAlgn="base"/>
            <a:r>
              <a:rPr lang="en-CA" b="1" dirty="0"/>
              <a:t>Get agriculture, food and rural </a:t>
            </a:r>
          </a:p>
          <a:p>
            <a:pPr fontAlgn="base"/>
            <a:r>
              <a:rPr lang="en-CA" b="1" dirty="0"/>
              <a:t>info with ONE number </a:t>
            </a:r>
          </a:p>
          <a:p>
            <a:pPr fontAlgn="base"/>
            <a:r>
              <a:rPr lang="en-CA" b="1" dirty="0"/>
              <a:t>1-877-424-1300</a:t>
            </a:r>
          </a:p>
          <a:p>
            <a:pPr fontAlgn="base"/>
            <a:endParaRPr lang="en-CA" b="1" dirty="0"/>
          </a:p>
          <a:p>
            <a:pPr fontAlgn="base"/>
            <a:endParaRPr lang="en-CA" b="1" dirty="0"/>
          </a:p>
          <a:p>
            <a:pPr fontAlgn="base"/>
            <a:r>
              <a:rPr lang="en-CA" b="1" dirty="0"/>
              <a:t>Responding to farm, agri-business and rural business inquiries.</a:t>
            </a:r>
            <a:endParaRPr lang="en-CA" dirty="0"/>
          </a:p>
          <a:p>
            <a:pPr fontAlgn="base"/>
            <a:r>
              <a:rPr lang="en-CA" dirty="0"/>
              <a:t>With experience and backgrounds in agriculture and agri-business, the centre's agents are available to answer questions, provide information to help you make decisions, and if needed, put you in touch with one of our experts.</a:t>
            </a:r>
          </a:p>
          <a:p>
            <a:pPr fontAlgn="base"/>
            <a:endParaRPr lang="en-CA" b="1"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r>
              <a:rPr lang="en-US" dirty="0"/>
              <a:t>	</a:t>
            </a:r>
          </a:p>
        </p:txBody>
      </p:sp>
      <p:pic>
        <p:nvPicPr>
          <p:cNvPr id="1026" name="Picture 2" descr="Agricultural Information Contact Centre">
            <a:extLst>
              <a:ext uri="{FF2B5EF4-FFF2-40B4-BE49-F238E27FC236}">
                <a16:creationId xmlns:a16="http://schemas.microsoft.com/office/drawing/2014/main" id="{F928D1FA-6A47-442C-A0B1-0D59E6746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6426" y="2164412"/>
            <a:ext cx="1732326" cy="2114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538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BAB5-9AD8-4CC2-9E99-D7C6E093037A}"/>
              </a:ext>
            </a:extLst>
          </p:cNvPr>
          <p:cNvSpPr>
            <a:spLocks noGrp="1"/>
          </p:cNvSpPr>
          <p:nvPr>
            <p:ph type="title"/>
          </p:nvPr>
        </p:nvSpPr>
        <p:spPr/>
        <p:txBody>
          <a:bodyPr/>
          <a:lstStyle/>
          <a:p>
            <a:r>
              <a:rPr lang="en-CA" dirty="0"/>
              <a:t>OMAFRA’S INDIGENOUS ENGAGEMENT STRATEGY</a:t>
            </a:r>
          </a:p>
        </p:txBody>
      </p:sp>
      <p:sp>
        <p:nvSpPr>
          <p:cNvPr id="4" name="Footer Placeholder 3">
            <a:extLst>
              <a:ext uri="{FF2B5EF4-FFF2-40B4-BE49-F238E27FC236}">
                <a16:creationId xmlns:a16="http://schemas.microsoft.com/office/drawing/2014/main" id="{D34AFF36-81DD-4AAC-ABDB-7B127BB019EC}"/>
              </a:ext>
            </a:extLst>
          </p:cNvPr>
          <p:cNvSpPr>
            <a:spLocks noGrp="1"/>
          </p:cNvSpPr>
          <p:nvPr>
            <p:ph type="ftr" sz="quarter" idx="11"/>
          </p:nvPr>
        </p:nvSpPr>
        <p:spPr/>
        <p:txBody>
          <a:bodyPr/>
          <a:lstStyle/>
          <a:p>
            <a:r>
              <a:rPr lang="en-US"/>
              <a:t>ANISHINABEK NATION</a:t>
            </a:r>
            <a:endParaRPr lang="en-US" dirty="0"/>
          </a:p>
        </p:txBody>
      </p:sp>
      <p:sp>
        <p:nvSpPr>
          <p:cNvPr id="5" name="Slide Number Placeholder 4">
            <a:extLst>
              <a:ext uri="{FF2B5EF4-FFF2-40B4-BE49-F238E27FC236}">
                <a16:creationId xmlns:a16="http://schemas.microsoft.com/office/drawing/2014/main" id="{38E0EDF9-B1FD-48C5-B8CF-A2B9D9916FEB}"/>
              </a:ext>
            </a:extLst>
          </p:cNvPr>
          <p:cNvSpPr>
            <a:spLocks noGrp="1"/>
          </p:cNvSpPr>
          <p:nvPr>
            <p:ph type="sldNum" sz="quarter" idx="12"/>
          </p:nvPr>
        </p:nvSpPr>
        <p:spPr/>
        <p:txBody>
          <a:bodyPr/>
          <a:lstStyle/>
          <a:p>
            <a:fld id="{45CA12A5-8787-C24E-937D-F706AA64A417}" type="slidenum">
              <a:rPr lang="en-US" smtClean="0"/>
              <a:pPr/>
              <a:t>6</a:t>
            </a:fld>
            <a:endParaRPr lang="en-US" dirty="0"/>
          </a:p>
        </p:txBody>
      </p:sp>
      <p:sp>
        <p:nvSpPr>
          <p:cNvPr id="9" name="Rectangle 8">
            <a:extLst>
              <a:ext uri="{FF2B5EF4-FFF2-40B4-BE49-F238E27FC236}">
                <a16:creationId xmlns:a16="http://schemas.microsoft.com/office/drawing/2014/main" id="{80FFCA80-DD03-4723-AFFF-2AA80A29AAF8}"/>
              </a:ext>
            </a:extLst>
          </p:cNvPr>
          <p:cNvSpPr/>
          <p:nvPr/>
        </p:nvSpPr>
        <p:spPr>
          <a:xfrm>
            <a:off x="257175" y="1912213"/>
            <a:ext cx="6096000" cy="4216539"/>
          </a:xfrm>
          <a:prstGeom prst="rect">
            <a:avLst/>
          </a:prstGeom>
        </p:spPr>
        <p:txBody>
          <a:bodyPr>
            <a:spAutoFit/>
          </a:bodyPr>
          <a:lstStyle/>
          <a:p>
            <a:pPr marL="342900" indent="-342900">
              <a:buFont typeface="Arial" panose="020B0604020202020204" pitchFamily="34" charset="0"/>
              <a:buChar char="•"/>
            </a:pPr>
            <a:r>
              <a:rPr lang="en-CA" b="1" dirty="0"/>
              <a:t>Recognize that building capacity and relationships takes time;</a:t>
            </a:r>
          </a:p>
          <a:p>
            <a:pPr marL="342900" indent="-342900">
              <a:buFont typeface="Arial" panose="020B0604020202020204" pitchFamily="34" charset="0"/>
              <a:buChar char="•"/>
            </a:pPr>
            <a:endParaRPr lang="en-CA" b="1" dirty="0"/>
          </a:p>
          <a:p>
            <a:pPr marL="342900" indent="-342900">
              <a:buFont typeface="Arial" panose="020B0604020202020204" pitchFamily="34" charset="0"/>
              <a:buChar char="•"/>
            </a:pPr>
            <a:r>
              <a:rPr lang="en-CA" b="1" dirty="0"/>
              <a:t>Increase effort and capacity (resources) over time in response to government objectives and Indigenous community interests related to OMAFRA priorities; </a:t>
            </a:r>
          </a:p>
          <a:p>
            <a:pPr marL="342900" indent="-342900">
              <a:buFont typeface="Arial" panose="020B0604020202020204" pitchFamily="34" charset="0"/>
              <a:buChar char="•"/>
            </a:pPr>
            <a:endParaRPr lang="en-CA" b="1" dirty="0"/>
          </a:p>
          <a:p>
            <a:pPr marL="342900" indent="-342900">
              <a:buFont typeface="Arial" panose="020B0604020202020204" pitchFamily="34" charset="0"/>
              <a:buChar char="•"/>
            </a:pPr>
            <a:r>
              <a:rPr lang="en-CA" b="1" dirty="0"/>
              <a:t>Undertake Indigenous engagement on OMAFRA priorities;</a:t>
            </a:r>
          </a:p>
          <a:p>
            <a:pPr marL="342900" indent="-342900">
              <a:buFont typeface="Arial" panose="020B0604020202020204" pitchFamily="34" charset="0"/>
              <a:buChar char="•"/>
            </a:pPr>
            <a:endParaRPr lang="en-CA" b="1" dirty="0"/>
          </a:p>
          <a:p>
            <a:pPr marL="342900" indent="-342900">
              <a:buFont typeface="Arial" panose="020B0604020202020204" pitchFamily="34" charset="0"/>
              <a:buChar char="•"/>
            </a:pPr>
            <a:r>
              <a:rPr lang="en-CA" b="1" dirty="0"/>
              <a:t>Expand agri-food economic development (and food security) opportunities of Indigenous communities and;</a:t>
            </a:r>
          </a:p>
          <a:p>
            <a:pPr marL="342900" indent="-342900">
              <a:buFont typeface="Arial" panose="020B0604020202020204" pitchFamily="34" charset="0"/>
              <a:buChar char="•"/>
            </a:pPr>
            <a:endParaRPr lang="en-CA" b="1" dirty="0"/>
          </a:p>
          <a:p>
            <a:pPr marL="342900" indent="-342900">
              <a:buFont typeface="Arial" panose="020B0604020202020204" pitchFamily="34" charset="0"/>
              <a:buChar char="•"/>
            </a:pPr>
            <a:r>
              <a:rPr lang="en-CA" b="1" dirty="0"/>
              <a:t>Build internal knowledge and capacity.</a:t>
            </a:r>
            <a:r>
              <a:rPr lang="en-CA" sz="1400" dirty="0"/>
              <a:t/>
            </a:r>
            <a:br>
              <a:rPr lang="en-CA" sz="1400" dirty="0"/>
            </a:br>
            <a:r>
              <a:rPr lang="en-CA" sz="1600" dirty="0"/>
              <a:t/>
            </a:r>
            <a:br>
              <a:rPr lang="en-CA" sz="1600" dirty="0"/>
            </a:br>
            <a:endParaRPr lang="en-CA" dirty="0"/>
          </a:p>
        </p:txBody>
      </p:sp>
      <p:pic>
        <p:nvPicPr>
          <p:cNvPr id="14" name="Picture 13">
            <a:extLst>
              <a:ext uri="{FF2B5EF4-FFF2-40B4-BE49-F238E27FC236}">
                <a16:creationId xmlns:a16="http://schemas.microsoft.com/office/drawing/2014/main" id="{3479A54E-A787-4968-A695-4C47A80E5EDE}"/>
              </a:ext>
            </a:extLst>
          </p:cNvPr>
          <p:cNvPicPr>
            <a:picLocks noChangeAspect="1"/>
          </p:cNvPicPr>
          <p:nvPr/>
        </p:nvPicPr>
        <p:blipFill rotWithShape="1">
          <a:blip r:embed="rId2"/>
          <a:srcRect l="48044" t="24580" r="28047" b="13874"/>
          <a:stretch/>
        </p:blipFill>
        <p:spPr>
          <a:xfrm>
            <a:off x="6457950" y="1495425"/>
            <a:ext cx="5725337" cy="4257675"/>
          </a:xfrm>
          <a:prstGeom prst="rect">
            <a:avLst/>
          </a:prstGeom>
        </p:spPr>
      </p:pic>
    </p:spTree>
    <p:extLst>
      <p:ext uri="{BB962C8B-B14F-4D97-AF65-F5344CB8AC3E}">
        <p14:creationId xmlns:p14="http://schemas.microsoft.com/office/powerpoint/2010/main" val="105238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68D565-BC87-4AB5-A1D7-106B3B52BB43}"/>
              </a:ext>
            </a:extLst>
          </p:cNvPr>
          <p:cNvSpPr>
            <a:spLocks noGrp="1"/>
          </p:cNvSpPr>
          <p:nvPr>
            <p:ph type="title"/>
          </p:nvPr>
        </p:nvSpPr>
        <p:spPr>
          <a:xfrm>
            <a:off x="2152650" y="46007"/>
            <a:ext cx="7886700" cy="1118765"/>
          </a:xfrm>
        </p:spPr>
        <p:txBody>
          <a:bodyPr/>
          <a:lstStyle/>
          <a:p>
            <a:r>
              <a:rPr lang="en-CA" sz="2800" dirty="0">
                <a:solidFill>
                  <a:prstClr val="white"/>
                </a:solidFill>
              </a:rPr>
              <a:t>OMAFRA Indigenous Support </a:t>
            </a:r>
            <a:endParaRPr lang="en-CA" dirty="0"/>
          </a:p>
        </p:txBody>
      </p:sp>
      <p:sp>
        <p:nvSpPr>
          <p:cNvPr id="3" name="Content Placeholder 2">
            <a:extLst>
              <a:ext uri="{FF2B5EF4-FFF2-40B4-BE49-F238E27FC236}">
                <a16:creationId xmlns:a16="http://schemas.microsoft.com/office/drawing/2014/main" id="{1509C519-41A8-4B66-BD6D-64A6CDB82D80}"/>
              </a:ext>
            </a:extLst>
          </p:cNvPr>
          <p:cNvSpPr>
            <a:spLocks noGrp="1"/>
          </p:cNvSpPr>
          <p:nvPr>
            <p:ph idx="1"/>
          </p:nvPr>
        </p:nvSpPr>
        <p:spPr>
          <a:xfrm>
            <a:off x="285751" y="1164772"/>
            <a:ext cx="5810250" cy="5116317"/>
          </a:xfrm>
        </p:spPr>
        <p:txBody>
          <a:bodyPr>
            <a:normAutofit/>
          </a:bodyPr>
          <a:lstStyle/>
          <a:p>
            <a:pPr marL="0" indent="0">
              <a:buNone/>
            </a:pPr>
            <a:r>
              <a:rPr lang="en-CA" sz="1900" dirty="0"/>
              <a:t>Many of Ontario’s Indigenous communities face food insecurity, health and economic development challenges that OMAFRA is positioned to help address:</a:t>
            </a:r>
          </a:p>
          <a:p>
            <a:r>
              <a:rPr lang="en-CA" sz="1900" dirty="0"/>
              <a:t>In Northern communities lack of access to healthy food is associated with numerous health concerns.</a:t>
            </a:r>
          </a:p>
          <a:p>
            <a:r>
              <a:rPr lang="en-CA" sz="1900" dirty="0"/>
              <a:t>Support for food production, processing  and business development.</a:t>
            </a:r>
          </a:p>
          <a:p>
            <a:r>
              <a:rPr lang="en-CA" sz="1900" dirty="0"/>
              <a:t>Support  for improved marketing of Indigenous food products which are in demand.</a:t>
            </a:r>
          </a:p>
          <a:p>
            <a:pPr marL="0" indent="0">
              <a:buNone/>
            </a:pPr>
            <a:r>
              <a:rPr lang="en-CA" sz="1900" dirty="0"/>
              <a:t>OMAFRA has an opportunity to build on our existing, relationships, using existing services, to support the expansion of Indigenous agri-food initiatives.</a:t>
            </a:r>
          </a:p>
          <a:p>
            <a:pPr marL="0" indent="0">
              <a:buNone/>
            </a:pPr>
            <a:endParaRPr lang="en-CA" sz="1900" dirty="0"/>
          </a:p>
          <a:p>
            <a:endParaRPr lang="en-CA" dirty="0"/>
          </a:p>
        </p:txBody>
      </p:sp>
      <p:sp>
        <p:nvSpPr>
          <p:cNvPr id="6" name="Slide Number Placeholder 5">
            <a:extLst>
              <a:ext uri="{FF2B5EF4-FFF2-40B4-BE49-F238E27FC236}">
                <a16:creationId xmlns:a16="http://schemas.microsoft.com/office/drawing/2014/main" id="{280CACA3-0846-42B4-A7B3-D97AF572ABC2}"/>
              </a:ext>
            </a:extLst>
          </p:cNvPr>
          <p:cNvSpPr>
            <a:spLocks noGrp="1"/>
          </p:cNvSpPr>
          <p:nvPr>
            <p:ph type="sldNum" sz="quarter" idx="12"/>
          </p:nvPr>
        </p:nvSpPr>
        <p:spPr/>
        <p:txBody>
          <a:bodyPr/>
          <a:lstStyle/>
          <a:p>
            <a:pPr>
              <a:defRPr/>
            </a:pPr>
            <a:fld id="{1114BF4C-1734-4BA1-9C7B-313E6A0C651B}" type="slidenum">
              <a:rPr lang="en-CA" altLang="en-US">
                <a:solidFill>
                  <a:prstClr val="white">
                    <a:lumMod val="65000"/>
                  </a:prstClr>
                </a:solidFill>
                <a:latin typeface="Calibri" panose="020F0502020204030204"/>
              </a:rPr>
              <a:pPr>
                <a:defRPr/>
              </a:pPr>
              <a:t>7</a:t>
            </a:fld>
            <a:endParaRPr lang="en-CA" altLang="en-US" dirty="0">
              <a:solidFill>
                <a:prstClr val="white">
                  <a:lumMod val="65000"/>
                </a:prstClr>
              </a:solidFill>
              <a:latin typeface="Calibri" panose="020F0502020204030204"/>
            </a:endParaRPr>
          </a:p>
        </p:txBody>
      </p:sp>
      <p:sp>
        <p:nvSpPr>
          <p:cNvPr id="8" name="TextBox 7">
            <a:extLst>
              <a:ext uri="{FF2B5EF4-FFF2-40B4-BE49-F238E27FC236}">
                <a16:creationId xmlns:a16="http://schemas.microsoft.com/office/drawing/2014/main" id="{D4E3246C-4828-4A43-BF45-812532F38014}"/>
              </a:ext>
            </a:extLst>
          </p:cNvPr>
          <p:cNvSpPr txBox="1"/>
          <p:nvPr/>
        </p:nvSpPr>
        <p:spPr>
          <a:xfrm>
            <a:off x="7104112" y="5517232"/>
            <a:ext cx="2952328" cy="400110"/>
          </a:xfrm>
          <a:prstGeom prst="rect">
            <a:avLst/>
          </a:prstGeom>
          <a:noFill/>
        </p:spPr>
        <p:txBody>
          <a:bodyPr wrap="square" rtlCol="0">
            <a:spAutoFit/>
          </a:bodyPr>
          <a:lstStyle/>
          <a:p>
            <a:r>
              <a:rPr lang="en-CA" sz="1000" b="1" i="1" dirty="0">
                <a:solidFill>
                  <a:prstClr val="black"/>
                </a:solidFill>
                <a:latin typeface="Calibri" panose="020F0502020204030204"/>
              </a:rPr>
              <a:t>Source: Indigenous and Northern Affairs Canada, 2017–18 Departmental Plan</a:t>
            </a:r>
          </a:p>
        </p:txBody>
      </p:sp>
      <p:pic>
        <p:nvPicPr>
          <p:cNvPr id="4" name="Picture 3" descr="A picture containing screenshot&#10;&#10;Description generated with very high confidence">
            <a:extLst>
              <a:ext uri="{FF2B5EF4-FFF2-40B4-BE49-F238E27FC236}">
                <a16:creationId xmlns:a16="http://schemas.microsoft.com/office/drawing/2014/main" id="{BEB82E2B-940A-4F28-9BCF-4CDA2861A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7225" y="1181284"/>
            <a:ext cx="3915350" cy="4013541"/>
          </a:xfrm>
          <a:prstGeom prst="rect">
            <a:avLst/>
          </a:prstGeom>
        </p:spPr>
      </p:pic>
    </p:spTree>
    <p:extLst>
      <p:ext uri="{BB962C8B-B14F-4D97-AF65-F5344CB8AC3E}">
        <p14:creationId xmlns:p14="http://schemas.microsoft.com/office/powerpoint/2010/main" val="1584751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History of Indigenous Agriculture</a:t>
            </a:r>
          </a:p>
        </p:txBody>
      </p:sp>
      <p:sp>
        <p:nvSpPr>
          <p:cNvPr id="3" name="Content Placeholder 2"/>
          <p:cNvSpPr>
            <a:spLocks noGrp="1"/>
          </p:cNvSpPr>
          <p:nvPr>
            <p:ph idx="1"/>
          </p:nvPr>
        </p:nvSpPr>
        <p:spPr>
          <a:xfrm>
            <a:off x="657225" y="1371569"/>
            <a:ext cx="5346971" cy="4463174"/>
          </a:xfrm>
        </p:spPr>
        <p:txBody>
          <a:bodyPr>
            <a:normAutofit/>
          </a:bodyPr>
          <a:lstStyle/>
          <a:p>
            <a:r>
              <a:rPr lang="en-CA" sz="2400" dirty="0"/>
              <a:t>The science or practice of farming, including the cultivation of the soil for growing of crops and the rearing of animals to provide food, wool and other products.</a:t>
            </a:r>
          </a:p>
          <a:p>
            <a:endParaRPr lang="en-CA" sz="2400" dirty="0"/>
          </a:p>
          <a:p>
            <a:r>
              <a:rPr lang="en-CA" sz="2400" dirty="0"/>
              <a:t>The history of Anishinabek culture includes farming.</a:t>
            </a:r>
          </a:p>
          <a:p>
            <a:pPr marL="0" indent="0">
              <a:buNone/>
            </a:pPr>
            <a:endParaRPr lang="en-CA" dirty="0"/>
          </a:p>
          <a:p>
            <a:endParaRPr lang="en-CA" dirty="0"/>
          </a:p>
          <a:p>
            <a:endParaRPr lang="en-CA" dirty="0"/>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8</a:t>
            </a:fld>
            <a:endParaRPr lang="en-US" dirty="0">
              <a:solidFill>
                <a:prstClr val="white">
                  <a:lumMod val="65000"/>
                </a:prstClr>
              </a:solidFill>
              <a:latin typeface="Calibri" panose="020F0502020204030204"/>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083" y="1118482"/>
            <a:ext cx="4077895" cy="4893150"/>
          </a:xfrm>
          <a:prstGeom prst="rect">
            <a:avLst/>
          </a:prstGeom>
        </p:spPr>
      </p:pic>
    </p:spTree>
    <p:extLst>
      <p:ext uri="{BB962C8B-B14F-4D97-AF65-F5344CB8AC3E}">
        <p14:creationId xmlns:p14="http://schemas.microsoft.com/office/powerpoint/2010/main" val="1121347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1C3F2-5321-4875-8F23-8BB0E6F05B11}"/>
              </a:ext>
            </a:extLst>
          </p:cNvPr>
          <p:cNvSpPr>
            <a:spLocks noGrp="1"/>
          </p:cNvSpPr>
          <p:nvPr>
            <p:ph type="title"/>
          </p:nvPr>
        </p:nvSpPr>
        <p:spPr/>
        <p:txBody>
          <a:bodyPr/>
          <a:lstStyle/>
          <a:p>
            <a:r>
              <a:rPr lang="en-CA" dirty="0"/>
              <a:t>Video: History of Indigenous Farming</a:t>
            </a:r>
          </a:p>
        </p:txBody>
      </p:sp>
      <p:sp>
        <p:nvSpPr>
          <p:cNvPr id="3" name="Content Placeholder 2">
            <a:extLst>
              <a:ext uri="{FF2B5EF4-FFF2-40B4-BE49-F238E27FC236}">
                <a16:creationId xmlns:a16="http://schemas.microsoft.com/office/drawing/2014/main" id="{4C21A0AF-66AF-4BC9-AE06-F16CF932AF39}"/>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73D28E21-288E-483E-9BF2-3C3D34D0EAB9}"/>
              </a:ext>
            </a:extLst>
          </p:cNvPr>
          <p:cNvSpPr>
            <a:spLocks noGrp="1"/>
          </p:cNvSpPr>
          <p:nvPr>
            <p:ph type="ftr" sz="quarter" idx="11"/>
          </p:nvPr>
        </p:nvSpPr>
        <p:spPr/>
        <p:txBody>
          <a:bodyPr/>
          <a:lstStyle/>
          <a:p>
            <a:r>
              <a:rPr lang="en-US">
                <a:solidFill>
                  <a:prstClr val="white">
                    <a:lumMod val="65000"/>
                  </a:prstClr>
                </a:solidFill>
                <a:latin typeface="Calibri" panose="020F0502020204030204"/>
              </a:rPr>
              <a:t>ANISHINABEK NATION</a:t>
            </a:r>
            <a:endParaRPr lang="en-US" dirty="0">
              <a:solidFill>
                <a:prstClr val="white">
                  <a:lumMod val="65000"/>
                </a:prstClr>
              </a:solidFill>
              <a:latin typeface="Calibri" panose="020F0502020204030204"/>
            </a:endParaRPr>
          </a:p>
        </p:txBody>
      </p:sp>
      <p:sp>
        <p:nvSpPr>
          <p:cNvPr id="5" name="Slide Number Placeholder 4">
            <a:extLst>
              <a:ext uri="{FF2B5EF4-FFF2-40B4-BE49-F238E27FC236}">
                <a16:creationId xmlns:a16="http://schemas.microsoft.com/office/drawing/2014/main" id="{6D6CF9F9-1C83-401C-B471-F2C568516694}"/>
              </a:ext>
            </a:extLst>
          </p:cNvPr>
          <p:cNvSpPr>
            <a:spLocks noGrp="1"/>
          </p:cNvSpPr>
          <p:nvPr>
            <p:ph type="sldNum" sz="quarter" idx="12"/>
          </p:nvPr>
        </p:nvSpPr>
        <p:spPr/>
        <p:txBody>
          <a:bodyPr/>
          <a:lstStyle/>
          <a:p>
            <a:fld id="{45CA12A5-8787-C24E-937D-F706AA64A417}" type="slidenum">
              <a:rPr lang="en-US">
                <a:solidFill>
                  <a:prstClr val="white">
                    <a:lumMod val="65000"/>
                  </a:prstClr>
                </a:solidFill>
                <a:latin typeface="Calibri" panose="020F0502020204030204"/>
              </a:rPr>
              <a:pPr/>
              <a:t>9</a:t>
            </a:fld>
            <a:endParaRPr lang="en-US" dirty="0">
              <a:solidFill>
                <a:prstClr val="white">
                  <a:lumMod val="65000"/>
                </a:prstClr>
              </a:solidFill>
              <a:latin typeface="Calibri" panose="020F0502020204030204"/>
            </a:endParaRPr>
          </a:p>
        </p:txBody>
      </p:sp>
    </p:spTree>
    <p:extLst>
      <p:ext uri="{BB962C8B-B14F-4D97-AF65-F5344CB8AC3E}">
        <p14:creationId xmlns:p14="http://schemas.microsoft.com/office/powerpoint/2010/main" val="472545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39048641-317A-2C4B-825C-09E2509259EC}" vid="{4746E5EF-336D-D143-98F7-FF2D4CCDA0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3474</Words>
  <Application>Microsoft Office PowerPoint</Application>
  <PresentationFormat>Widescreen</PresentationFormat>
  <Paragraphs>456</Paragraphs>
  <Slides>37</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ＭＳ Ｐゴシック</vt:lpstr>
      <vt:lpstr>Arial</vt:lpstr>
      <vt:lpstr>Avenir</vt:lpstr>
      <vt:lpstr>Calibri</vt:lpstr>
      <vt:lpstr>Calibri Light</vt:lpstr>
      <vt:lpstr>Franklin Gothic Book</vt:lpstr>
      <vt:lpstr>Open Sans</vt:lpstr>
      <vt:lpstr>Verdana</vt:lpstr>
      <vt:lpstr>Office Theme</vt:lpstr>
      <vt:lpstr>1_Office Theme</vt:lpstr>
      <vt:lpstr>Agriculture and Food Our OMAFRA Relationship    Regional Round Table Sessions May 2019 Sault Ste. Marie and Rama </vt:lpstr>
      <vt:lpstr>The OMAFRA/AN TPA</vt:lpstr>
      <vt:lpstr>Anishinabek Nation Regions</vt:lpstr>
      <vt:lpstr>What is OMAFRA’s Mission?</vt:lpstr>
      <vt:lpstr>What is OMAFRA’s Mission?</vt:lpstr>
      <vt:lpstr>OMAFRA’S INDIGENOUS ENGAGEMENT STRATEGY</vt:lpstr>
      <vt:lpstr>OMAFRA Indigenous Support </vt:lpstr>
      <vt:lpstr>History of Indigenous Agriculture</vt:lpstr>
      <vt:lpstr>Video: History of Indigenous Farming</vt:lpstr>
      <vt:lpstr>It all goes back to the lands where we farm…</vt:lpstr>
      <vt:lpstr>OMAFRA Initiatives</vt:lpstr>
      <vt:lpstr>OMAFRA’s Local Food Approach</vt:lpstr>
      <vt:lpstr>Agriculture Development Branch</vt:lpstr>
      <vt:lpstr>OMAFRA’s Resources</vt:lpstr>
      <vt:lpstr>OMAFRA’s Resources</vt:lpstr>
      <vt:lpstr>Video: Aquaculture</vt:lpstr>
      <vt:lpstr>OMAFRA’s Resources</vt:lpstr>
      <vt:lpstr>OMAFRA’s Resources</vt:lpstr>
      <vt:lpstr>OMAFRA’s Resources</vt:lpstr>
      <vt:lpstr>Pollinator Health Action Plan-3 Measures</vt:lpstr>
      <vt:lpstr>OMAFRA’s Resources</vt:lpstr>
      <vt:lpstr>OMAFRA’s Resources</vt:lpstr>
      <vt:lpstr>OMAFRA’s Resources</vt:lpstr>
      <vt:lpstr>Video: Fort Hope Farm</vt:lpstr>
      <vt:lpstr>OMAFRA’s Resources</vt:lpstr>
      <vt:lpstr>Artisanal Chicken</vt:lpstr>
      <vt:lpstr>Landscape of Indigenous Agri-Food Supports</vt:lpstr>
      <vt:lpstr>Canadian Agricultural Partnership: Businesses</vt:lpstr>
      <vt:lpstr>CAP: Organizations and Collaborations</vt:lpstr>
      <vt:lpstr>What is an Environmental Farm Plan</vt:lpstr>
      <vt:lpstr>Indigenous Agriculture and Food Systems Initiative</vt:lpstr>
      <vt:lpstr>Indigenous Agriculture and Food Systems Initiative</vt:lpstr>
      <vt:lpstr>Indigenous Economic Development Fund</vt:lpstr>
      <vt:lpstr>Indian Agricultural Program of Ontario</vt:lpstr>
      <vt:lpstr>Landscape of Indigenous Agri-Food Supports</vt:lpstr>
      <vt:lpstr>APPENDICES</vt:lpstr>
      <vt:lpstr>Pollinator Health Action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 and Food Our OMAFRA Relationship    Regional Round Table Sessions May 2019 Sault Ste. Marie and Rama</dc:title>
  <dc:creator>Ferreira, George (OMAFRA)</dc:creator>
  <cp:lastModifiedBy>Lynn Moreau</cp:lastModifiedBy>
  <cp:revision>50</cp:revision>
  <cp:lastPrinted>2019-05-16T19:41:21Z</cp:lastPrinted>
  <dcterms:created xsi:type="dcterms:W3CDTF">2019-05-15T14:55:19Z</dcterms:created>
  <dcterms:modified xsi:type="dcterms:W3CDTF">2019-05-29T11:45:41Z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George.Ferreira@ontario.ca</vt:lpwstr>
  </property>
  <property fmtid="{D5CDD505-2E9C-101B-9397-08002B2CF9AE}" pid="5" name="MSIP_Label_034a106e-6316-442c-ad35-738afd673d2b_SetDate">
    <vt:lpwstr>2019-05-15T15:58:35.9612861Z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Extended_MSFT_Method">
    <vt:lpwstr>Automatic</vt:lpwstr>
  </property>
  <property fmtid="{D5CDD505-2E9C-101B-9397-08002B2CF9AE}" pid="9" name="Sensitivity">
    <vt:lpwstr>OPS - Unclassified Information</vt:lpwstr>
  </property>
</Properties>
</file>