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95" r:id="rId2"/>
    <p:sldId id="284" r:id="rId3"/>
    <p:sldId id="287" r:id="rId4"/>
    <p:sldId id="273" r:id="rId5"/>
    <p:sldId id="299" r:id="rId6"/>
    <p:sldId id="285" r:id="rId7"/>
    <p:sldId id="288" r:id="rId8"/>
    <p:sldId id="296" r:id="rId9"/>
    <p:sldId id="297" r:id="rId10"/>
    <p:sldId id="294" r:id="rId11"/>
    <p:sldId id="275" r:id="rId12"/>
    <p:sldId id="276" r:id="rId13"/>
    <p:sldId id="277" r:id="rId14"/>
    <p:sldId id="278" r:id="rId15"/>
    <p:sldId id="256" r:id="rId16"/>
    <p:sldId id="263" r:id="rId17"/>
    <p:sldId id="282" r:id="rId18"/>
    <p:sldId id="272" r:id="rId19"/>
    <p:sldId id="290" r:id="rId20"/>
    <p:sldId id="291" r:id="rId21"/>
    <p:sldId id="267" r:id="rId22"/>
    <p:sldId id="271" r:id="rId23"/>
    <p:sldId id="301" r:id="rId24"/>
    <p:sldId id="300" r:id="rId25"/>
    <p:sldId id="292" r:id="rId26"/>
    <p:sldId id="293" r:id="rId27"/>
  </p:sldIdLst>
  <p:sldSz cx="9144000" cy="6858000" type="screen4x3"/>
  <p:notesSz cx="6858000" cy="2981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 McLaughlin" initials="JM"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3"/>
    <p:restoredTop sz="57830"/>
  </p:normalViewPr>
  <p:slideViewPr>
    <p:cSldViewPr snapToGrid="0" snapToObjects="1">
      <p:cViewPr varScale="1">
        <p:scale>
          <a:sx n="66" d="100"/>
          <a:sy n="66" d="100"/>
        </p:scale>
        <p:origin x="29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09T11:30:26.253" idx="2">
    <p:pos x="4744" y="1616"/>
    <p:text>Get the needs assessment from Matawa --- building a more concrete list of organizations...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7-09T11:38:22.986" idx="9">
    <p:pos x="10" y="10"/>
    <p:text>Transitioning the next few slides... ???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C82DA-525F-7B47-9C76-8668AF01E5D1}" type="doc">
      <dgm:prSet loTypeId="urn:microsoft.com/office/officeart/2005/8/layout/hList1" loCatId="" qsTypeId="urn:microsoft.com/office/officeart/2005/8/quickstyle/simple1" qsCatId="simple" csTypeId="urn:microsoft.com/office/officeart/2005/8/colors/colorful4" csCatId="colorful" phldr="1"/>
      <dgm:spPr/>
      <dgm:t>
        <a:bodyPr/>
        <a:lstStyle/>
        <a:p>
          <a:endParaRPr lang="en-US"/>
        </a:p>
      </dgm:t>
    </dgm:pt>
    <dgm:pt modelId="{2BDECBAD-423C-B74E-AC02-B71283AA0B67}">
      <dgm:prSet phldrT="[Text]"/>
      <dgm:spPr/>
      <dgm:t>
        <a:bodyPr/>
        <a:lstStyle/>
        <a:p>
          <a:r>
            <a:rPr lang="en-US"/>
            <a:t>Knowledge &amp; Sharing </a:t>
          </a:r>
        </a:p>
      </dgm:t>
    </dgm:pt>
    <dgm:pt modelId="{A714A040-1F86-2548-B14D-6CA5B9BB2791}" type="parTrans" cxnId="{92072628-0C72-4444-9E89-ABC8DD6F9F29}">
      <dgm:prSet/>
      <dgm:spPr/>
      <dgm:t>
        <a:bodyPr/>
        <a:lstStyle/>
        <a:p>
          <a:endParaRPr lang="en-US"/>
        </a:p>
      </dgm:t>
    </dgm:pt>
    <dgm:pt modelId="{371C685A-4DD9-5844-8C8B-E5348D4CC0C4}" type="sibTrans" cxnId="{92072628-0C72-4444-9E89-ABC8DD6F9F29}">
      <dgm:prSet/>
      <dgm:spPr/>
      <dgm:t>
        <a:bodyPr/>
        <a:lstStyle/>
        <a:p>
          <a:endParaRPr lang="en-US"/>
        </a:p>
      </dgm:t>
    </dgm:pt>
    <dgm:pt modelId="{FD601C71-44F1-4147-BF32-954DC0E920EA}">
      <dgm:prSet phldrT="[Text]"/>
      <dgm:spPr/>
      <dgm:t>
        <a:bodyPr/>
        <a:lstStyle/>
        <a:p>
          <a:r>
            <a:rPr lang="en-US" dirty="0"/>
            <a:t>Traditional Teachings </a:t>
          </a:r>
        </a:p>
      </dgm:t>
    </dgm:pt>
    <dgm:pt modelId="{DE668E1D-5E4D-0A41-BF4F-AEB33D313936}" type="parTrans" cxnId="{6D023237-2EBA-B14F-9212-6D530FEF1AB6}">
      <dgm:prSet/>
      <dgm:spPr/>
      <dgm:t>
        <a:bodyPr/>
        <a:lstStyle/>
        <a:p>
          <a:endParaRPr lang="en-US"/>
        </a:p>
      </dgm:t>
    </dgm:pt>
    <dgm:pt modelId="{93946B0A-A86E-4C44-A975-7655F0F8BFF4}" type="sibTrans" cxnId="{6D023237-2EBA-B14F-9212-6D530FEF1AB6}">
      <dgm:prSet/>
      <dgm:spPr/>
      <dgm:t>
        <a:bodyPr/>
        <a:lstStyle/>
        <a:p>
          <a:endParaRPr lang="en-US"/>
        </a:p>
      </dgm:t>
    </dgm:pt>
    <dgm:pt modelId="{2162CEC2-9153-DB49-B89D-5F45DCC9C9DC}">
      <dgm:prSet phldrT="[Text]"/>
      <dgm:spPr/>
      <dgm:t>
        <a:bodyPr/>
        <a:lstStyle/>
        <a:p>
          <a:r>
            <a:rPr lang="en-US"/>
            <a:t>Food Soveringty and Self Determination</a:t>
          </a:r>
        </a:p>
      </dgm:t>
    </dgm:pt>
    <dgm:pt modelId="{9E52E2F6-0B12-8A46-924A-B31D5B13E8E6}" type="parTrans" cxnId="{E8AF253E-9F1F-7E45-B6FF-7B532B6C71C5}">
      <dgm:prSet/>
      <dgm:spPr/>
      <dgm:t>
        <a:bodyPr/>
        <a:lstStyle/>
        <a:p>
          <a:endParaRPr lang="en-US"/>
        </a:p>
      </dgm:t>
    </dgm:pt>
    <dgm:pt modelId="{2F5B391E-A097-E44A-9C06-AD5708CD3513}" type="sibTrans" cxnId="{E8AF253E-9F1F-7E45-B6FF-7B532B6C71C5}">
      <dgm:prSet/>
      <dgm:spPr/>
      <dgm:t>
        <a:bodyPr/>
        <a:lstStyle/>
        <a:p>
          <a:endParaRPr lang="en-US"/>
        </a:p>
      </dgm:t>
    </dgm:pt>
    <dgm:pt modelId="{336B7A85-F8FF-634A-959C-1D42339AEDC1}">
      <dgm:prSet phldrT="[Text]"/>
      <dgm:spPr/>
      <dgm:t>
        <a:bodyPr/>
        <a:lstStyle/>
        <a:p>
          <a:r>
            <a:rPr lang="en-US"/>
            <a:t>Food Access &amp; Advocacy </a:t>
          </a:r>
        </a:p>
      </dgm:t>
    </dgm:pt>
    <dgm:pt modelId="{A9404AF4-95AE-4445-894A-744B754861EA}" type="parTrans" cxnId="{CE511C72-926E-904F-93B4-528CF787C402}">
      <dgm:prSet/>
      <dgm:spPr/>
      <dgm:t>
        <a:bodyPr/>
        <a:lstStyle/>
        <a:p>
          <a:endParaRPr lang="en-US"/>
        </a:p>
      </dgm:t>
    </dgm:pt>
    <dgm:pt modelId="{9E8CB0B6-0BF2-894D-950C-29E56A290058}" type="sibTrans" cxnId="{CE511C72-926E-904F-93B4-528CF787C402}">
      <dgm:prSet/>
      <dgm:spPr/>
      <dgm:t>
        <a:bodyPr/>
        <a:lstStyle/>
        <a:p>
          <a:endParaRPr lang="en-US"/>
        </a:p>
      </dgm:t>
    </dgm:pt>
    <dgm:pt modelId="{7373D78E-2326-2041-BD84-F73E94F8A0E4}">
      <dgm:prSet phldrT="[Text]"/>
      <dgm:spPr/>
      <dgm:t>
        <a:bodyPr/>
        <a:lstStyle/>
        <a:p>
          <a:r>
            <a:rPr lang="en-US" dirty="0"/>
            <a:t>Barriers to accessing wild game </a:t>
          </a:r>
        </a:p>
      </dgm:t>
    </dgm:pt>
    <dgm:pt modelId="{11CB1D0B-BFA9-3443-B9F4-1A2CA664970C}" type="parTrans" cxnId="{D289E51F-22A9-814F-974E-68A48CF17B88}">
      <dgm:prSet/>
      <dgm:spPr/>
      <dgm:t>
        <a:bodyPr/>
        <a:lstStyle/>
        <a:p>
          <a:endParaRPr lang="en-US"/>
        </a:p>
      </dgm:t>
    </dgm:pt>
    <dgm:pt modelId="{1457FA0E-6CB2-E548-952A-C892E3ECF14A}" type="sibTrans" cxnId="{D289E51F-22A9-814F-974E-68A48CF17B88}">
      <dgm:prSet/>
      <dgm:spPr/>
      <dgm:t>
        <a:bodyPr/>
        <a:lstStyle/>
        <a:p>
          <a:endParaRPr lang="en-US"/>
        </a:p>
      </dgm:t>
    </dgm:pt>
    <dgm:pt modelId="{B58EDC70-0C40-4643-AB9E-AB5CB4F145E0}">
      <dgm:prSet phldrT="[Text]"/>
      <dgm:spPr/>
      <dgm:t>
        <a:bodyPr/>
        <a:lstStyle/>
        <a:p>
          <a:r>
            <a:rPr lang="en-US"/>
            <a:t>Understanding barriers in the food system </a:t>
          </a:r>
        </a:p>
      </dgm:t>
    </dgm:pt>
    <dgm:pt modelId="{322C53E2-6541-B547-B56D-80D49597461F}" type="parTrans" cxnId="{89775C45-55A8-604C-9911-177040FD345C}">
      <dgm:prSet/>
      <dgm:spPr/>
      <dgm:t>
        <a:bodyPr/>
        <a:lstStyle/>
        <a:p>
          <a:endParaRPr lang="en-US"/>
        </a:p>
      </dgm:t>
    </dgm:pt>
    <dgm:pt modelId="{C5572FE3-8F11-B84F-B6B6-4DF540774624}" type="sibTrans" cxnId="{89775C45-55A8-604C-9911-177040FD345C}">
      <dgm:prSet/>
      <dgm:spPr/>
      <dgm:t>
        <a:bodyPr/>
        <a:lstStyle/>
        <a:p>
          <a:endParaRPr lang="en-US"/>
        </a:p>
      </dgm:t>
    </dgm:pt>
    <dgm:pt modelId="{BADC47A8-E710-E448-907F-B02E63C3A5D2}">
      <dgm:prSet phldrT="[Text]"/>
      <dgm:spPr/>
      <dgm:t>
        <a:bodyPr/>
        <a:lstStyle/>
        <a:p>
          <a:r>
            <a:rPr lang="en-US"/>
            <a:t>Cultural Safe Space</a:t>
          </a:r>
        </a:p>
      </dgm:t>
    </dgm:pt>
    <dgm:pt modelId="{1B7B9902-0576-9A44-BFB0-078B1E62E7F1}" type="parTrans" cxnId="{EEDD3DF9-42DB-264D-886A-292EA04DBC98}">
      <dgm:prSet/>
      <dgm:spPr/>
      <dgm:t>
        <a:bodyPr/>
        <a:lstStyle/>
        <a:p>
          <a:endParaRPr lang="en-US"/>
        </a:p>
      </dgm:t>
    </dgm:pt>
    <dgm:pt modelId="{30F318ED-11ED-AF4B-866E-9C507F2A0301}" type="sibTrans" cxnId="{EEDD3DF9-42DB-264D-886A-292EA04DBC98}">
      <dgm:prSet/>
      <dgm:spPr/>
      <dgm:t>
        <a:bodyPr/>
        <a:lstStyle/>
        <a:p>
          <a:endParaRPr lang="en-US"/>
        </a:p>
      </dgm:t>
    </dgm:pt>
    <dgm:pt modelId="{0CA7FC62-F877-1148-86F7-FC0252D1C9DE}">
      <dgm:prSet phldrT="[Text]"/>
      <dgm:spPr/>
      <dgm:t>
        <a:bodyPr/>
        <a:lstStyle/>
        <a:p>
          <a:r>
            <a:rPr lang="en-US" dirty="0"/>
            <a:t>Physical Cultural Space in the City of TBAY (public spaces)</a:t>
          </a:r>
        </a:p>
      </dgm:t>
    </dgm:pt>
    <dgm:pt modelId="{E493EA7B-9E8D-A64C-8C7A-F19087915620}" type="parTrans" cxnId="{B26B0F84-10CF-474E-851D-15F974D24097}">
      <dgm:prSet/>
      <dgm:spPr/>
      <dgm:t>
        <a:bodyPr/>
        <a:lstStyle/>
        <a:p>
          <a:endParaRPr lang="en-US"/>
        </a:p>
      </dgm:t>
    </dgm:pt>
    <dgm:pt modelId="{1F67D5E7-5BDB-894B-99A1-44779B914E16}" type="sibTrans" cxnId="{B26B0F84-10CF-474E-851D-15F974D24097}">
      <dgm:prSet/>
      <dgm:spPr/>
      <dgm:t>
        <a:bodyPr/>
        <a:lstStyle/>
        <a:p>
          <a:endParaRPr lang="en-US"/>
        </a:p>
      </dgm:t>
    </dgm:pt>
    <dgm:pt modelId="{0C90727B-F0CA-F94D-A3A4-131702E2EA1D}">
      <dgm:prSet phldrT="[Text]"/>
      <dgm:spPr/>
      <dgm:t>
        <a:bodyPr/>
        <a:lstStyle/>
        <a:p>
          <a:r>
            <a:rPr lang="en-US"/>
            <a:t>Training and Settler Awareness </a:t>
          </a:r>
        </a:p>
      </dgm:t>
    </dgm:pt>
    <dgm:pt modelId="{339A6C08-17EC-AF44-BB23-CAE151267D15}" type="parTrans" cxnId="{8D75CC8B-DD0A-9E4C-975F-17A5FB66F0C2}">
      <dgm:prSet/>
      <dgm:spPr/>
      <dgm:t>
        <a:bodyPr/>
        <a:lstStyle/>
        <a:p>
          <a:endParaRPr lang="en-US"/>
        </a:p>
      </dgm:t>
    </dgm:pt>
    <dgm:pt modelId="{FDE4C67D-197B-4A4A-9FB4-46CE4D5B54E0}" type="sibTrans" cxnId="{8D75CC8B-DD0A-9E4C-975F-17A5FB66F0C2}">
      <dgm:prSet/>
      <dgm:spPr/>
      <dgm:t>
        <a:bodyPr/>
        <a:lstStyle/>
        <a:p>
          <a:endParaRPr lang="en-US"/>
        </a:p>
      </dgm:t>
    </dgm:pt>
    <dgm:pt modelId="{F74CEE9E-40AF-2946-911B-1EE554027533}">
      <dgm:prSet phldrT="[Text]"/>
      <dgm:spPr/>
      <dgm:t>
        <a:bodyPr/>
        <a:lstStyle/>
        <a:p>
          <a:r>
            <a:rPr lang="en-US"/>
            <a:t>Tools and Resources </a:t>
          </a:r>
        </a:p>
      </dgm:t>
    </dgm:pt>
    <dgm:pt modelId="{255F66E3-2842-B649-8A22-3F545097A7C3}" type="parTrans" cxnId="{1FDC1B20-FAA3-9E42-B277-BE5959A0D771}">
      <dgm:prSet/>
      <dgm:spPr/>
      <dgm:t>
        <a:bodyPr/>
        <a:lstStyle/>
        <a:p>
          <a:endParaRPr lang="en-US"/>
        </a:p>
      </dgm:t>
    </dgm:pt>
    <dgm:pt modelId="{8B43AE08-2FA0-3140-9D9F-C0953AF6A4D9}" type="sibTrans" cxnId="{1FDC1B20-FAA3-9E42-B277-BE5959A0D771}">
      <dgm:prSet/>
      <dgm:spPr/>
      <dgm:t>
        <a:bodyPr/>
        <a:lstStyle/>
        <a:p>
          <a:endParaRPr lang="en-US"/>
        </a:p>
      </dgm:t>
    </dgm:pt>
    <dgm:pt modelId="{22EB8B58-3A9F-EB44-B072-DDEEC6E5FC7B}">
      <dgm:prSet phldrT="[Text]"/>
      <dgm:spPr/>
      <dgm:t>
        <a:bodyPr/>
        <a:lstStyle/>
        <a:p>
          <a:r>
            <a:rPr lang="en-US"/>
            <a:t>Sustainability of the Land </a:t>
          </a:r>
        </a:p>
      </dgm:t>
    </dgm:pt>
    <dgm:pt modelId="{F38C13A8-E6F6-A844-99B0-C47BFD55A9C4}" type="parTrans" cxnId="{667A4D89-A515-E44D-8023-77F2AC45B988}">
      <dgm:prSet/>
      <dgm:spPr/>
      <dgm:t>
        <a:bodyPr/>
        <a:lstStyle/>
        <a:p>
          <a:endParaRPr lang="en-US"/>
        </a:p>
      </dgm:t>
    </dgm:pt>
    <dgm:pt modelId="{38198146-F91F-A74D-87E4-1F7833A06FFA}" type="sibTrans" cxnId="{667A4D89-A515-E44D-8023-77F2AC45B988}">
      <dgm:prSet/>
      <dgm:spPr/>
      <dgm:t>
        <a:bodyPr/>
        <a:lstStyle/>
        <a:p>
          <a:endParaRPr lang="en-US"/>
        </a:p>
      </dgm:t>
    </dgm:pt>
    <dgm:pt modelId="{1BB8A3BE-DA72-714C-8ACE-19F5FC97F0D9}">
      <dgm:prSet phldrT="[Text]"/>
      <dgm:spPr/>
      <dgm:t>
        <a:bodyPr/>
        <a:lstStyle/>
        <a:p>
          <a:endParaRPr lang="en-US"/>
        </a:p>
      </dgm:t>
    </dgm:pt>
    <dgm:pt modelId="{2B9F425C-F1FC-BD47-91A3-E2E6C539518D}" type="parTrans" cxnId="{46F90CBD-34B0-B34A-8A57-A8799A56BC81}">
      <dgm:prSet/>
      <dgm:spPr/>
      <dgm:t>
        <a:bodyPr/>
        <a:lstStyle/>
        <a:p>
          <a:endParaRPr lang="en-US"/>
        </a:p>
      </dgm:t>
    </dgm:pt>
    <dgm:pt modelId="{22C16C16-744B-7543-9B59-5C2BE8E67FC6}" type="sibTrans" cxnId="{46F90CBD-34B0-B34A-8A57-A8799A56BC81}">
      <dgm:prSet/>
      <dgm:spPr/>
      <dgm:t>
        <a:bodyPr/>
        <a:lstStyle/>
        <a:p>
          <a:endParaRPr lang="en-US"/>
        </a:p>
      </dgm:t>
    </dgm:pt>
    <dgm:pt modelId="{A3207A3A-BCD7-9740-93D1-ED0EAD767040}">
      <dgm:prSet phldrT="[Text]"/>
      <dgm:spPr/>
      <dgm:t>
        <a:bodyPr/>
        <a:lstStyle/>
        <a:p>
          <a:r>
            <a:rPr lang="en-US"/>
            <a:t>Anti-opression work </a:t>
          </a:r>
        </a:p>
      </dgm:t>
    </dgm:pt>
    <dgm:pt modelId="{4EE5E18F-9F65-A241-97DE-2BE8DFFEFE6F}" type="parTrans" cxnId="{3BC8B59C-7CB1-DB4C-8020-A27A8D232406}">
      <dgm:prSet/>
      <dgm:spPr/>
      <dgm:t>
        <a:bodyPr/>
        <a:lstStyle/>
        <a:p>
          <a:endParaRPr lang="en-US"/>
        </a:p>
      </dgm:t>
    </dgm:pt>
    <dgm:pt modelId="{44F7C4B9-8CEB-5F46-A9F4-DB549E053212}" type="sibTrans" cxnId="{3BC8B59C-7CB1-DB4C-8020-A27A8D232406}">
      <dgm:prSet/>
      <dgm:spPr/>
      <dgm:t>
        <a:bodyPr/>
        <a:lstStyle/>
        <a:p>
          <a:endParaRPr lang="en-US"/>
        </a:p>
      </dgm:t>
    </dgm:pt>
    <dgm:pt modelId="{0233A49F-6B8F-E14F-AF71-90B3ED538E34}">
      <dgm:prSet phldrT="[Text]"/>
      <dgm:spPr/>
      <dgm:t>
        <a:bodyPr/>
        <a:lstStyle/>
        <a:p>
          <a:r>
            <a:rPr lang="en-US"/>
            <a:t>Dismantling racism within food system </a:t>
          </a:r>
        </a:p>
      </dgm:t>
    </dgm:pt>
    <dgm:pt modelId="{D26D4867-4DD5-C048-8F3B-E5505E648D00}" type="parTrans" cxnId="{D950555C-106C-9D4C-8A54-D7B0F0C331D4}">
      <dgm:prSet/>
      <dgm:spPr/>
      <dgm:t>
        <a:bodyPr/>
        <a:lstStyle/>
        <a:p>
          <a:endParaRPr lang="en-US"/>
        </a:p>
      </dgm:t>
    </dgm:pt>
    <dgm:pt modelId="{9B96BF96-DC7E-234F-8C7C-8BDBE6DE3B61}" type="sibTrans" cxnId="{D950555C-106C-9D4C-8A54-D7B0F0C331D4}">
      <dgm:prSet/>
      <dgm:spPr/>
      <dgm:t>
        <a:bodyPr/>
        <a:lstStyle/>
        <a:p>
          <a:endParaRPr lang="en-US"/>
        </a:p>
      </dgm:t>
    </dgm:pt>
    <dgm:pt modelId="{E027FAB3-7DC4-6244-8CD9-A30378240D19}">
      <dgm:prSet phldrT="[Text]"/>
      <dgm:spPr/>
      <dgm:t>
        <a:bodyPr/>
        <a:lstStyle/>
        <a:p>
          <a:r>
            <a:rPr lang="en-US"/>
            <a:t>Promotion of Indingenous/Non-Indigenous knowledge sharing </a:t>
          </a:r>
        </a:p>
      </dgm:t>
    </dgm:pt>
    <dgm:pt modelId="{C4E488CB-BFAF-4941-9ECF-D3E3B8F3DC3E}" type="parTrans" cxnId="{F90C256A-48A9-7F44-B354-89169CC8F61A}">
      <dgm:prSet/>
      <dgm:spPr/>
      <dgm:t>
        <a:bodyPr/>
        <a:lstStyle/>
        <a:p>
          <a:endParaRPr lang="en-US"/>
        </a:p>
      </dgm:t>
    </dgm:pt>
    <dgm:pt modelId="{185F0BC6-77F4-784C-9A80-58315D5BAB40}" type="sibTrans" cxnId="{F90C256A-48A9-7F44-B354-89169CC8F61A}">
      <dgm:prSet/>
      <dgm:spPr/>
      <dgm:t>
        <a:bodyPr/>
        <a:lstStyle/>
        <a:p>
          <a:endParaRPr lang="en-US"/>
        </a:p>
      </dgm:t>
    </dgm:pt>
    <dgm:pt modelId="{350F3749-2C95-D74D-9991-B9866EA8F6B8}">
      <dgm:prSet phldrT="[Text]"/>
      <dgm:spPr/>
      <dgm:t>
        <a:bodyPr/>
        <a:lstStyle/>
        <a:p>
          <a:r>
            <a:rPr lang="en-US"/>
            <a:t>Navigation strategies to overcoming food insecurity </a:t>
          </a:r>
        </a:p>
      </dgm:t>
    </dgm:pt>
    <dgm:pt modelId="{6615B16B-691B-C44C-85C3-28C89C121794}" type="parTrans" cxnId="{958D6853-2E02-1745-97AC-609C0045392B}">
      <dgm:prSet/>
      <dgm:spPr/>
      <dgm:t>
        <a:bodyPr/>
        <a:lstStyle/>
        <a:p>
          <a:endParaRPr lang="en-US"/>
        </a:p>
      </dgm:t>
    </dgm:pt>
    <dgm:pt modelId="{216CBDB0-C6CA-1E4A-B659-B2B93972287B}" type="sibTrans" cxnId="{958D6853-2E02-1745-97AC-609C0045392B}">
      <dgm:prSet/>
      <dgm:spPr/>
      <dgm:t>
        <a:bodyPr/>
        <a:lstStyle/>
        <a:p>
          <a:endParaRPr lang="en-US"/>
        </a:p>
      </dgm:t>
    </dgm:pt>
    <dgm:pt modelId="{8F0EF249-E3AC-5E40-BA17-AADC773E0032}">
      <dgm:prSet phldrT="[Text]"/>
      <dgm:spPr/>
      <dgm:t>
        <a:bodyPr/>
        <a:lstStyle/>
        <a:p>
          <a:r>
            <a:rPr lang="en-US"/>
            <a:t>Organizational collaberation on barriers </a:t>
          </a:r>
        </a:p>
      </dgm:t>
    </dgm:pt>
    <dgm:pt modelId="{FBDAEAB2-1EC3-5E41-9D44-81678CDE73C3}" type="parTrans" cxnId="{D450C728-69A8-D14B-8A37-C27925E98F82}">
      <dgm:prSet/>
      <dgm:spPr/>
      <dgm:t>
        <a:bodyPr/>
        <a:lstStyle/>
        <a:p>
          <a:endParaRPr lang="en-US"/>
        </a:p>
      </dgm:t>
    </dgm:pt>
    <dgm:pt modelId="{95F0E179-D364-E94A-AAB0-18C40913A831}" type="sibTrans" cxnId="{D450C728-69A8-D14B-8A37-C27925E98F82}">
      <dgm:prSet/>
      <dgm:spPr/>
      <dgm:t>
        <a:bodyPr/>
        <a:lstStyle/>
        <a:p>
          <a:endParaRPr lang="en-US"/>
        </a:p>
      </dgm:t>
    </dgm:pt>
    <dgm:pt modelId="{5975C5A7-795B-6F45-9B97-A077F0F89E76}">
      <dgm:prSet phldrT="[Text]"/>
      <dgm:spPr/>
      <dgm:t>
        <a:bodyPr/>
        <a:lstStyle/>
        <a:p>
          <a:r>
            <a:rPr lang="en-US"/>
            <a:t>Data base of people, places, histories of food in area</a:t>
          </a:r>
        </a:p>
      </dgm:t>
    </dgm:pt>
    <dgm:pt modelId="{C7ABDC7D-BBA8-E642-B981-4354000A8F0C}" type="parTrans" cxnId="{42206C04-0BEC-AD43-9C14-707EDD45A52D}">
      <dgm:prSet/>
      <dgm:spPr/>
      <dgm:t>
        <a:bodyPr/>
        <a:lstStyle/>
        <a:p>
          <a:endParaRPr lang="en-US"/>
        </a:p>
      </dgm:t>
    </dgm:pt>
    <dgm:pt modelId="{51724748-A125-5644-AFE8-6505C9908031}" type="sibTrans" cxnId="{42206C04-0BEC-AD43-9C14-707EDD45A52D}">
      <dgm:prSet/>
      <dgm:spPr/>
      <dgm:t>
        <a:bodyPr/>
        <a:lstStyle/>
        <a:p>
          <a:endParaRPr lang="en-US"/>
        </a:p>
      </dgm:t>
    </dgm:pt>
    <dgm:pt modelId="{505BDE35-BFF8-B944-84D4-0A2271006F35}">
      <dgm:prSet phldrT="[Text]"/>
      <dgm:spPr/>
      <dgm:t>
        <a:bodyPr/>
        <a:lstStyle/>
        <a:p>
          <a:r>
            <a:rPr lang="en-US"/>
            <a:t>Promotion of Indigneous Food Knowledge  </a:t>
          </a:r>
        </a:p>
      </dgm:t>
    </dgm:pt>
    <dgm:pt modelId="{EE462E5E-EC8F-CA44-BA4F-E276BDE350A0}" type="parTrans" cxnId="{189C7FA3-7213-8547-B305-A362B1AAC6F7}">
      <dgm:prSet/>
      <dgm:spPr/>
      <dgm:t>
        <a:bodyPr/>
        <a:lstStyle/>
        <a:p>
          <a:endParaRPr lang="en-US"/>
        </a:p>
      </dgm:t>
    </dgm:pt>
    <dgm:pt modelId="{B464BDE4-99E6-FD4B-9364-CBED8B15814A}" type="sibTrans" cxnId="{189C7FA3-7213-8547-B305-A362B1AAC6F7}">
      <dgm:prSet/>
      <dgm:spPr/>
      <dgm:t>
        <a:bodyPr/>
        <a:lstStyle/>
        <a:p>
          <a:endParaRPr lang="en-US"/>
        </a:p>
      </dgm:t>
    </dgm:pt>
    <dgm:pt modelId="{F1DCC4BD-ADD8-3546-971C-57C67E72BD15}" type="pres">
      <dgm:prSet presAssocID="{A7BC82DA-525F-7B47-9C76-8668AF01E5D1}" presName="Name0" presStyleCnt="0">
        <dgm:presLayoutVars>
          <dgm:dir/>
          <dgm:animLvl val="lvl"/>
          <dgm:resizeHandles val="exact"/>
        </dgm:presLayoutVars>
      </dgm:prSet>
      <dgm:spPr/>
    </dgm:pt>
    <dgm:pt modelId="{7182233A-E415-E940-80AF-B7B554EAC0DE}" type="pres">
      <dgm:prSet presAssocID="{2BDECBAD-423C-B74E-AC02-B71283AA0B67}" presName="composite" presStyleCnt="0"/>
      <dgm:spPr/>
    </dgm:pt>
    <dgm:pt modelId="{043812AF-A3B7-DA45-9F4B-AC450C17D51B}" type="pres">
      <dgm:prSet presAssocID="{2BDECBAD-423C-B74E-AC02-B71283AA0B67}" presName="parTx" presStyleLbl="alignNode1" presStyleIdx="0" presStyleCnt="3">
        <dgm:presLayoutVars>
          <dgm:chMax val="0"/>
          <dgm:chPref val="0"/>
          <dgm:bulletEnabled val="1"/>
        </dgm:presLayoutVars>
      </dgm:prSet>
      <dgm:spPr/>
    </dgm:pt>
    <dgm:pt modelId="{D2D04B02-34AF-7E41-BCF2-59088CEA4742}" type="pres">
      <dgm:prSet presAssocID="{2BDECBAD-423C-B74E-AC02-B71283AA0B67}" presName="desTx" presStyleLbl="alignAccFollowNode1" presStyleIdx="0" presStyleCnt="3">
        <dgm:presLayoutVars>
          <dgm:bulletEnabled val="1"/>
        </dgm:presLayoutVars>
      </dgm:prSet>
      <dgm:spPr/>
    </dgm:pt>
    <dgm:pt modelId="{1DEA9C4C-0334-4E45-89E0-E7C26D356142}" type="pres">
      <dgm:prSet presAssocID="{371C685A-4DD9-5844-8C8B-E5348D4CC0C4}" presName="space" presStyleCnt="0"/>
      <dgm:spPr/>
    </dgm:pt>
    <dgm:pt modelId="{50D1DCCB-8008-1C4D-8363-3DC6BC8E24B4}" type="pres">
      <dgm:prSet presAssocID="{336B7A85-F8FF-634A-959C-1D42339AEDC1}" presName="composite" presStyleCnt="0"/>
      <dgm:spPr/>
    </dgm:pt>
    <dgm:pt modelId="{557C3BDE-3839-8540-B2BB-005C31496B66}" type="pres">
      <dgm:prSet presAssocID="{336B7A85-F8FF-634A-959C-1D42339AEDC1}" presName="parTx" presStyleLbl="alignNode1" presStyleIdx="1" presStyleCnt="3">
        <dgm:presLayoutVars>
          <dgm:chMax val="0"/>
          <dgm:chPref val="0"/>
          <dgm:bulletEnabled val="1"/>
        </dgm:presLayoutVars>
      </dgm:prSet>
      <dgm:spPr/>
    </dgm:pt>
    <dgm:pt modelId="{9BBB9063-FB49-DB4B-AEFC-C35BDEF7C03C}" type="pres">
      <dgm:prSet presAssocID="{336B7A85-F8FF-634A-959C-1D42339AEDC1}" presName="desTx" presStyleLbl="alignAccFollowNode1" presStyleIdx="1" presStyleCnt="3">
        <dgm:presLayoutVars>
          <dgm:bulletEnabled val="1"/>
        </dgm:presLayoutVars>
      </dgm:prSet>
      <dgm:spPr/>
    </dgm:pt>
    <dgm:pt modelId="{02CFE9A5-CF44-7445-8E66-4638770FC01A}" type="pres">
      <dgm:prSet presAssocID="{9E8CB0B6-0BF2-894D-950C-29E56A290058}" presName="space" presStyleCnt="0"/>
      <dgm:spPr/>
    </dgm:pt>
    <dgm:pt modelId="{DF9D4BFF-3A07-824D-ABCD-6B31866BE427}" type="pres">
      <dgm:prSet presAssocID="{BADC47A8-E710-E448-907F-B02E63C3A5D2}" presName="composite" presStyleCnt="0"/>
      <dgm:spPr/>
    </dgm:pt>
    <dgm:pt modelId="{EA212F46-D4C3-A840-9E47-1BED10D93083}" type="pres">
      <dgm:prSet presAssocID="{BADC47A8-E710-E448-907F-B02E63C3A5D2}" presName="parTx" presStyleLbl="alignNode1" presStyleIdx="2" presStyleCnt="3">
        <dgm:presLayoutVars>
          <dgm:chMax val="0"/>
          <dgm:chPref val="0"/>
          <dgm:bulletEnabled val="1"/>
        </dgm:presLayoutVars>
      </dgm:prSet>
      <dgm:spPr/>
    </dgm:pt>
    <dgm:pt modelId="{0CFDC80C-4072-4D47-A5ED-07D3C0648596}" type="pres">
      <dgm:prSet presAssocID="{BADC47A8-E710-E448-907F-B02E63C3A5D2}" presName="desTx" presStyleLbl="alignAccFollowNode1" presStyleIdx="2" presStyleCnt="3">
        <dgm:presLayoutVars>
          <dgm:bulletEnabled val="1"/>
        </dgm:presLayoutVars>
      </dgm:prSet>
      <dgm:spPr/>
    </dgm:pt>
  </dgm:ptLst>
  <dgm:cxnLst>
    <dgm:cxn modelId="{42206C04-0BEC-AD43-9C14-707EDD45A52D}" srcId="{2BDECBAD-423C-B74E-AC02-B71283AA0B67}" destId="{5975C5A7-795B-6F45-9B97-A077F0F89E76}" srcOrd="4" destOrd="0" parTransId="{C7ABDC7D-BBA8-E642-B981-4354000A8F0C}" sibTransId="{51724748-A125-5644-AFE8-6505C9908031}"/>
    <dgm:cxn modelId="{D7FAC407-E1EA-FE41-A6BD-2266006E7524}" type="presOf" srcId="{7373D78E-2326-2041-BD84-F73E94F8A0E4}" destId="{9BBB9063-FB49-DB4B-AEFC-C35BDEF7C03C}" srcOrd="0" destOrd="0" presId="urn:microsoft.com/office/officeart/2005/8/layout/hList1"/>
    <dgm:cxn modelId="{4C3B2719-C3F6-8742-8D60-FF1B51E07D37}" type="presOf" srcId="{A7BC82DA-525F-7B47-9C76-8668AF01E5D1}" destId="{F1DCC4BD-ADD8-3546-971C-57C67E72BD15}" srcOrd="0" destOrd="0" presId="urn:microsoft.com/office/officeart/2005/8/layout/hList1"/>
    <dgm:cxn modelId="{33252D1F-DB79-414A-9FDE-BF1C5BED3EA5}" type="presOf" srcId="{22EB8B58-3A9F-EB44-B072-DDEEC6E5FC7B}" destId="{D2D04B02-34AF-7E41-BCF2-59088CEA4742}" srcOrd="0" destOrd="2" presId="urn:microsoft.com/office/officeart/2005/8/layout/hList1"/>
    <dgm:cxn modelId="{879C9F1F-C028-AD47-98E6-B2DA7391FF2F}" type="presOf" srcId="{336B7A85-F8FF-634A-959C-1D42339AEDC1}" destId="{557C3BDE-3839-8540-B2BB-005C31496B66}" srcOrd="0" destOrd="0" presId="urn:microsoft.com/office/officeart/2005/8/layout/hList1"/>
    <dgm:cxn modelId="{D289E51F-22A9-814F-974E-68A48CF17B88}" srcId="{336B7A85-F8FF-634A-959C-1D42339AEDC1}" destId="{7373D78E-2326-2041-BD84-F73E94F8A0E4}" srcOrd="0" destOrd="0" parTransId="{11CB1D0B-BFA9-3443-B9F4-1A2CA664970C}" sibTransId="{1457FA0E-6CB2-E548-952A-C892E3ECF14A}"/>
    <dgm:cxn modelId="{1FDC1B20-FAA3-9E42-B277-BE5959A0D771}" srcId="{2BDECBAD-423C-B74E-AC02-B71283AA0B67}" destId="{F74CEE9E-40AF-2946-911B-1EE554027533}" srcOrd="1" destOrd="0" parTransId="{255F66E3-2842-B649-8A22-3F545097A7C3}" sibTransId="{8B43AE08-2FA0-3140-9D9F-C0953AF6A4D9}"/>
    <dgm:cxn modelId="{898B5C23-BFA3-494C-8A7C-E2F41D60B69B}" type="presOf" srcId="{505BDE35-BFF8-B944-84D4-0A2271006F35}" destId="{D2D04B02-34AF-7E41-BCF2-59088CEA4742}" srcOrd="0" destOrd="5" presId="urn:microsoft.com/office/officeart/2005/8/layout/hList1"/>
    <dgm:cxn modelId="{92072628-0C72-4444-9E89-ABC8DD6F9F29}" srcId="{A7BC82DA-525F-7B47-9C76-8668AF01E5D1}" destId="{2BDECBAD-423C-B74E-AC02-B71283AA0B67}" srcOrd="0" destOrd="0" parTransId="{A714A040-1F86-2548-B14D-6CA5B9BB2791}" sibTransId="{371C685A-4DD9-5844-8C8B-E5348D4CC0C4}"/>
    <dgm:cxn modelId="{D450C728-69A8-D14B-8A37-C27925E98F82}" srcId="{336B7A85-F8FF-634A-959C-1D42339AEDC1}" destId="{8F0EF249-E3AC-5E40-BA17-AADC773E0032}" srcOrd="3" destOrd="0" parTransId="{FBDAEAB2-1EC3-5E41-9D44-81678CDE73C3}" sibTransId="{95F0E179-D364-E94A-AAB0-18C40913A831}"/>
    <dgm:cxn modelId="{E615DA33-4973-F943-BC64-02929B0C7878}" type="presOf" srcId="{5975C5A7-795B-6F45-9B97-A077F0F89E76}" destId="{D2D04B02-34AF-7E41-BCF2-59088CEA4742}" srcOrd="0" destOrd="4" presId="urn:microsoft.com/office/officeart/2005/8/layout/hList1"/>
    <dgm:cxn modelId="{6D023237-2EBA-B14F-9212-6D530FEF1AB6}" srcId="{2BDECBAD-423C-B74E-AC02-B71283AA0B67}" destId="{FD601C71-44F1-4147-BF32-954DC0E920EA}" srcOrd="0" destOrd="0" parTransId="{DE668E1D-5E4D-0A41-BF4F-AEB33D313936}" sibTransId="{93946B0A-A86E-4C44-A975-7655F0F8BFF4}"/>
    <dgm:cxn modelId="{E8AF253E-9F1F-7E45-B6FF-7B532B6C71C5}" srcId="{2BDECBAD-423C-B74E-AC02-B71283AA0B67}" destId="{2162CEC2-9153-DB49-B89D-5F45DCC9C9DC}" srcOrd="3" destOrd="0" parTransId="{9E52E2F6-0B12-8A46-924A-B31D5B13E8E6}" sibTransId="{2F5B391E-A097-E44A-9C06-AD5708CD3513}"/>
    <dgm:cxn modelId="{89775C45-55A8-604C-9911-177040FD345C}" srcId="{336B7A85-F8FF-634A-959C-1D42339AEDC1}" destId="{B58EDC70-0C40-4643-AB9E-AB5CB4F145E0}" srcOrd="2" destOrd="0" parTransId="{322C53E2-6541-B547-B56D-80D49597461F}" sibTransId="{C5572FE3-8F11-B84F-B6B6-4DF540774624}"/>
    <dgm:cxn modelId="{6032044A-6C97-BB4D-8F26-148626FB0FA7}" type="presOf" srcId="{0233A49F-6B8F-E14F-AF71-90B3ED538E34}" destId="{0CFDC80C-4072-4D47-A5ED-07D3C0648596}" srcOrd="0" destOrd="3" presId="urn:microsoft.com/office/officeart/2005/8/layout/hList1"/>
    <dgm:cxn modelId="{5EBA7251-40E2-D341-B8D7-4E4FFB418911}" type="presOf" srcId="{A3207A3A-BCD7-9740-93D1-ED0EAD767040}" destId="{0CFDC80C-4072-4D47-A5ED-07D3C0648596}" srcOrd="0" destOrd="2" presId="urn:microsoft.com/office/officeart/2005/8/layout/hList1"/>
    <dgm:cxn modelId="{958D6853-2E02-1745-97AC-609C0045392B}" srcId="{336B7A85-F8FF-634A-959C-1D42339AEDC1}" destId="{350F3749-2C95-D74D-9991-B9866EA8F6B8}" srcOrd="1" destOrd="0" parTransId="{6615B16B-691B-C44C-85C3-28C89C121794}" sibTransId="{216CBDB0-C6CA-1E4A-B659-B2B93972287B}"/>
    <dgm:cxn modelId="{3692FD55-DDFD-814E-8B6A-DE5DA2487F12}" type="presOf" srcId="{F74CEE9E-40AF-2946-911B-1EE554027533}" destId="{D2D04B02-34AF-7E41-BCF2-59088CEA4742}" srcOrd="0" destOrd="1" presId="urn:microsoft.com/office/officeart/2005/8/layout/hList1"/>
    <dgm:cxn modelId="{9D2C6556-F892-4E4C-B393-0EF46B7C3737}" type="presOf" srcId="{2162CEC2-9153-DB49-B89D-5F45DCC9C9DC}" destId="{D2D04B02-34AF-7E41-BCF2-59088CEA4742}" srcOrd="0" destOrd="3" presId="urn:microsoft.com/office/officeart/2005/8/layout/hList1"/>
    <dgm:cxn modelId="{D950555C-106C-9D4C-8A54-D7B0F0C331D4}" srcId="{BADC47A8-E710-E448-907F-B02E63C3A5D2}" destId="{0233A49F-6B8F-E14F-AF71-90B3ED538E34}" srcOrd="3" destOrd="0" parTransId="{D26D4867-4DD5-C048-8F3B-E5505E648D00}" sibTransId="{9B96BF96-DC7E-234F-8C7C-8BDBE6DE3B61}"/>
    <dgm:cxn modelId="{E391AF60-8922-0547-BC4F-4924B68AFFD1}" type="presOf" srcId="{BADC47A8-E710-E448-907F-B02E63C3A5D2}" destId="{EA212F46-D4C3-A840-9E47-1BED10D93083}" srcOrd="0" destOrd="0" presId="urn:microsoft.com/office/officeart/2005/8/layout/hList1"/>
    <dgm:cxn modelId="{F90C256A-48A9-7F44-B354-89169CC8F61A}" srcId="{BADC47A8-E710-E448-907F-B02E63C3A5D2}" destId="{E027FAB3-7DC4-6244-8CD9-A30378240D19}" srcOrd="4" destOrd="0" parTransId="{C4E488CB-BFAF-4941-9ECF-D3E3B8F3DC3E}" sibTransId="{185F0BC6-77F4-784C-9A80-58315D5BAB40}"/>
    <dgm:cxn modelId="{2A94226F-FA52-2F49-B353-0C4438F3FB2A}" type="presOf" srcId="{FD601C71-44F1-4147-BF32-954DC0E920EA}" destId="{D2D04B02-34AF-7E41-BCF2-59088CEA4742}" srcOrd="0" destOrd="0" presId="urn:microsoft.com/office/officeart/2005/8/layout/hList1"/>
    <dgm:cxn modelId="{CE511C72-926E-904F-93B4-528CF787C402}" srcId="{A7BC82DA-525F-7B47-9C76-8668AF01E5D1}" destId="{336B7A85-F8FF-634A-959C-1D42339AEDC1}" srcOrd="1" destOrd="0" parTransId="{A9404AF4-95AE-4445-894A-744B754861EA}" sibTransId="{9E8CB0B6-0BF2-894D-950C-29E56A290058}"/>
    <dgm:cxn modelId="{B26B0F84-10CF-474E-851D-15F974D24097}" srcId="{BADC47A8-E710-E448-907F-B02E63C3A5D2}" destId="{0CA7FC62-F877-1148-86F7-FC0252D1C9DE}" srcOrd="0" destOrd="0" parTransId="{E493EA7B-9E8D-A64C-8C7A-F19087915620}" sibTransId="{1F67D5E7-5BDB-894B-99A1-44779B914E16}"/>
    <dgm:cxn modelId="{667A4D89-A515-E44D-8023-77F2AC45B988}" srcId="{2BDECBAD-423C-B74E-AC02-B71283AA0B67}" destId="{22EB8B58-3A9F-EB44-B072-DDEEC6E5FC7B}" srcOrd="2" destOrd="0" parTransId="{F38C13A8-E6F6-A844-99B0-C47BFD55A9C4}" sibTransId="{38198146-F91F-A74D-87E4-1F7833A06FFA}"/>
    <dgm:cxn modelId="{8D75CC8B-DD0A-9E4C-975F-17A5FB66F0C2}" srcId="{BADC47A8-E710-E448-907F-B02E63C3A5D2}" destId="{0C90727B-F0CA-F94D-A3A4-131702E2EA1D}" srcOrd="1" destOrd="0" parTransId="{339A6C08-17EC-AF44-BB23-CAE151267D15}" sibTransId="{FDE4C67D-197B-4A4A-9FB4-46CE4D5B54E0}"/>
    <dgm:cxn modelId="{2DAE7E93-C91D-9A4E-A2BD-9ADE4229195F}" type="presOf" srcId="{0C90727B-F0CA-F94D-A3A4-131702E2EA1D}" destId="{0CFDC80C-4072-4D47-A5ED-07D3C0648596}" srcOrd="0" destOrd="1" presId="urn:microsoft.com/office/officeart/2005/8/layout/hList1"/>
    <dgm:cxn modelId="{3BC8B59C-7CB1-DB4C-8020-A27A8D232406}" srcId="{BADC47A8-E710-E448-907F-B02E63C3A5D2}" destId="{A3207A3A-BCD7-9740-93D1-ED0EAD767040}" srcOrd="2" destOrd="0" parTransId="{4EE5E18F-9F65-A241-97DE-2BE8DFFEFE6F}" sibTransId="{44F7C4B9-8CEB-5F46-A9F4-DB549E053212}"/>
    <dgm:cxn modelId="{A60A479D-CEDE-E34F-9BE3-FE292C4FAAC0}" type="presOf" srcId="{8F0EF249-E3AC-5E40-BA17-AADC773E0032}" destId="{9BBB9063-FB49-DB4B-AEFC-C35BDEF7C03C}" srcOrd="0" destOrd="3" presId="urn:microsoft.com/office/officeart/2005/8/layout/hList1"/>
    <dgm:cxn modelId="{189C7FA3-7213-8547-B305-A362B1AAC6F7}" srcId="{2BDECBAD-423C-B74E-AC02-B71283AA0B67}" destId="{505BDE35-BFF8-B944-84D4-0A2271006F35}" srcOrd="5" destOrd="0" parTransId="{EE462E5E-EC8F-CA44-BA4F-E276BDE350A0}" sibTransId="{B464BDE4-99E6-FD4B-9364-CBED8B15814A}"/>
    <dgm:cxn modelId="{40F26BAB-33AB-674F-B652-C6F2C07B6B9B}" type="presOf" srcId="{2BDECBAD-423C-B74E-AC02-B71283AA0B67}" destId="{043812AF-A3B7-DA45-9F4B-AC450C17D51B}" srcOrd="0" destOrd="0" presId="urn:microsoft.com/office/officeart/2005/8/layout/hList1"/>
    <dgm:cxn modelId="{6867C4AD-2287-2443-A89C-F602104DEB34}" type="presOf" srcId="{1BB8A3BE-DA72-714C-8ACE-19F5FC97F0D9}" destId="{0CFDC80C-4072-4D47-A5ED-07D3C0648596}" srcOrd="0" destOrd="5" presId="urn:microsoft.com/office/officeart/2005/8/layout/hList1"/>
    <dgm:cxn modelId="{46F90CBD-34B0-B34A-8A57-A8799A56BC81}" srcId="{BADC47A8-E710-E448-907F-B02E63C3A5D2}" destId="{1BB8A3BE-DA72-714C-8ACE-19F5FC97F0D9}" srcOrd="5" destOrd="0" parTransId="{2B9F425C-F1FC-BD47-91A3-E2E6C539518D}" sibTransId="{22C16C16-744B-7543-9B59-5C2BE8E67FC6}"/>
    <dgm:cxn modelId="{D5FE80C5-CC7C-4A46-A068-55AFA90054D2}" type="presOf" srcId="{E027FAB3-7DC4-6244-8CD9-A30378240D19}" destId="{0CFDC80C-4072-4D47-A5ED-07D3C0648596}" srcOrd="0" destOrd="4" presId="urn:microsoft.com/office/officeart/2005/8/layout/hList1"/>
    <dgm:cxn modelId="{2D70ACCB-0842-004A-BA20-8E95DD641362}" type="presOf" srcId="{0CA7FC62-F877-1148-86F7-FC0252D1C9DE}" destId="{0CFDC80C-4072-4D47-A5ED-07D3C0648596}" srcOrd="0" destOrd="0" presId="urn:microsoft.com/office/officeart/2005/8/layout/hList1"/>
    <dgm:cxn modelId="{4F0431DD-7638-2D4E-9FBC-D05552484561}" type="presOf" srcId="{B58EDC70-0C40-4643-AB9E-AB5CB4F145E0}" destId="{9BBB9063-FB49-DB4B-AEFC-C35BDEF7C03C}" srcOrd="0" destOrd="2" presId="urn:microsoft.com/office/officeart/2005/8/layout/hList1"/>
    <dgm:cxn modelId="{6BE542EF-43F4-3340-81D4-93BF6E16E47D}" type="presOf" srcId="{350F3749-2C95-D74D-9991-B9866EA8F6B8}" destId="{9BBB9063-FB49-DB4B-AEFC-C35BDEF7C03C}" srcOrd="0" destOrd="1" presId="urn:microsoft.com/office/officeart/2005/8/layout/hList1"/>
    <dgm:cxn modelId="{EEDD3DF9-42DB-264D-886A-292EA04DBC98}" srcId="{A7BC82DA-525F-7B47-9C76-8668AF01E5D1}" destId="{BADC47A8-E710-E448-907F-B02E63C3A5D2}" srcOrd="2" destOrd="0" parTransId="{1B7B9902-0576-9A44-BFB0-078B1E62E7F1}" sibTransId="{30F318ED-11ED-AF4B-866E-9C507F2A0301}"/>
    <dgm:cxn modelId="{2FD6E93D-23FA-9F44-B186-05859B4A8525}" type="presParOf" srcId="{F1DCC4BD-ADD8-3546-971C-57C67E72BD15}" destId="{7182233A-E415-E940-80AF-B7B554EAC0DE}" srcOrd="0" destOrd="0" presId="urn:microsoft.com/office/officeart/2005/8/layout/hList1"/>
    <dgm:cxn modelId="{70A85FE3-AC54-DA49-B32A-724E4C84BF45}" type="presParOf" srcId="{7182233A-E415-E940-80AF-B7B554EAC0DE}" destId="{043812AF-A3B7-DA45-9F4B-AC450C17D51B}" srcOrd="0" destOrd="0" presId="urn:microsoft.com/office/officeart/2005/8/layout/hList1"/>
    <dgm:cxn modelId="{709BC1E3-0A1E-BB4A-9A9B-2CD63CE71467}" type="presParOf" srcId="{7182233A-E415-E940-80AF-B7B554EAC0DE}" destId="{D2D04B02-34AF-7E41-BCF2-59088CEA4742}" srcOrd="1" destOrd="0" presId="urn:microsoft.com/office/officeart/2005/8/layout/hList1"/>
    <dgm:cxn modelId="{643A2349-C8DA-A14B-8063-0D100A646323}" type="presParOf" srcId="{F1DCC4BD-ADD8-3546-971C-57C67E72BD15}" destId="{1DEA9C4C-0334-4E45-89E0-E7C26D356142}" srcOrd="1" destOrd="0" presId="urn:microsoft.com/office/officeart/2005/8/layout/hList1"/>
    <dgm:cxn modelId="{E0B869FD-1392-324D-A9C3-AC2C77D97B4D}" type="presParOf" srcId="{F1DCC4BD-ADD8-3546-971C-57C67E72BD15}" destId="{50D1DCCB-8008-1C4D-8363-3DC6BC8E24B4}" srcOrd="2" destOrd="0" presId="urn:microsoft.com/office/officeart/2005/8/layout/hList1"/>
    <dgm:cxn modelId="{4D147283-57A4-974D-B6EC-FBAC4B330631}" type="presParOf" srcId="{50D1DCCB-8008-1C4D-8363-3DC6BC8E24B4}" destId="{557C3BDE-3839-8540-B2BB-005C31496B66}" srcOrd="0" destOrd="0" presId="urn:microsoft.com/office/officeart/2005/8/layout/hList1"/>
    <dgm:cxn modelId="{9A317CBC-BCEE-F446-B44D-CF97E758083C}" type="presParOf" srcId="{50D1DCCB-8008-1C4D-8363-3DC6BC8E24B4}" destId="{9BBB9063-FB49-DB4B-AEFC-C35BDEF7C03C}" srcOrd="1" destOrd="0" presId="urn:microsoft.com/office/officeart/2005/8/layout/hList1"/>
    <dgm:cxn modelId="{07D66386-C10B-B64B-A309-B79EEDF08699}" type="presParOf" srcId="{F1DCC4BD-ADD8-3546-971C-57C67E72BD15}" destId="{02CFE9A5-CF44-7445-8E66-4638770FC01A}" srcOrd="3" destOrd="0" presId="urn:microsoft.com/office/officeart/2005/8/layout/hList1"/>
    <dgm:cxn modelId="{ECEB68B6-D980-6B41-9B13-FEB87605EDCB}" type="presParOf" srcId="{F1DCC4BD-ADD8-3546-971C-57C67E72BD15}" destId="{DF9D4BFF-3A07-824D-ABCD-6B31866BE427}" srcOrd="4" destOrd="0" presId="urn:microsoft.com/office/officeart/2005/8/layout/hList1"/>
    <dgm:cxn modelId="{0CDB6B21-4A50-AF4E-9343-52590A935082}" type="presParOf" srcId="{DF9D4BFF-3A07-824D-ABCD-6B31866BE427}" destId="{EA212F46-D4C3-A840-9E47-1BED10D93083}" srcOrd="0" destOrd="0" presId="urn:microsoft.com/office/officeart/2005/8/layout/hList1"/>
    <dgm:cxn modelId="{A27F668C-0B0E-FA48-90CB-4C45E7D018E3}" type="presParOf" srcId="{DF9D4BFF-3A07-824D-ABCD-6B31866BE427}" destId="{0CFDC80C-4072-4D47-A5ED-07D3C064859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812AF-A3B7-DA45-9F4B-AC450C17D51B}">
      <dsp:nvSpPr>
        <dsp:cNvPr id="0" name=""/>
        <dsp:cNvSpPr/>
      </dsp:nvSpPr>
      <dsp:spPr>
        <a:xfrm>
          <a:off x="2464" y="145932"/>
          <a:ext cx="2402978" cy="489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Knowledge &amp; Sharing </a:t>
          </a:r>
        </a:p>
      </dsp:txBody>
      <dsp:txXfrm>
        <a:off x="2464" y="145932"/>
        <a:ext cx="2402978" cy="489600"/>
      </dsp:txXfrm>
    </dsp:sp>
    <dsp:sp modelId="{D2D04B02-34AF-7E41-BCF2-59088CEA4742}">
      <dsp:nvSpPr>
        <dsp:cNvPr id="0" name=""/>
        <dsp:cNvSpPr/>
      </dsp:nvSpPr>
      <dsp:spPr>
        <a:xfrm>
          <a:off x="2464" y="635532"/>
          <a:ext cx="2402978" cy="35698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Traditional Teachings </a:t>
          </a:r>
        </a:p>
        <a:p>
          <a:pPr marL="171450" lvl="1" indent="-171450" algn="l" defTabSz="755650">
            <a:lnSpc>
              <a:spcPct val="90000"/>
            </a:lnSpc>
            <a:spcBef>
              <a:spcPct val="0"/>
            </a:spcBef>
            <a:spcAft>
              <a:spcPct val="15000"/>
            </a:spcAft>
            <a:buChar char="•"/>
          </a:pPr>
          <a:r>
            <a:rPr lang="en-US" sz="1700" kern="1200"/>
            <a:t>Tools and Resources </a:t>
          </a:r>
        </a:p>
        <a:p>
          <a:pPr marL="171450" lvl="1" indent="-171450" algn="l" defTabSz="755650">
            <a:lnSpc>
              <a:spcPct val="90000"/>
            </a:lnSpc>
            <a:spcBef>
              <a:spcPct val="0"/>
            </a:spcBef>
            <a:spcAft>
              <a:spcPct val="15000"/>
            </a:spcAft>
            <a:buChar char="•"/>
          </a:pPr>
          <a:r>
            <a:rPr lang="en-US" sz="1700" kern="1200"/>
            <a:t>Sustainability of the Land </a:t>
          </a:r>
        </a:p>
        <a:p>
          <a:pPr marL="171450" lvl="1" indent="-171450" algn="l" defTabSz="755650">
            <a:lnSpc>
              <a:spcPct val="90000"/>
            </a:lnSpc>
            <a:spcBef>
              <a:spcPct val="0"/>
            </a:spcBef>
            <a:spcAft>
              <a:spcPct val="15000"/>
            </a:spcAft>
            <a:buChar char="•"/>
          </a:pPr>
          <a:r>
            <a:rPr lang="en-US" sz="1700" kern="1200"/>
            <a:t>Food Soveringty and Self Determination</a:t>
          </a:r>
        </a:p>
        <a:p>
          <a:pPr marL="171450" lvl="1" indent="-171450" algn="l" defTabSz="755650">
            <a:lnSpc>
              <a:spcPct val="90000"/>
            </a:lnSpc>
            <a:spcBef>
              <a:spcPct val="0"/>
            </a:spcBef>
            <a:spcAft>
              <a:spcPct val="15000"/>
            </a:spcAft>
            <a:buChar char="•"/>
          </a:pPr>
          <a:r>
            <a:rPr lang="en-US" sz="1700" kern="1200"/>
            <a:t>Data base of people, places, histories of food in area</a:t>
          </a:r>
        </a:p>
        <a:p>
          <a:pPr marL="171450" lvl="1" indent="-171450" algn="l" defTabSz="755650">
            <a:lnSpc>
              <a:spcPct val="90000"/>
            </a:lnSpc>
            <a:spcBef>
              <a:spcPct val="0"/>
            </a:spcBef>
            <a:spcAft>
              <a:spcPct val="15000"/>
            </a:spcAft>
            <a:buChar char="•"/>
          </a:pPr>
          <a:r>
            <a:rPr lang="en-US" sz="1700" kern="1200"/>
            <a:t>Promotion of Indigneous Food Knowledge  </a:t>
          </a:r>
        </a:p>
      </dsp:txBody>
      <dsp:txXfrm>
        <a:off x="2464" y="635532"/>
        <a:ext cx="2402978" cy="3569872"/>
      </dsp:txXfrm>
    </dsp:sp>
    <dsp:sp modelId="{557C3BDE-3839-8540-B2BB-005C31496B66}">
      <dsp:nvSpPr>
        <dsp:cNvPr id="0" name=""/>
        <dsp:cNvSpPr/>
      </dsp:nvSpPr>
      <dsp:spPr>
        <a:xfrm>
          <a:off x="2741860" y="145932"/>
          <a:ext cx="2402978" cy="489600"/>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Food Access &amp; Advocacy </a:t>
          </a:r>
        </a:p>
      </dsp:txBody>
      <dsp:txXfrm>
        <a:off x="2741860" y="145932"/>
        <a:ext cx="2402978" cy="489600"/>
      </dsp:txXfrm>
    </dsp:sp>
    <dsp:sp modelId="{9BBB9063-FB49-DB4B-AEFC-C35BDEF7C03C}">
      <dsp:nvSpPr>
        <dsp:cNvPr id="0" name=""/>
        <dsp:cNvSpPr/>
      </dsp:nvSpPr>
      <dsp:spPr>
        <a:xfrm>
          <a:off x="2741860" y="635532"/>
          <a:ext cx="2402978" cy="3569872"/>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Barriers to accessing wild game </a:t>
          </a:r>
        </a:p>
        <a:p>
          <a:pPr marL="171450" lvl="1" indent="-171450" algn="l" defTabSz="755650">
            <a:lnSpc>
              <a:spcPct val="90000"/>
            </a:lnSpc>
            <a:spcBef>
              <a:spcPct val="0"/>
            </a:spcBef>
            <a:spcAft>
              <a:spcPct val="15000"/>
            </a:spcAft>
            <a:buChar char="•"/>
          </a:pPr>
          <a:r>
            <a:rPr lang="en-US" sz="1700" kern="1200"/>
            <a:t>Navigation strategies to overcoming food insecurity </a:t>
          </a:r>
        </a:p>
        <a:p>
          <a:pPr marL="171450" lvl="1" indent="-171450" algn="l" defTabSz="755650">
            <a:lnSpc>
              <a:spcPct val="90000"/>
            </a:lnSpc>
            <a:spcBef>
              <a:spcPct val="0"/>
            </a:spcBef>
            <a:spcAft>
              <a:spcPct val="15000"/>
            </a:spcAft>
            <a:buChar char="•"/>
          </a:pPr>
          <a:r>
            <a:rPr lang="en-US" sz="1700" kern="1200"/>
            <a:t>Understanding barriers in the food system </a:t>
          </a:r>
        </a:p>
        <a:p>
          <a:pPr marL="171450" lvl="1" indent="-171450" algn="l" defTabSz="755650">
            <a:lnSpc>
              <a:spcPct val="90000"/>
            </a:lnSpc>
            <a:spcBef>
              <a:spcPct val="0"/>
            </a:spcBef>
            <a:spcAft>
              <a:spcPct val="15000"/>
            </a:spcAft>
            <a:buChar char="•"/>
          </a:pPr>
          <a:r>
            <a:rPr lang="en-US" sz="1700" kern="1200"/>
            <a:t>Organizational collaberation on barriers </a:t>
          </a:r>
        </a:p>
      </dsp:txBody>
      <dsp:txXfrm>
        <a:off x="2741860" y="635532"/>
        <a:ext cx="2402978" cy="3569872"/>
      </dsp:txXfrm>
    </dsp:sp>
    <dsp:sp modelId="{EA212F46-D4C3-A840-9E47-1BED10D93083}">
      <dsp:nvSpPr>
        <dsp:cNvPr id="0" name=""/>
        <dsp:cNvSpPr/>
      </dsp:nvSpPr>
      <dsp:spPr>
        <a:xfrm>
          <a:off x="5481256" y="145932"/>
          <a:ext cx="2402978" cy="489600"/>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a:t>Cultural Safe Space</a:t>
          </a:r>
        </a:p>
      </dsp:txBody>
      <dsp:txXfrm>
        <a:off x="5481256" y="145932"/>
        <a:ext cx="2402978" cy="489600"/>
      </dsp:txXfrm>
    </dsp:sp>
    <dsp:sp modelId="{0CFDC80C-4072-4D47-A5ED-07D3C0648596}">
      <dsp:nvSpPr>
        <dsp:cNvPr id="0" name=""/>
        <dsp:cNvSpPr/>
      </dsp:nvSpPr>
      <dsp:spPr>
        <a:xfrm>
          <a:off x="5481256" y="635532"/>
          <a:ext cx="2402978" cy="3569872"/>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Physical Cultural Space in the City of TBAY (public spaces)</a:t>
          </a:r>
        </a:p>
        <a:p>
          <a:pPr marL="171450" lvl="1" indent="-171450" algn="l" defTabSz="755650">
            <a:lnSpc>
              <a:spcPct val="90000"/>
            </a:lnSpc>
            <a:spcBef>
              <a:spcPct val="0"/>
            </a:spcBef>
            <a:spcAft>
              <a:spcPct val="15000"/>
            </a:spcAft>
            <a:buChar char="•"/>
          </a:pPr>
          <a:r>
            <a:rPr lang="en-US" sz="1700" kern="1200"/>
            <a:t>Training and Settler Awareness </a:t>
          </a:r>
        </a:p>
        <a:p>
          <a:pPr marL="171450" lvl="1" indent="-171450" algn="l" defTabSz="755650">
            <a:lnSpc>
              <a:spcPct val="90000"/>
            </a:lnSpc>
            <a:spcBef>
              <a:spcPct val="0"/>
            </a:spcBef>
            <a:spcAft>
              <a:spcPct val="15000"/>
            </a:spcAft>
            <a:buChar char="•"/>
          </a:pPr>
          <a:r>
            <a:rPr lang="en-US" sz="1700" kern="1200"/>
            <a:t>Anti-opression work </a:t>
          </a:r>
        </a:p>
        <a:p>
          <a:pPr marL="171450" lvl="1" indent="-171450" algn="l" defTabSz="755650">
            <a:lnSpc>
              <a:spcPct val="90000"/>
            </a:lnSpc>
            <a:spcBef>
              <a:spcPct val="0"/>
            </a:spcBef>
            <a:spcAft>
              <a:spcPct val="15000"/>
            </a:spcAft>
            <a:buChar char="•"/>
          </a:pPr>
          <a:r>
            <a:rPr lang="en-US" sz="1700" kern="1200"/>
            <a:t>Dismantling racism within food system </a:t>
          </a:r>
        </a:p>
        <a:p>
          <a:pPr marL="171450" lvl="1" indent="-171450" algn="l" defTabSz="755650">
            <a:lnSpc>
              <a:spcPct val="90000"/>
            </a:lnSpc>
            <a:spcBef>
              <a:spcPct val="0"/>
            </a:spcBef>
            <a:spcAft>
              <a:spcPct val="15000"/>
            </a:spcAft>
            <a:buChar char="•"/>
          </a:pPr>
          <a:r>
            <a:rPr lang="en-US" sz="1700" kern="1200"/>
            <a:t>Promotion of Indingenous/Non-Indigenous knowledge sharing </a:t>
          </a:r>
        </a:p>
        <a:p>
          <a:pPr marL="171450" lvl="1" indent="-171450" algn="l" defTabSz="755650">
            <a:lnSpc>
              <a:spcPct val="90000"/>
            </a:lnSpc>
            <a:spcBef>
              <a:spcPct val="0"/>
            </a:spcBef>
            <a:spcAft>
              <a:spcPct val="15000"/>
            </a:spcAft>
            <a:buChar char="•"/>
          </a:pPr>
          <a:endParaRPr lang="en-US" sz="1700" kern="1200"/>
        </a:p>
      </dsp:txBody>
      <dsp:txXfrm>
        <a:off x="5481256" y="635532"/>
        <a:ext cx="2402978" cy="356987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97542-612E-F340-A68A-8433BD65C162}" type="datetimeFigureOut">
              <a:rPr lang="en-US" smtClean="0"/>
              <a:t>7/10/19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9443A-E17F-C041-8C7A-1DEB027DB1BD}" type="slidenum">
              <a:rPr lang="en-US" smtClean="0"/>
              <a:t>‹#›</a:t>
            </a:fld>
            <a:endParaRPr lang="en-US"/>
          </a:p>
        </p:txBody>
      </p:sp>
    </p:spTree>
    <p:extLst>
      <p:ext uri="{BB962C8B-B14F-4D97-AF65-F5344CB8AC3E}">
        <p14:creationId xmlns:p14="http://schemas.microsoft.com/office/powerpoint/2010/main" val="39671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Indigenous Food Circle was created as a response to a lack of engagement with the Indigenous population throughout the creation of the Food Strategy. </a:t>
            </a:r>
            <a:endParaRPr lang="en-CA" sz="11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A coalition of 22 indigenous led and serving organizations </a:t>
            </a:r>
            <a:endParaRPr lang="en-CA"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Aims to better understand and promote Indigenous perspectives and experiences around food.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Circle uses food as a tool for reconciliation and resurgence by creating the space to reclaim and weave Indigenous knowledges into the Thunder Bay and region’s food systems.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to develop the capacity of Indigenous peoples to articulate and respond to relevant challenges and opportunities and to improve programming and policy</a:t>
            </a: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A89443A-E17F-C041-8C7A-1DEB027DB1BD}" type="slidenum">
              <a:rPr lang="en-US" smtClean="0"/>
              <a:t>1</a:t>
            </a:fld>
            <a:endParaRPr lang="en-US"/>
          </a:p>
        </p:txBody>
      </p:sp>
    </p:spTree>
    <p:extLst>
      <p:ext uri="{BB962C8B-B14F-4D97-AF65-F5344CB8AC3E}">
        <p14:creationId xmlns:p14="http://schemas.microsoft.com/office/powerpoint/2010/main" val="318785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a:solidFill>
                  <a:schemeClr val="tx1"/>
                </a:solidFill>
                <a:effectLst/>
                <a:latin typeface="+mn-lt"/>
                <a:ea typeface="+mn-ea"/>
                <a:cs typeface="+mn-cs"/>
              </a:rPr>
              <a:t>The overall approach to Phase II of the Understanding Our Food System project was a participatory, community-engaged, action-focused methodology that involved putting the fourteen First Nations at the centre of the project. We did this through the development of community food sovereignty visions. </a:t>
            </a:r>
          </a:p>
          <a:p>
            <a:endParaRPr lang="en-CA" sz="1200" kern="1200">
              <a:solidFill>
                <a:schemeClr val="tx1"/>
              </a:solidFill>
              <a:effectLst/>
              <a:latin typeface="+mn-lt"/>
              <a:ea typeface="+mn-ea"/>
              <a:cs typeface="+mn-cs"/>
            </a:endParaRPr>
          </a:p>
          <a:p>
            <a:endParaRPr lang="en-CA" sz="1200" kern="1200">
              <a:solidFill>
                <a:schemeClr val="tx1"/>
              </a:solidFill>
              <a:effectLst/>
              <a:latin typeface="+mn-lt"/>
              <a:ea typeface="+mn-ea"/>
              <a:cs typeface="+mn-cs"/>
            </a:endParaRPr>
          </a:p>
          <a:p>
            <a:r>
              <a:rPr lang="en-CA" sz="1200" kern="1200">
                <a:solidFill>
                  <a:schemeClr val="tx1"/>
                </a:solidFill>
                <a:effectLst/>
                <a:latin typeface="+mn-lt"/>
                <a:ea typeface="+mn-ea"/>
                <a:cs typeface="+mn-cs"/>
              </a:rPr>
              <a:t>(notes* why we did not call them plans) </a:t>
            </a:r>
            <a:endParaRPr lang="en-US" dirty="0"/>
          </a:p>
        </p:txBody>
      </p:sp>
      <p:sp>
        <p:nvSpPr>
          <p:cNvPr id="4" name="Slide Number Placeholder 3"/>
          <p:cNvSpPr>
            <a:spLocks noGrp="1"/>
          </p:cNvSpPr>
          <p:nvPr>
            <p:ph type="sldNum" sz="quarter" idx="5"/>
          </p:nvPr>
        </p:nvSpPr>
        <p:spPr/>
        <p:txBody>
          <a:bodyPr/>
          <a:lstStyle/>
          <a:p>
            <a:fld id="{FA89443A-E17F-C041-8C7A-1DEB027DB1BD}" type="slidenum">
              <a:rPr lang="en-US" smtClean="0"/>
              <a:t>22</a:t>
            </a:fld>
            <a:endParaRPr lang="en-US"/>
          </a:p>
        </p:txBody>
      </p:sp>
    </p:spTree>
    <p:extLst>
      <p:ext uri="{BB962C8B-B14F-4D97-AF65-F5344CB8AC3E}">
        <p14:creationId xmlns:p14="http://schemas.microsoft.com/office/powerpoint/2010/main" val="111590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89443A-E17F-C041-8C7A-1DEB027DB1BD}" type="slidenum">
              <a:rPr lang="en-US" smtClean="0"/>
              <a:t>3</a:t>
            </a:fld>
            <a:endParaRPr lang="en-US"/>
          </a:p>
        </p:txBody>
      </p:sp>
    </p:spTree>
    <p:extLst>
      <p:ext uri="{BB962C8B-B14F-4D97-AF65-F5344CB8AC3E}">
        <p14:creationId xmlns:p14="http://schemas.microsoft.com/office/powerpoint/2010/main" val="2262082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Evolved as a critical reaction to the experiences of peasant farmers and indigenous peoples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Food Sovereignty </a:t>
            </a:r>
            <a:r>
              <a:rPr lang="en-CA" sz="1200" kern="1200" dirty="0">
                <a:solidFill>
                  <a:schemeClr val="tx1"/>
                </a:solidFill>
                <a:effectLst/>
                <a:latin typeface="+mn-lt"/>
                <a:ea typeface="+mn-ea"/>
                <a:cs typeface="+mn-cs"/>
              </a:rPr>
              <a:t>is the right of peoples to healthy and culturally appropriate food produced through ecologically sound and sustainable methods, and their right to define their own food and agriculture systems.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Indigenous FS is premised on the idea </a:t>
            </a:r>
            <a:r>
              <a:rPr lang="en-CA" sz="1200" b="1" kern="1200" dirty="0">
                <a:solidFill>
                  <a:srgbClr val="FF0000"/>
                </a:solidFill>
                <a:effectLst/>
                <a:latin typeface="+mn-lt"/>
                <a:ea typeface="+mn-ea"/>
                <a:cs typeface="+mn-cs"/>
              </a:rPr>
              <a:t>that all parts of Indigenous food systems are inseparable </a:t>
            </a:r>
            <a:r>
              <a:rPr lang="en-CA" sz="1200" kern="1200" dirty="0">
                <a:solidFill>
                  <a:schemeClr val="tx1"/>
                </a:solidFill>
                <a:effectLst/>
                <a:latin typeface="+mn-lt"/>
                <a:ea typeface="+mn-ea"/>
                <a:cs typeface="+mn-cs"/>
              </a:rPr>
              <a:t>and ideally function in healthy interdependent relationships that transfer energy through indigenous ecosystems and economies. </a:t>
            </a:r>
          </a:p>
          <a:p>
            <a:r>
              <a:rPr lang="en-CA" sz="1200" kern="1200" dirty="0">
                <a:solidFill>
                  <a:schemeClr val="tx1"/>
                </a:solidFill>
                <a:effectLst/>
                <a:latin typeface="+mn-lt"/>
                <a:ea typeface="+mn-ea"/>
                <a:cs typeface="+mn-cs"/>
              </a:rPr>
              <a:t> </a:t>
            </a:r>
          </a:p>
          <a:p>
            <a:r>
              <a:rPr lang="en-CA" sz="1200" kern="1200" dirty="0">
                <a:solidFill>
                  <a:schemeClr val="tx1"/>
                </a:solidFill>
                <a:effectLst/>
                <a:latin typeface="+mn-lt"/>
                <a:ea typeface="+mn-ea"/>
                <a:cs typeface="+mn-cs"/>
              </a:rPr>
              <a:t>Indigenous food sovereignty activists stress the importance of </a:t>
            </a:r>
            <a:r>
              <a:rPr lang="en-CA" sz="1200" b="1" kern="1200" dirty="0">
                <a:solidFill>
                  <a:schemeClr val="tx1"/>
                </a:solidFill>
                <a:effectLst/>
                <a:latin typeface="+mn-lt"/>
                <a:ea typeface="+mn-ea"/>
                <a:cs typeface="+mn-cs"/>
              </a:rPr>
              <a:t>decolonization, self-determination and the inclusion </a:t>
            </a:r>
            <a:r>
              <a:rPr lang="en-CA" sz="1200" kern="1200" dirty="0">
                <a:solidFill>
                  <a:schemeClr val="tx1"/>
                </a:solidFill>
                <a:effectLst/>
                <a:latin typeface="+mn-lt"/>
                <a:ea typeface="+mn-ea"/>
                <a:cs typeface="+mn-cs"/>
              </a:rPr>
              <a:t>of fishing, hunting and gathering as key elements of a food sovereignty approach to sustainable food systems in Canada, and highlight the complexity of issues of sovereignty, authority, individual and collective rights, equity, culture and (re)distribution of land and other resources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Challenges </a:t>
            </a:r>
            <a:r>
              <a:rPr lang="en-US" sz="1200" b="1" kern="1200" dirty="0">
                <a:solidFill>
                  <a:schemeClr val="tx1"/>
                </a:solidFill>
                <a:effectLst/>
                <a:highlight>
                  <a:srgbClr val="FFFF00"/>
                </a:highlight>
                <a:latin typeface="+mn-lt"/>
                <a:ea typeface="+mn-ea"/>
                <a:cs typeface="+mn-cs"/>
              </a:rPr>
              <a:t>present day industrial agriculture-based </a:t>
            </a:r>
            <a:r>
              <a:rPr lang="en-US" sz="1200" b="1" kern="1200" dirty="0">
                <a:solidFill>
                  <a:schemeClr val="tx1"/>
                </a:solidFill>
                <a:effectLst/>
                <a:latin typeface="+mn-lt"/>
                <a:ea typeface="+mn-ea"/>
                <a:cs typeface="+mn-cs"/>
              </a:rPr>
              <a:t>economy, </a:t>
            </a:r>
            <a:r>
              <a:rPr lang="en-US" sz="1200" kern="1200" dirty="0">
                <a:solidFill>
                  <a:schemeClr val="tx1"/>
                </a:solidFill>
                <a:effectLst/>
                <a:latin typeface="+mn-lt"/>
                <a:ea typeface="+mn-ea"/>
                <a:cs typeface="+mn-cs"/>
              </a:rPr>
              <a:t>which has been developed and industrialized by settlers through the process of colonization.</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both what our food system should achieve and the process which we should achieve it </a:t>
            </a:r>
            <a:endParaRPr lang="en-CA"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mn-lt"/>
                <a:ea typeface="+mn-ea"/>
                <a:cs typeface="+mn-cs"/>
              </a:rPr>
              <a:t>immediate needs </a:t>
            </a:r>
            <a:r>
              <a:rPr lang="en-US" sz="1200" kern="1200" dirty="0">
                <a:solidFill>
                  <a:schemeClr val="tx1"/>
                </a:solidFill>
                <a:effectLst/>
                <a:latin typeface="+mn-lt"/>
                <a:ea typeface="+mn-ea"/>
                <a:cs typeface="+mn-cs"/>
              </a:rPr>
              <a:t>such as food insecurity and diet related disease can be addressed in the short term, while working to empower communities to lead </a:t>
            </a:r>
            <a:r>
              <a:rPr lang="en-US" sz="1200" b="1" kern="1200" dirty="0">
                <a:solidFill>
                  <a:schemeClr val="tx1"/>
                </a:solidFill>
                <a:effectLst/>
                <a:latin typeface="+mn-lt"/>
                <a:ea typeface="+mn-ea"/>
                <a:cs typeface="+mn-cs"/>
              </a:rPr>
              <a:t>deeper food system transformation </a:t>
            </a:r>
            <a:r>
              <a:rPr lang="en-US" sz="1200" kern="1200" dirty="0">
                <a:solidFill>
                  <a:schemeClr val="tx1"/>
                </a:solidFill>
                <a:effectLst/>
                <a:latin typeface="+mn-lt"/>
                <a:ea typeface="+mn-ea"/>
                <a:cs typeface="+mn-cs"/>
              </a:rPr>
              <a:t>over the long term</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highlights the need for those that produce, harvest and eat food to have decision making power –</a:t>
            </a:r>
            <a:r>
              <a:rPr lang="en-US" sz="1200" b="1" kern="1200" dirty="0">
                <a:solidFill>
                  <a:schemeClr val="tx1"/>
                </a:solidFill>
                <a:effectLst/>
                <a:latin typeface="+mn-lt"/>
                <a:ea typeface="+mn-ea"/>
                <a:cs typeface="+mn-cs"/>
              </a:rPr>
              <a:t> people not corporations or settler governments </a:t>
            </a:r>
            <a:endParaRPr lang="en-CA" sz="1200" b="1"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puts control of productive resources (land, water, seeds, natural resources) in the hands of people </a:t>
            </a:r>
            <a:endParaRPr lang="en-CA"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builds on </a:t>
            </a:r>
            <a:r>
              <a:rPr lang="en-US" sz="1200" b="1" kern="1200" dirty="0">
                <a:solidFill>
                  <a:schemeClr val="tx1"/>
                </a:solidFill>
                <a:effectLst/>
                <a:latin typeface="+mn-lt"/>
                <a:ea typeface="+mn-ea"/>
                <a:cs typeface="+mn-cs"/>
              </a:rPr>
              <a:t>traditional knowledge and uses research </a:t>
            </a:r>
            <a:r>
              <a:rPr lang="en-US" sz="1200" kern="1200" dirty="0">
                <a:solidFill>
                  <a:schemeClr val="tx1"/>
                </a:solidFill>
                <a:effectLst/>
                <a:latin typeface="+mn-lt"/>
                <a:ea typeface="+mn-ea"/>
                <a:cs typeface="+mn-cs"/>
              </a:rPr>
              <a:t>to support and pass this knowledge to future generations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fundamentally challenges power, inequality and the logic of settler-colonialism </a:t>
            </a:r>
            <a:r>
              <a:rPr lang="en-US" sz="1200" kern="1200" dirty="0">
                <a:solidFill>
                  <a:schemeClr val="tx1"/>
                </a:solidFill>
                <a:effectLst/>
                <a:latin typeface="+mn-lt"/>
                <a:ea typeface="+mn-ea"/>
                <a:cs typeface="+mn-cs"/>
              </a:rPr>
              <a:t>that takes power away from Indigenous people and First Nations </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A89443A-E17F-C041-8C7A-1DEB027DB1BD}" type="slidenum">
              <a:rPr lang="en-US" smtClean="0"/>
              <a:t>4</a:t>
            </a:fld>
            <a:endParaRPr lang="en-US"/>
          </a:p>
        </p:txBody>
      </p:sp>
    </p:spTree>
    <p:extLst>
      <p:ext uri="{BB962C8B-B14F-4D97-AF65-F5344CB8AC3E}">
        <p14:creationId xmlns:p14="http://schemas.microsoft.com/office/powerpoint/2010/main" val="94449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beginning...  Why the work started happening... </a:t>
            </a:r>
          </a:p>
        </p:txBody>
      </p:sp>
      <p:sp>
        <p:nvSpPr>
          <p:cNvPr id="4" name="Slide Number Placeholder 3"/>
          <p:cNvSpPr>
            <a:spLocks noGrp="1"/>
          </p:cNvSpPr>
          <p:nvPr>
            <p:ph type="sldNum" sz="quarter" idx="5"/>
          </p:nvPr>
        </p:nvSpPr>
        <p:spPr/>
        <p:txBody>
          <a:bodyPr/>
          <a:lstStyle/>
          <a:p>
            <a:fld id="{FA89443A-E17F-C041-8C7A-1DEB027DB1BD}" type="slidenum">
              <a:rPr lang="en-US" smtClean="0"/>
              <a:t>5</a:t>
            </a:fld>
            <a:endParaRPr lang="en-US"/>
          </a:p>
        </p:txBody>
      </p:sp>
    </p:spTree>
    <p:extLst>
      <p:ext uri="{BB962C8B-B14F-4D97-AF65-F5344CB8AC3E}">
        <p14:creationId xmlns:p14="http://schemas.microsoft.com/office/powerpoint/2010/main" val="294186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progression!! It would be nice to have a time line slide at some point </a:t>
            </a:r>
          </a:p>
        </p:txBody>
      </p:sp>
      <p:sp>
        <p:nvSpPr>
          <p:cNvPr id="4" name="Slide Number Placeholder 3"/>
          <p:cNvSpPr>
            <a:spLocks noGrp="1"/>
          </p:cNvSpPr>
          <p:nvPr>
            <p:ph type="sldNum" sz="quarter" idx="5"/>
          </p:nvPr>
        </p:nvSpPr>
        <p:spPr/>
        <p:txBody>
          <a:bodyPr/>
          <a:lstStyle/>
          <a:p>
            <a:fld id="{FA89443A-E17F-C041-8C7A-1DEB027DB1BD}" type="slidenum">
              <a:rPr lang="en-US" smtClean="0"/>
              <a:t>6</a:t>
            </a:fld>
            <a:endParaRPr lang="en-US"/>
          </a:p>
        </p:txBody>
      </p:sp>
    </p:spTree>
    <p:extLst>
      <p:ext uri="{BB962C8B-B14F-4D97-AF65-F5344CB8AC3E}">
        <p14:creationId xmlns:p14="http://schemas.microsoft.com/office/powerpoint/2010/main" val="12278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just accomplished … </a:t>
            </a:r>
          </a:p>
        </p:txBody>
      </p:sp>
      <p:sp>
        <p:nvSpPr>
          <p:cNvPr id="4" name="Slide Number Placeholder 3"/>
          <p:cNvSpPr>
            <a:spLocks noGrp="1"/>
          </p:cNvSpPr>
          <p:nvPr>
            <p:ph type="sldNum" sz="quarter" idx="5"/>
          </p:nvPr>
        </p:nvSpPr>
        <p:spPr/>
        <p:txBody>
          <a:bodyPr/>
          <a:lstStyle/>
          <a:p>
            <a:fld id="{FA89443A-E17F-C041-8C7A-1DEB027DB1BD}" type="slidenum">
              <a:rPr lang="en-US" smtClean="0"/>
              <a:t>7</a:t>
            </a:fld>
            <a:endParaRPr lang="en-US"/>
          </a:p>
        </p:txBody>
      </p:sp>
    </p:spTree>
    <p:extLst>
      <p:ext uri="{BB962C8B-B14F-4D97-AF65-F5344CB8AC3E}">
        <p14:creationId xmlns:p14="http://schemas.microsoft.com/office/powerpoint/2010/main" val="2370323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mtg</a:t>
            </a:r>
            <a:r>
              <a:rPr lang="en-US" dirty="0"/>
              <a:t> on the 13</a:t>
            </a:r>
            <a:r>
              <a:rPr lang="en-US" baseline="30000" dirty="0"/>
              <a:t>th</a:t>
            </a:r>
            <a:r>
              <a:rPr lang="en-US" dirty="0"/>
              <a:t> …</a:t>
            </a:r>
          </a:p>
          <a:p>
            <a:endParaRPr lang="en-US" dirty="0"/>
          </a:p>
          <a:p>
            <a:endParaRPr lang="en-US" dirty="0"/>
          </a:p>
          <a:p>
            <a:r>
              <a:rPr lang="en-US" dirty="0"/>
              <a:t>I want to talk about how we are formulating this process…how we are building the capacity of the org… the orgs… themselves and of peoples knowledge of food </a:t>
            </a:r>
            <a:r>
              <a:rPr lang="en-US" dirty="0" err="1"/>
              <a:t>sov</a:t>
            </a:r>
            <a:r>
              <a:rPr lang="en-US" dirty="0"/>
              <a:t> and security in the </a:t>
            </a:r>
            <a:r>
              <a:rPr lang="en-US" dirty="0" err="1"/>
              <a:t>tbay</a:t>
            </a:r>
            <a:r>
              <a:rPr lang="en-US" dirty="0"/>
              <a:t> and region… slow and steady… </a:t>
            </a:r>
          </a:p>
          <a:p>
            <a:endParaRPr lang="en-US" dirty="0"/>
          </a:p>
          <a:p>
            <a:r>
              <a:rPr lang="en-US" dirty="0"/>
              <a:t>And speak to the actions of each group… </a:t>
            </a:r>
          </a:p>
        </p:txBody>
      </p:sp>
      <p:sp>
        <p:nvSpPr>
          <p:cNvPr id="4" name="Slide Number Placeholder 3"/>
          <p:cNvSpPr>
            <a:spLocks noGrp="1"/>
          </p:cNvSpPr>
          <p:nvPr>
            <p:ph type="sldNum" sz="quarter" idx="5"/>
          </p:nvPr>
        </p:nvSpPr>
        <p:spPr/>
        <p:txBody>
          <a:bodyPr/>
          <a:lstStyle/>
          <a:p>
            <a:fld id="{FA89443A-E17F-C041-8C7A-1DEB027DB1BD}" type="slidenum">
              <a:rPr lang="en-US" smtClean="0"/>
              <a:t>8</a:t>
            </a:fld>
            <a:endParaRPr lang="en-US"/>
          </a:p>
        </p:txBody>
      </p:sp>
    </p:spTree>
    <p:extLst>
      <p:ext uri="{BB962C8B-B14F-4D97-AF65-F5344CB8AC3E}">
        <p14:creationId xmlns:p14="http://schemas.microsoft.com/office/powerpoint/2010/main" val="211199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we talk about how the IFC can do quality consulting work from a really informed way...  </a:t>
            </a:r>
          </a:p>
        </p:txBody>
      </p:sp>
      <p:sp>
        <p:nvSpPr>
          <p:cNvPr id="4" name="Slide Number Placeholder 3"/>
          <p:cNvSpPr>
            <a:spLocks noGrp="1"/>
          </p:cNvSpPr>
          <p:nvPr>
            <p:ph type="sldNum" sz="quarter" idx="5"/>
          </p:nvPr>
        </p:nvSpPr>
        <p:spPr/>
        <p:txBody>
          <a:bodyPr/>
          <a:lstStyle/>
          <a:p>
            <a:fld id="{FA89443A-E17F-C041-8C7A-1DEB027DB1BD}" type="slidenum">
              <a:rPr lang="en-US" smtClean="0"/>
              <a:t>9</a:t>
            </a:fld>
            <a:endParaRPr lang="en-US"/>
          </a:p>
        </p:txBody>
      </p:sp>
    </p:spTree>
    <p:extLst>
      <p:ext uri="{BB962C8B-B14F-4D97-AF65-F5344CB8AC3E}">
        <p14:creationId xmlns:p14="http://schemas.microsoft.com/office/powerpoint/2010/main" val="1148868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community visits, continued support and conversations communities had identified priorities and initiatives (seen a few slides back) we asked for them to categorize them into short, medium and long term goals.</a:t>
            </a:r>
          </a:p>
          <a:p>
            <a:r>
              <a:rPr lang="en-US"/>
              <a:t>We utilized the time at the gathering to assist in planning their short term goal ($ to support) and of course the staff capacity and time to help implement. We invented with the help of Dr. Lana Ray (Flying Post First Nation/Red Rock Indian Band) the action planning template and the decision making framework tool to help communities prioritize and we supported them in which ever way we could while allowing them to take the initative to drive projects themselves. </a:t>
            </a:r>
          </a:p>
          <a:p>
            <a:endParaRPr lang="en-US" dirty="0"/>
          </a:p>
          <a:p>
            <a:endParaRPr lang="en-US" dirty="0"/>
          </a:p>
        </p:txBody>
      </p:sp>
      <p:sp>
        <p:nvSpPr>
          <p:cNvPr id="4" name="Slide Number Placeholder 3"/>
          <p:cNvSpPr>
            <a:spLocks noGrp="1"/>
          </p:cNvSpPr>
          <p:nvPr>
            <p:ph type="sldNum" sz="quarter" idx="5"/>
          </p:nvPr>
        </p:nvSpPr>
        <p:spPr/>
        <p:txBody>
          <a:bodyPr/>
          <a:lstStyle/>
          <a:p>
            <a:fld id="{FA89443A-E17F-C041-8C7A-1DEB027DB1BD}" type="slidenum">
              <a:rPr lang="en-US" smtClean="0"/>
              <a:t>20</a:t>
            </a:fld>
            <a:endParaRPr lang="en-US"/>
          </a:p>
        </p:txBody>
      </p:sp>
    </p:spTree>
    <p:extLst>
      <p:ext uri="{BB962C8B-B14F-4D97-AF65-F5344CB8AC3E}">
        <p14:creationId xmlns:p14="http://schemas.microsoft.com/office/powerpoint/2010/main" val="227998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CF2FD8-AF8A-DD44-9B18-4F2895465CFB}" type="datetimeFigureOut">
              <a:rPr lang="en-US" smtClean="0"/>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73641-A6EA-4D40-A292-9D22003F762E}" type="slidenum">
              <a:rPr lang="en-US" smtClean="0"/>
              <a:t>‹#›</a:t>
            </a:fld>
            <a:endParaRPr lang="en-US"/>
          </a:p>
        </p:txBody>
      </p:sp>
    </p:spTree>
    <p:extLst>
      <p:ext uri="{BB962C8B-B14F-4D97-AF65-F5344CB8AC3E}">
        <p14:creationId xmlns:p14="http://schemas.microsoft.com/office/powerpoint/2010/main" val="418810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F2FD8-AF8A-DD44-9B18-4F2895465CFB}" type="datetimeFigureOut">
              <a:rPr lang="en-US" smtClean="0"/>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73641-A6EA-4D40-A292-9D22003F762E}" type="slidenum">
              <a:rPr lang="en-US" smtClean="0"/>
              <a:t>‹#›</a:t>
            </a:fld>
            <a:endParaRPr lang="en-US"/>
          </a:p>
        </p:txBody>
      </p:sp>
    </p:spTree>
    <p:extLst>
      <p:ext uri="{BB962C8B-B14F-4D97-AF65-F5344CB8AC3E}">
        <p14:creationId xmlns:p14="http://schemas.microsoft.com/office/powerpoint/2010/main" val="4047433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F2FD8-AF8A-DD44-9B18-4F2895465CFB}" type="datetimeFigureOut">
              <a:rPr lang="en-US" smtClean="0"/>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73641-A6EA-4D40-A292-9D22003F762E}" type="slidenum">
              <a:rPr lang="en-US" smtClean="0"/>
              <a:t>‹#›</a:t>
            </a:fld>
            <a:endParaRPr lang="en-US"/>
          </a:p>
        </p:txBody>
      </p:sp>
    </p:spTree>
    <p:extLst>
      <p:ext uri="{BB962C8B-B14F-4D97-AF65-F5344CB8AC3E}">
        <p14:creationId xmlns:p14="http://schemas.microsoft.com/office/powerpoint/2010/main" val="160927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F2FD8-AF8A-DD44-9B18-4F2895465CFB}" type="datetimeFigureOut">
              <a:rPr lang="en-US" smtClean="0"/>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73641-A6EA-4D40-A292-9D22003F762E}" type="slidenum">
              <a:rPr lang="en-US" smtClean="0"/>
              <a:t>‹#›</a:t>
            </a:fld>
            <a:endParaRPr lang="en-US"/>
          </a:p>
        </p:txBody>
      </p:sp>
    </p:spTree>
    <p:extLst>
      <p:ext uri="{BB962C8B-B14F-4D97-AF65-F5344CB8AC3E}">
        <p14:creationId xmlns:p14="http://schemas.microsoft.com/office/powerpoint/2010/main" val="2067474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CF2FD8-AF8A-DD44-9B18-4F2895465CFB}" type="datetimeFigureOut">
              <a:rPr lang="en-US" smtClean="0"/>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73641-A6EA-4D40-A292-9D22003F762E}" type="slidenum">
              <a:rPr lang="en-US" smtClean="0"/>
              <a:t>‹#›</a:t>
            </a:fld>
            <a:endParaRPr lang="en-US"/>
          </a:p>
        </p:txBody>
      </p:sp>
    </p:spTree>
    <p:extLst>
      <p:ext uri="{BB962C8B-B14F-4D97-AF65-F5344CB8AC3E}">
        <p14:creationId xmlns:p14="http://schemas.microsoft.com/office/powerpoint/2010/main" val="148860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F2FD8-AF8A-DD44-9B18-4F2895465CFB}" type="datetimeFigureOut">
              <a:rPr lang="en-US" smtClean="0"/>
              <a:t>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73641-A6EA-4D40-A292-9D22003F762E}" type="slidenum">
              <a:rPr lang="en-US" smtClean="0"/>
              <a:t>‹#›</a:t>
            </a:fld>
            <a:endParaRPr lang="en-US"/>
          </a:p>
        </p:txBody>
      </p:sp>
    </p:spTree>
    <p:extLst>
      <p:ext uri="{BB962C8B-B14F-4D97-AF65-F5344CB8AC3E}">
        <p14:creationId xmlns:p14="http://schemas.microsoft.com/office/powerpoint/2010/main" val="175164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F2FD8-AF8A-DD44-9B18-4F2895465CFB}" type="datetimeFigureOut">
              <a:rPr lang="en-US" smtClean="0"/>
              <a:t>7/10/19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73641-A6EA-4D40-A292-9D22003F762E}" type="slidenum">
              <a:rPr lang="en-US" smtClean="0"/>
              <a:t>‹#›</a:t>
            </a:fld>
            <a:endParaRPr lang="en-US"/>
          </a:p>
        </p:txBody>
      </p:sp>
    </p:spTree>
    <p:extLst>
      <p:ext uri="{BB962C8B-B14F-4D97-AF65-F5344CB8AC3E}">
        <p14:creationId xmlns:p14="http://schemas.microsoft.com/office/powerpoint/2010/main" val="417054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F2FD8-AF8A-DD44-9B18-4F2895465CFB}" type="datetimeFigureOut">
              <a:rPr lang="en-US" smtClean="0"/>
              <a:t>7/10/19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73641-A6EA-4D40-A292-9D22003F762E}" type="slidenum">
              <a:rPr lang="en-US" smtClean="0"/>
              <a:t>‹#›</a:t>
            </a:fld>
            <a:endParaRPr lang="en-US"/>
          </a:p>
        </p:txBody>
      </p:sp>
    </p:spTree>
    <p:extLst>
      <p:ext uri="{BB962C8B-B14F-4D97-AF65-F5344CB8AC3E}">
        <p14:creationId xmlns:p14="http://schemas.microsoft.com/office/powerpoint/2010/main" val="632050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F2FD8-AF8A-DD44-9B18-4F2895465CFB}" type="datetimeFigureOut">
              <a:rPr lang="en-US" smtClean="0"/>
              <a:t>7/10/19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73641-A6EA-4D40-A292-9D22003F762E}" type="slidenum">
              <a:rPr lang="en-US" smtClean="0"/>
              <a:t>‹#›</a:t>
            </a:fld>
            <a:endParaRPr lang="en-US"/>
          </a:p>
        </p:txBody>
      </p:sp>
    </p:spTree>
    <p:extLst>
      <p:ext uri="{BB962C8B-B14F-4D97-AF65-F5344CB8AC3E}">
        <p14:creationId xmlns:p14="http://schemas.microsoft.com/office/powerpoint/2010/main" val="133639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CF2FD8-AF8A-DD44-9B18-4F2895465CFB}" type="datetimeFigureOut">
              <a:rPr lang="en-US" smtClean="0"/>
              <a:t>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73641-A6EA-4D40-A292-9D22003F762E}" type="slidenum">
              <a:rPr lang="en-US" smtClean="0"/>
              <a:t>‹#›</a:t>
            </a:fld>
            <a:endParaRPr lang="en-US"/>
          </a:p>
        </p:txBody>
      </p:sp>
    </p:spTree>
    <p:extLst>
      <p:ext uri="{BB962C8B-B14F-4D97-AF65-F5344CB8AC3E}">
        <p14:creationId xmlns:p14="http://schemas.microsoft.com/office/powerpoint/2010/main" val="263300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CF2FD8-AF8A-DD44-9B18-4F2895465CFB}" type="datetimeFigureOut">
              <a:rPr lang="en-US" smtClean="0"/>
              <a:t>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73641-A6EA-4D40-A292-9D22003F762E}" type="slidenum">
              <a:rPr lang="en-US" smtClean="0"/>
              <a:t>‹#›</a:t>
            </a:fld>
            <a:endParaRPr lang="en-US"/>
          </a:p>
        </p:txBody>
      </p:sp>
    </p:spTree>
    <p:extLst>
      <p:ext uri="{BB962C8B-B14F-4D97-AF65-F5344CB8AC3E}">
        <p14:creationId xmlns:p14="http://schemas.microsoft.com/office/powerpoint/2010/main" val="37147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F2FD8-AF8A-DD44-9B18-4F2895465CFB}" type="datetimeFigureOut">
              <a:rPr lang="en-US" smtClean="0"/>
              <a:t>7/10/19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73641-A6EA-4D40-A292-9D22003F762E}" type="slidenum">
              <a:rPr lang="en-US" smtClean="0"/>
              <a:t>‹#›</a:t>
            </a:fld>
            <a:endParaRPr lang="en-US"/>
          </a:p>
        </p:txBody>
      </p:sp>
    </p:spTree>
    <p:extLst>
      <p:ext uri="{BB962C8B-B14F-4D97-AF65-F5344CB8AC3E}">
        <p14:creationId xmlns:p14="http://schemas.microsoft.com/office/powerpoint/2010/main" val="3233854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6.emf"/><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3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vimeo.com/327324793/f96669283d" TargetMode="External"/><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hyperlink" Target="https://vimeo.com/327324485/613d8471ca" TargetMode="Externa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g"/><Relationship Id="rId3" Type="http://schemas.openxmlformats.org/officeDocument/2006/relationships/image" Target="../media/image52.jpg"/><Relationship Id="rId7" Type="http://schemas.openxmlformats.org/officeDocument/2006/relationships/image" Target="../media/image56.jpg"/><Relationship Id="rId12" Type="http://schemas.openxmlformats.org/officeDocument/2006/relationships/image" Target="../media/image61.pn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jpg"/><Relationship Id="rId15" Type="http://schemas.openxmlformats.org/officeDocument/2006/relationships/image" Target="../media/image64.gif"/><Relationship Id="rId10" Type="http://schemas.openxmlformats.org/officeDocument/2006/relationships/image" Target="../media/image59.jpeg"/><Relationship Id="rId4" Type="http://schemas.openxmlformats.org/officeDocument/2006/relationships/image" Target="../media/image53.png"/><Relationship Id="rId9" Type="http://schemas.openxmlformats.org/officeDocument/2006/relationships/image" Target="../media/image58.jpg"/><Relationship Id="rId14" Type="http://schemas.openxmlformats.org/officeDocument/2006/relationships/image" Target="../media/image63.jpeg"/></Relationships>
</file>

<file path=ppt/slides/_rels/slide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789062-69C6-5D42-AF90-2534B2074D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6941" y="1907766"/>
            <a:ext cx="2666734" cy="2876641"/>
          </a:xfrm>
          <a:prstGeom prst="rect">
            <a:avLst/>
          </a:prstGeom>
        </p:spPr>
      </p:pic>
      <p:sp>
        <p:nvSpPr>
          <p:cNvPr id="2" name="Rectangle 1">
            <a:extLst>
              <a:ext uri="{FF2B5EF4-FFF2-40B4-BE49-F238E27FC236}">
                <a16:creationId xmlns:a16="http://schemas.microsoft.com/office/drawing/2014/main" id="{D5753E0D-ABB1-AF48-AEA7-8272CA621C30}"/>
              </a:ext>
            </a:extLst>
          </p:cNvPr>
          <p:cNvSpPr/>
          <p:nvPr/>
        </p:nvSpPr>
        <p:spPr>
          <a:xfrm>
            <a:off x="304742" y="200971"/>
            <a:ext cx="8534516" cy="1569660"/>
          </a:xfrm>
          <a:prstGeom prst="rect">
            <a:avLst/>
          </a:prstGeom>
          <a:noFill/>
        </p:spPr>
        <p:txBody>
          <a:bodyPr wrap="none" lIns="91440" tIns="45720" rIns="91440" bIns="45720">
            <a:spAutoFit/>
          </a:bodyPr>
          <a:lstStyle/>
          <a:p>
            <a:pPr algn="ctr"/>
            <a:r>
              <a:rPr lang="en-US" sz="4800" b="1" dirty="0">
                <a:ln w="0"/>
                <a:effectLst>
                  <a:outerShdw blurRad="38100" dist="19050" dir="2700000" algn="tl" rotWithShape="0">
                    <a:schemeClr val="dk1">
                      <a:alpha val="40000"/>
                    </a:schemeClr>
                  </a:outerShdw>
                </a:effectLst>
                <a:ea typeface="Batang" panose="02030600000101010101" pitchFamily="18" charset="-127"/>
              </a:rPr>
              <a:t>By, For, With Indigenous People, </a:t>
            </a:r>
          </a:p>
          <a:p>
            <a:pPr algn="ctr"/>
            <a:r>
              <a:rPr lang="en-US" sz="4800" b="1" dirty="0">
                <a:ln w="0"/>
                <a:effectLst>
                  <a:outerShdw blurRad="38100" dist="19050" dir="2700000" algn="tl" rotWithShape="0">
                    <a:schemeClr val="dk1">
                      <a:alpha val="40000"/>
                    </a:schemeClr>
                  </a:outerShdw>
                </a:effectLst>
                <a:ea typeface="Batang" panose="02030600000101010101" pitchFamily="18" charset="-127"/>
              </a:rPr>
              <a:t>Communities &amp; Organizations</a:t>
            </a:r>
            <a:endParaRPr lang="en-US" sz="4800" b="1" cap="none" spc="0" dirty="0">
              <a:ln w="0"/>
              <a:solidFill>
                <a:schemeClr val="tx1"/>
              </a:solidFill>
              <a:effectLst>
                <a:outerShdw blurRad="38100" dist="19050" dir="2700000" algn="tl" rotWithShape="0">
                  <a:schemeClr val="dk1">
                    <a:alpha val="40000"/>
                  </a:schemeClr>
                </a:outerShdw>
              </a:effectLst>
              <a:ea typeface="Batang" panose="02030600000101010101" pitchFamily="18" charset="-127"/>
            </a:endParaRPr>
          </a:p>
        </p:txBody>
      </p:sp>
      <p:sp>
        <p:nvSpPr>
          <p:cNvPr id="7" name="TextBox 6">
            <a:extLst>
              <a:ext uri="{FF2B5EF4-FFF2-40B4-BE49-F238E27FC236}">
                <a16:creationId xmlns:a16="http://schemas.microsoft.com/office/drawing/2014/main" id="{2A9A9837-36A3-804D-AA23-10154A0BD606}"/>
              </a:ext>
            </a:extLst>
          </p:cNvPr>
          <p:cNvSpPr txBox="1"/>
          <p:nvPr/>
        </p:nvSpPr>
        <p:spPr>
          <a:xfrm>
            <a:off x="703588" y="5167763"/>
            <a:ext cx="3848939" cy="1015663"/>
          </a:xfrm>
          <a:prstGeom prst="rect">
            <a:avLst/>
          </a:prstGeom>
          <a:noFill/>
        </p:spPr>
        <p:txBody>
          <a:bodyPr wrap="none" rtlCol="0">
            <a:spAutoFit/>
          </a:bodyPr>
          <a:lstStyle/>
          <a:p>
            <a:pPr algn="ctr"/>
            <a:r>
              <a:rPr lang="en-US" sz="2000" b="1" dirty="0"/>
              <a:t>Jessica Mclaughlin</a:t>
            </a:r>
          </a:p>
          <a:p>
            <a:pPr algn="ctr"/>
            <a:r>
              <a:rPr lang="en-US" sz="2000" dirty="0"/>
              <a:t>Indigenous Food Circle Coordinator</a:t>
            </a:r>
          </a:p>
          <a:p>
            <a:pPr algn="ctr"/>
            <a:r>
              <a:rPr lang="en-US" sz="2000" dirty="0" err="1"/>
              <a:t>indigenouscircle@lakeheadu.ca</a:t>
            </a:r>
            <a:r>
              <a:rPr lang="en-US" sz="2000" dirty="0"/>
              <a:t> </a:t>
            </a:r>
          </a:p>
        </p:txBody>
      </p:sp>
      <p:sp>
        <p:nvSpPr>
          <p:cNvPr id="8" name="TextBox 7">
            <a:extLst>
              <a:ext uri="{FF2B5EF4-FFF2-40B4-BE49-F238E27FC236}">
                <a16:creationId xmlns:a16="http://schemas.microsoft.com/office/drawing/2014/main" id="{FC890751-41D7-544C-90B7-11DA9E99B754}"/>
              </a:ext>
            </a:extLst>
          </p:cNvPr>
          <p:cNvSpPr txBox="1"/>
          <p:nvPr/>
        </p:nvSpPr>
        <p:spPr>
          <a:xfrm>
            <a:off x="5326931" y="5170614"/>
            <a:ext cx="3113481" cy="1323439"/>
          </a:xfrm>
          <a:prstGeom prst="rect">
            <a:avLst/>
          </a:prstGeom>
          <a:noFill/>
        </p:spPr>
        <p:txBody>
          <a:bodyPr wrap="none" rtlCol="0">
            <a:spAutoFit/>
          </a:bodyPr>
          <a:lstStyle/>
          <a:p>
            <a:pPr algn="ctr"/>
            <a:r>
              <a:rPr lang="en-US" sz="2000" b="1" dirty="0"/>
              <a:t>Dr. Charles Levkoe</a:t>
            </a:r>
          </a:p>
          <a:p>
            <a:pPr algn="ctr"/>
            <a:r>
              <a:rPr lang="en-US" sz="2000" dirty="0"/>
              <a:t>Canada Research Chair </a:t>
            </a:r>
            <a:br>
              <a:rPr lang="en-US" sz="2000" dirty="0"/>
            </a:br>
            <a:r>
              <a:rPr lang="en-US" sz="2000" dirty="0"/>
              <a:t>in Sustainable Food Systems</a:t>
            </a:r>
          </a:p>
          <a:p>
            <a:pPr algn="ctr"/>
            <a:r>
              <a:rPr lang="en-US" sz="2000" dirty="0" err="1"/>
              <a:t>clevkoe@lakeheadu.ca</a:t>
            </a:r>
            <a:r>
              <a:rPr lang="en-US" sz="2000" dirty="0"/>
              <a:t> </a:t>
            </a:r>
          </a:p>
        </p:txBody>
      </p:sp>
      <p:pic>
        <p:nvPicPr>
          <p:cNvPr id="4" name="Picture 3">
            <a:extLst>
              <a:ext uri="{FF2B5EF4-FFF2-40B4-BE49-F238E27FC236}">
                <a16:creationId xmlns:a16="http://schemas.microsoft.com/office/drawing/2014/main" id="{AD4BA9BA-01DD-2746-B154-5B6A8DCD32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29363" y="1862549"/>
            <a:ext cx="1949450" cy="1949450"/>
          </a:xfrm>
          <a:prstGeom prst="rect">
            <a:avLst/>
          </a:prstGeom>
        </p:spPr>
      </p:pic>
      <p:pic>
        <p:nvPicPr>
          <p:cNvPr id="1026" name="Picture 2" descr="Image result for lakehead logo">
            <a:extLst>
              <a:ext uri="{FF2B5EF4-FFF2-40B4-BE49-F238E27FC236}">
                <a16:creationId xmlns:a16="http://schemas.microsoft.com/office/drawing/2014/main" id="{FE70D46C-790C-4D42-8D6F-AFA48C551C2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32512" y="3877807"/>
            <a:ext cx="3143152" cy="113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26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4BAB1-ADB6-477F-9453-BB7E63289CFA}"/>
              </a:ext>
            </a:extLst>
          </p:cNvPr>
          <p:cNvSpPr>
            <a:spLocks noGrp="1"/>
          </p:cNvSpPr>
          <p:nvPr>
            <p:ph type="ctrTitle"/>
          </p:nvPr>
        </p:nvSpPr>
        <p:spPr>
          <a:xfrm>
            <a:off x="639618" y="71727"/>
            <a:ext cx="7772400" cy="2387600"/>
          </a:xfrm>
        </p:spPr>
        <p:txBody>
          <a:bodyPr>
            <a:normAutofit fontScale="90000"/>
          </a:bodyPr>
          <a:lstStyle/>
          <a:p>
            <a:r>
              <a:rPr lang="en-US" b="1" dirty="0">
                <a:latin typeface="+mn-lt"/>
                <a:cs typeface="Calibri Light"/>
              </a:rPr>
              <a:t>Understanding Our Food Systems Phase I </a:t>
            </a:r>
            <a:br>
              <a:rPr lang="en-US" b="1" dirty="0">
                <a:latin typeface="+mn-lt"/>
                <a:cs typeface="Calibri Light"/>
              </a:rPr>
            </a:br>
            <a:r>
              <a:rPr lang="en-US" b="1" dirty="0">
                <a:latin typeface="+mn-lt"/>
                <a:cs typeface="Calibri Light"/>
              </a:rPr>
              <a:t>(Dec-March 2018)</a:t>
            </a:r>
            <a:endParaRPr lang="en-US" b="1" dirty="0">
              <a:latin typeface="+mn-lt"/>
            </a:endParaRPr>
          </a:p>
        </p:txBody>
      </p:sp>
      <p:pic>
        <p:nvPicPr>
          <p:cNvPr id="7" name="Picture 2" descr="Image result for thunder bay district health unit">
            <a:extLst>
              <a:ext uri="{FF2B5EF4-FFF2-40B4-BE49-F238E27FC236}">
                <a16:creationId xmlns:a16="http://schemas.microsoft.com/office/drawing/2014/main" id="{D358262C-2203-4C7E-8910-CF9B1582C1F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9931" y="5758520"/>
            <a:ext cx="2770909" cy="7355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A close up of a logo&#10;&#10;Description generated with very high confidence">
            <a:extLst>
              <a:ext uri="{FF2B5EF4-FFF2-40B4-BE49-F238E27FC236}">
                <a16:creationId xmlns:a16="http://schemas.microsoft.com/office/drawing/2014/main" id="{11FE04E0-CC32-4A5B-8CC9-704D1C1724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8310" y="5614343"/>
            <a:ext cx="2743200" cy="1009498"/>
          </a:xfrm>
          <a:prstGeom prst="rect">
            <a:avLst/>
          </a:prstGeom>
        </p:spPr>
      </p:pic>
      <p:pic>
        <p:nvPicPr>
          <p:cNvPr id="10" name="Picture 10" descr="A picture containing screenshot, indoor&#10;&#10;Description generated with high confidence">
            <a:extLst>
              <a:ext uri="{FF2B5EF4-FFF2-40B4-BE49-F238E27FC236}">
                <a16:creationId xmlns:a16="http://schemas.microsoft.com/office/drawing/2014/main" id="{A96D24A6-C785-498B-AC62-1E8A47983F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6582" y="2379894"/>
            <a:ext cx="2743200" cy="3552940"/>
          </a:xfrm>
          <a:prstGeom prst="rect">
            <a:avLst/>
          </a:prstGeom>
        </p:spPr>
      </p:pic>
    </p:spTree>
    <p:extLst>
      <p:ext uri="{BB962C8B-B14F-4D97-AF65-F5344CB8AC3E}">
        <p14:creationId xmlns:p14="http://schemas.microsoft.com/office/powerpoint/2010/main" val="3911722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39599D0-0068-B94B-9FEA-B18628567475}"/>
              </a:ext>
            </a:extLst>
          </p:cNvPr>
          <p:cNvPicPr>
            <a:picLocks noGrp="1" noChangeAspect="1"/>
          </p:cNvPicPr>
          <p:nvPr>
            <p:ph idx="1"/>
          </p:nvPr>
        </p:nvPicPr>
        <p:blipFill>
          <a:blip r:embed="rId2"/>
          <a:stretch>
            <a:fillRect/>
          </a:stretch>
        </p:blipFill>
        <p:spPr>
          <a:xfrm>
            <a:off x="214406" y="1676401"/>
            <a:ext cx="8929594" cy="4624254"/>
          </a:xfrm>
          <a:prstGeom prst="rect">
            <a:avLst/>
          </a:prstGeom>
        </p:spPr>
      </p:pic>
      <p:sp>
        <p:nvSpPr>
          <p:cNvPr id="6" name="Title 1">
            <a:extLst>
              <a:ext uri="{FF2B5EF4-FFF2-40B4-BE49-F238E27FC236}">
                <a16:creationId xmlns:a16="http://schemas.microsoft.com/office/drawing/2014/main" id="{9A2E98EF-765B-A740-B598-079A821D68D0}"/>
              </a:ext>
            </a:extLst>
          </p:cNvPr>
          <p:cNvSpPr>
            <a:spLocks noGrp="1"/>
          </p:cNvSpPr>
          <p:nvPr>
            <p:ph type="title"/>
          </p:nvPr>
        </p:nvSpPr>
        <p:spPr>
          <a:xfrm>
            <a:off x="2098431" y="369332"/>
            <a:ext cx="6717323" cy="1325563"/>
          </a:xfrm>
        </p:spPr>
        <p:txBody>
          <a:bodyPr>
            <a:normAutofit/>
          </a:bodyPr>
          <a:lstStyle/>
          <a:p>
            <a:r>
              <a:rPr lang="en-US" sz="3600" b="1" dirty="0">
                <a:latin typeface="+mn-lt"/>
              </a:rPr>
              <a:t>Understanding Our Food Systems - Phase I</a:t>
            </a:r>
          </a:p>
        </p:txBody>
      </p:sp>
      <p:pic>
        <p:nvPicPr>
          <p:cNvPr id="5" name="Picture 4">
            <a:extLst>
              <a:ext uri="{FF2B5EF4-FFF2-40B4-BE49-F238E27FC236}">
                <a16:creationId xmlns:a16="http://schemas.microsoft.com/office/drawing/2014/main" id="{73AA661C-B2FE-F34A-9357-95459AA7E6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06" y="198797"/>
            <a:ext cx="1663496" cy="1641231"/>
          </a:xfrm>
          <a:prstGeom prst="rect">
            <a:avLst/>
          </a:prstGeom>
        </p:spPr>
      </p:pic>
    </p:spTree>
    <p:extLst>
      <p:ext uri="{BB962C8B-B14F-4D97-AF65-F5344CB8AC3E}">
        <p14:creationId xmlns:p14="http://schemas.microsoft.com/office/powerpoint/2010/main" val="3266482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5FBB9D-C42B-094C-AC54-79899968CB78}"/>
              </a:ext>
            </a:extLst>
          </p:cNvPr>
          <p:cNvPicPr>
            <a:picLocks noChangeAspect="1"/>
          </p:cNvPicPr>
          <p:nvPr/>
        </p:nvPicPr>
        <p:blipFill>
          <a:blip r:embed="rId2"/>
          <a:stretch>
            <a:fillRect/>
          </a:stretch>
        </p:blipFill>
        <p:spPr>
          <a:xfrm>
            <a:off x="1691720" y="1553161"/>
            <a:ext cx="5869665" cy="4781581"/>
          </a:xfrm>
          <a:prstGeom prst="rect">
            <a:avLst/>
          </a:prstGeom>
        </p:spPr>
      </p:pic>
      <p:sp>
        <p:nvSpPr>
          <p:cNvPr id="5" name="Title 1">
            <a:extLst>
              <a:ext uri="{FF2B5EF4-FFF2-40B4-BE49-F238E27FC236}">
                <a16:creationId xmlns:a16="http://schemas.microsoft.com/office/drawing/2014/main" id="{A2F2B624-2C16-0542-A44F-743F89A13499}"/>
              </a:ext>
            </a:extLst>
          </p:cNvPr>
          <p:cNvSpPr txBox="1">
            <a:spLocks/>
          </p:cNvSpPr>
          <p:nvPr/>
        </p:nvSpPr>
        <p:spPr>
          <a:xfrm>
            <a:off x="2098431" y="369332"/>
            <a:ext cx="671732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Understanding Our Food Systems - Phase I</a:t>
            </a:r>
          </a:p>
        </p:txBody>
      </p:sp>
      <p:pic>
        <p:nvPicPr>
          <p:cNvPr id="6" name="Picture 5">
            <a:extLst>
              <a:ext uri="{FF2B5EF4-FFF2-40B4-BE49-F238E27FC236}">
                <a16:creationId xmlns:a16="http://schemas.microsoft.com/office/drawing/2014/main" id="{95598395-16D3-DB47-9999-7F7D9B6BE9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06" y="211497"/>
            <a:ext cx="1663496" cy="1641231"/>
          </a:xfrm>
          <a:prstGeom prst="rect">
            <a:avLst/>
          </a:prstGeom>
        </p:spPr>
      </p:pic>
    </p:spTree>
    <p:extLst>
      <p:ext uri="{BB962C8B-B14F-4D97-AF65-F5344CB8AC3E}">
        <p14:creationId xmlns:p14="http://schemas.microsoft.com/office/powerpoint/2010/main" val="426157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B25875-5CD0-DD4C-8476-081700860751}"/>
              </a:ext>
            </a:extLst>
          </p:cNvPr>
          <p:cNvPicPr>
            <a:picLocks noChangeAspect="1"/>
          </p:cNvPicPr>
          <p:nvPr/>
        </p:nvPicPr>
        <p:blipFill>
          <a:blip r:embed="rId2"/>
          <a:stretch>
            <a:fillRect/>
          </a:stretch>
        </p:blipFill>
        <p:spPr>
          <a:xfrm>
            <a:off x="604838" y="1694895"/>
            <a:ext cx="8103938" cy="4539650"/>
          </a:xfrm>
          <a:prstGeom prst="rect">
            <a:avLst/>
          </a:prstGeom>
        </p:spPr>
      </p:pic>
      <p:sp>
        <p:nvSpPr>
          <p:cNvPr id="5" name="Title 1">
            <a:extLst>
              <a:ext uri="{FF2B5EF4-FFF2-40B4-BE49-F238E27FC236}">
                <a16:creationId xmlns:a16="http://schemas.microsoft.com/office/drawing/2014/main" id="{12A52421-59EC-4D46-96ED-215EF1C51392}"/>
              </a:ext>
            </a:extLst>
          </p:cNvPr>
          <p:cNvSpPr txBox="1">
            <a:spLocks/>
          </p:cNvSpPr>
          <p:nvPr/>
        </p:nvSpPr>
        <p:spPr>
          <a:xfrm>
            <a:off x="2098431" y="369332"/>
            <a:ext cx="671732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Understanding Our Food Systems - Phase I</a:t>
            </a:r>
          </a:p>
        </p:txBody>
      </p:sp>
      <p:pic>
        <p:nvPicPr>
          <p:cNvPr id="6" name="Picture 5">
            <a:extLst>
              <a:ext uri="{FF2B5EF4-FFF2-40B4-BE49-F238E27FC236}">
                <a16:creationId xmlns:a16="http://schemas.microsoft.com/office/drawing/2014/main" id="{6F32DA49-905C-CF40-8D41-A1D6C15889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06" y="211497"/>
            <a:ext cx="1663496" cy="1641231"/>
          </a:xfrm>
          <a:prstGeom prst="rect">
            <a:avLst/>
          </a:prstGeom>
        </p:spPr>
      </p:pic>
    </p:spTree>
    <p:extLst>
      <p:ext uri="{BB962C8B-B14F-4D97-AF65-F5344CB8AC3E}">
        <p14:creationId xmlns:p14="http://schemas.microsoft.com/office/powerpoint/2010/main" val="3808573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FE7E7A-FCC9-FD48-8870-C5BB15226E4F}"/>
              </a:ext>
            </a:extLst>
          </p:cNvPr>
          <p:cNvPicPr>
            <a:picLocks noChangeAspect="1"/>
          </p:cNvPicPr>
          <p:nvPr/>
        </p:nvPicPr>
        <p:blipFill>
          <a:blip r:embed="rId2"/>
          <a:stretch>
            <a:fillRect/>
          </a:stretch>
        </p:blipFill>
        <p:spPr>
          <a:xfrm>
            <a:off x="1005333" y="1981201"/>
            <a:ext cx="5366749" cy="4587564"/>
          </a:xfrm>
          <a:prstGeom prst="rect">
            <a:avLst/>
          </a:prstGeom>
        </p:spPr>
      </p:pic>
      <p:sp>
        <p:nvSpPr>
          <p:cNvPr id="4" name="TextBox 3">
            <a:extLst>
              <a:ext uri="{FF2B5EF4-FFF2-40B4-BE49-F238E27FC236}">
                <a16:creationId xmlns:a16="http://schemas.microsoft.com/office/drawing/2014/main" id="{9C77A8FD-45A4-624D-82D9-D6CB06E6E9A8}"/>
              </a:ext>
            </a:extLst>
          </p:cNvPr>
          <p:cNvSpPr txBox="1"/>
          <p:nvPr/>
        </p:nvSpPr>
        <p:spPr>
          <a:xfrm>
            <a:off x="6494070" y="2649275"/>
            <a:ext cx="1978269" cy="1061829"/>
          </a:xfrm>
          <a:prstGeom prst="rect">
            <a:avLst/>
          </a:prstGeom>
          <a:noFill/>
        </p:spPr>
        <p:txBody>
          <a:bodyPr wrap="square" rtlCol="0">
            <a:spAutoFit/>
          </a:bodyPr>
          <a:lstStyle/>
          <a:p>
            <a:r>
              <a:rPr lang="en-US" sz="2100" dirty="0"/>
              <a:t>Community Food Planning begins…</a:t>
            </a:r>
          </a:p>
        </p:txBody>
      </p:sp>
      <p:sp>
        <p:nvSpPr>
          <p:cNvPr id="5" name="Title 1">
            <a:extLst>
              <a:ext uri="{FF2B5EF4-FFF2-40B4-BE49-F238E27FC236}">
                <a16:creationId xmlns:a16="http://schemas.microsoft.com/office/drawing/2014/main" id="{7B4F57E0-8825-AA45-9C71-1A233572CFA1}"/>
              </a:ext>
            </a:extLst>
          </p:cNvPr>
          <p:cNvSpPr txBox="1">
            <a:spLocks/>
          </p:cNvSpPr>
          <p:nvPr/>
        </p:nvSpPr>
        <p:spPr>
          <a:xfrm>
            <a:off x="2098431" y="369332"/>
            <a:ext cx="671732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Apple Braille Pinpoint 8 Dot" pitchFamily="2" charset="0"/>
              </a:rPr>
              <a:t>Understanding Our Food Systems - Phase I</a:t>
            </a:r>
          </a:p>
        </p:txBody>
      </p:sp>
      <p:pic>
        <p:nvPicPr>
          <p:cNvPr id="6" name="Picture 5">
            <a:extLst>
              <a:ext uri="{FF2B5EF4-FFF2-40B4-BE49-F238E27FC236}">
                <a16:creationId xmlns:a16="http://schemas.microsoft.com/office/drawing/2014/main" id="{A9BE31BB-B135-C543-9C99-8FABF3ACCD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06" y="211497"/>
            <a:ext cx="1663496" cy="1641231"/>
          </a:xfrm>
          <a:prstGeom prst="rect">
            <a:avLst/>
          </a:prstGeom>
        </p:spPr>
      </p:pic>
    </p:spTree>
    <p:extLst>
      <p:ext uri="{BB962C8B-B14F-4D97-AF65-F5344CB8AC3E}">
        <p14:creationId xmlns:p14="http://schemas.microsoft.com/office/powerpoint/2010/main" val="561917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FBA0A-7C60-E84F-ABE0-94800E74B312}"/>
              </a:ext>
            </a:extLst>
          </p:cNvPr>
          <p:cNvSpPr>
            <a:spLocks noGrp="1"/>
          </p:cNvSpPr>
          <p:nvPr>
            <p:ph type="ctrTitle"/>
          </p:nvPr>
        </p:nvSpPr>
        <p:spPr>
          <a:xfrm>
            <a:off x="1788885" y="321887"/>
            <a:ext cx="6953583" cy="1600110"/>
          </a:xfrm>
        </p:spPr>
        <p:txBody>
          <a:bodyPr>
            <a:normAutofit fontScale="90000"/>
          </a:bodyPr>
          <a:lstStyle/>
          <a:p>
            <a:r>
              <a:rPr lang="en-US" sz="4400" b="1" dirty="0">
                <a:latin typeface="+mn-lt"/>
              </a:rPr>
              <a:t>Understanding Our Food Systems - Phase II </a:t>
            </a:r>
            <a:br>
              <a:rPr lang="en-US" sz="4400" b="1" dirty="0">
                <a:latin typeface="+mn-lt"/>
              </a:rPr>
            </a:br>
            <a:r>
              <a:rPr lang="en-US" sz="4400" b="1" dirty="0">
                <a:latin typeface="+mn-lt"/>
              </a:rPr>
              <a:t>(Sept-March 2019) </a:t>
            </a:r>
          </a:p>
        </p:txBody>
      </p:sp>
      <p:pic>
        <p:nvPicPr>
          <p:cNvPr id="4" name="Content Placeholder 3">
            <a:extLst>
              <a:ext uri="{FF2B5EF4-FFF2-40B4-BE49-F238E27FC236}">
                <a16:creationId xmlns:a16="http://schemas.microsoft.com/office/drawing/2014/main" id="{B7FAB62F-E458-A442-8C4F-506A4F70C79F}"/>
              </a:ext>
            </a:extLst>
          </p:cNvPr>
          <p:cNvPicPr>
            <a:picLocks noChangeAspect="1"/>
          </p:cNvPicPr>
          <p:nvPr/>
        </p:nvPicPr>
        <p:blipFill>
          <a:blip r:embed="rId2"/>
          <a:stretch>
            <a:fillRect/>
          </a:stretch>
        </p:blipFill>
        <p:spPr>
          <a:xfrm>
            <a:off x="1536700" y="2016497"/>
            <a:ext cx="6070600" cy="2844800"/>
          </a:xfrm>
          <a:prstGeom prst="rect">
            <a:avLst/>
          </a:prstGeom>
          <a:ln>
            <a:noFill/>
          </a:ln>
          <a:effectLst>
            <a:softEdge rad="112500"/>
          </a:effectLst>
        </p:spPr>
      </p:pic>
      <p:pic>
        <p:nvPicPr>
          <p:cNvPr id="2050" name="Picture 2" descr="Image result for thunder bay district health unit">
            <a:extLst>
              <a:ext uri="{FF2B5EF4-FFF2-40B4-BE49-F238E27FC236}">
                <a16:creationId xmlns:a16="http://schemas.microsoft.com/office/drawing/2014/main" id="{ED65FE9F-C044-BE4A-8C5B-EAB0827A9E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931" y="5481430"/>
            <a:ext cx="2770909" cy="73554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akehead logo">
            <a:extLst>
              <a:ext uri="{FF2B5EF4-FFF2-40B4-BE49-F238E27FC236}">
                <a16:creationId xmlns:a16="http://schemas.microsoft.com/office/drawing/2014/main" id="{0B9F0587-E977-414F-B78D-F395DAD3570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02519" y="5280504"/>
            <a:ext cx="3154491" cy="11373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D88BB4C-0E38-5D40-9FCC-ACB7D111B1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3369" y="5009281"/>
            <a:ext cx="1557262" cy="1679838"/>
          </a:xfrm>
          <a:prstGeom prst="rect">
            <a:avLst/>
          </a:prstGeom>
        </p:spPr>
      </p:pic>
      <p:pic>
        <p:nvPicPr>
          <p:cNvPr id="5" name="Picture 4">
            <a:extLst>
              <a:ext uri="{FF2B5EF4-FFF2-40B4-BE49-F238E27FC236}">
                <a16:creationId xmlns:a16="http://schemas.microsoft.com/office/drawing/2014/main" id="{0ACF3FAB-AE22-2644-B32F-0054A8BE78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9931" y="280766"/>
            <a:ext cx="1663496" cy="1641231"/>
          </a:xfrm>
          <a:prstGeom prst="rect">
            <a:avLst/>
          </a:prstGeom>
        </p:spPr>
      </p:pic>
    </p:spTree>
    <p:extLst>
      <p:ext uri="{BB962C8B-B14F-4D97-AF65-F5344CB8AC3E}">
        <p14:creationId xmlns:p14="http://schemas.microsoft.com/office/powerpoint/2010/main" val="2676650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59E8E59-789A-2840-81BF-B44C7E12351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301398" y="1143000"/>
            <a:ext cx="5690201" cy="5093748"/>
          </a:xfrm>
        </p:spPr>
      </p:pic>
      <p:sp>
        <p:nvSpPr>
          <p:cNvPr id="5" name="Title 1">
            <a:extLst>
              <a:ext uri="{FF2B5EF4-FFF2-40B4-BE49-F238E27FC236}">
                <a16:creationId xmlns:a16="http://schemas.microsoft.com/office/drawing/2014/main" id="{F36149F3-9D5E-B548-882A-4686E94C521B}"/>
              </a:ext>
            </a:extLst>
          </p:cNvPr>
          <p:cNvSpPr txBox="1">
            <a:spLocks/>
          </p:cNvSpPr>
          <p:nvPr/>
        </p:nvSpPr>
        <p:spPr>
          <a:xfrm>
            <a:off x="342606" y="2103437"/>
            <a:ext cx="3151221"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Understanding Our Food </a:t>
            </a:r>
          </a:p>
          <a:p>
            <a:r>
              <a:rPr lang="en-US" sz="3600" b="1" dirty="0">
                <a:latin typeface="+mn-lt"/>
              </a:rPr>
              <a:t>Systems </a:t>
            </a:r>
            <a:br>
              <a:rPr lang="en-US" sz="3600" b="1" dirty="0">
                <a:latin typeface="+mn-lt"/>
              </a:rPr>
            </a:br>
            <a:r>
              <a:rPr lang="en-US" sz="3600" b="1" dirty="0">
                <a:latin typeface="+mn-lt"/>
              </a:rPr>
              <a:t>- Phase II</a:t>
            </a:r>
          </a:p>
        </p:txBody>
      </p:sp>
      <p:pic>
        <p:nvPicPr>
          <p:cNvPr id="7" name="Picture 6">
            <a:extLst>
              <a:ext uri="{FF2B5EF4-FFF2-40B4-BE49-F238E27FC236}">
                <a16:creationId xmlns:a16="http://schemas.microsoft.com/office/drawing/2014/main" id="{A68E0FF2-E38D-F04B-9744-7AC72648F4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06" y="211497"/>
            <a:ext cx="1663496" cy="1641231"/>
          </a:xfrm>
          <a:prstGeom prst="rect">
            <a:avLst/>
          </a:prstGeom>
        </p:spPr>
      </p:pic>
    </p:spTree>
    <p:extLst>
      <p:ext uri="{BB962C8B-B14F-4D97-AF65-F5344CB8AC3E}">
        <p14:creationId xmlns:p14="http://schemas.microsoft.com/office/powerpoint/2010/main" val="1431735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F7726-5903-6849-B0F2-CF11376525A6}"/>
              </a:ext>
            </a:extLst>
          </p:cNvPr>
          <p:cNvSpPr>
            <a:spLocks noGrp="1"/>
          </p:cNvSpPr>
          <p:nvPr>
            <p:ph type="title"/>
          </p:nvPr>
        </p:nvSpPr>
        <p:spPr>
          <a:xfrm>
            <a:off x="1373767" y="1016159"/>
            <a:ext cx="7886700" cy="911888"/>
          </a:xfrm>
        </p:spPr>
        <p:txBody>
          <a:bodyPr/>
          <a:lstStyle/>
          <a:p>
            <a:pPr algn="ctr"/>
            <a:r>
              <a:rPr lang="en-US" b="1" dirty="0"/>
              <a:t>Community Visits (Findings)</a:t>
            </a:r>
          </a:p>
        </p:txBody>
      </p:sp>
      <p:sp>
        <p:nvSpPr>
          <p:cNvPr id="6" name="Rectangle 5">
            <a:extLst>
              <a:ext uri="{FF2B5EF4-FFF2-40B4-BE49-F238E27FC236}">
                <a16:creationId xmlns:a16="http://schemas.microsoft.com/office/drawing/2014/main" id="{D28ADD80-A6DA-734A-813A-295BA021536C}"/>
              </a:ext>
            </a:extLst>
          </p:cNvPr>
          <p:cNvSpPr/>
          <p:nvPr/>
        </p:nvSpPr>
        <p:spPr>
          <a:xfrm>
            <a:off x="6004818" y="1801342"/>
            <a:ext cx="3125932" cy="1200329"/>
          </a:xfrm>
          <a:prstGeom prst="rect">
            <a:avLst/>
          </a:prstGeom>
        </p:spPr>
        <p:txBody>
          <a:bodyPr wrap="square">
            <a:spAutoFit/>
          </a:bodyPr>
          <a:lstStyle/>
          <a:p>
            <a:pP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Food Production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Gardens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Greenhouses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Community Engagement</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71B8958-D734-8E47-B39D-2DE12D338921}"/>
              </a:ext>
            </a:extLst>
          </p:cNvPr>
          <p:cNvSpPr/>
          <p:nvPr/>
        </p:nvSpPr>
        <p:spPr>
          <a:xfrm>
            <a:off x="3206200" y="1787053"/>
            <a:ext cx="2798618" cy="1200329"/>
          </a:xfrm>
          <a:prstGeom prst="rect">
            <a:avLst/>
          </a:prstGeom>
        </p:spPr>
        <p:txBody>
          <a:bodyPr wrap="square">
            <a:spAutoFit/>
          </a:bodyPr>
          <a:lstStyle/>
          <a:p>
            <a:pP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Community Store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Business Plan</a:t>
            </a: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Regional Food Sourcing</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Cooperative Model</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44DBFC3F-A131-C94F-BD6A-A67A85BD4851}"/>
              </a:ext>
            </a:extLst>
          </p:cNvPr>
          <p:cNvSpPr/>
          <p:nvPr/>
        </p:nvSpPr>
        <p:spPr>
          <a:xfrm>
            <a:off x="227479" y="1787053"/>
            <a:ext cx="2978721" cy="1477328"/>
          </a:xfrm>
          <a:prstGeom prst="rect">
            <a:avLst/>
          </a:prstGeom>
        </p:spPr>
        <p:txBody>
          <a:bodyPr wrap="square">
            <a:spAutoFit/>
          </a:bodyPr>
          <a:lstStyle/>
          <a:p>
            <a:pP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Community Food Hub</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Retrofitting/Infrastructure </a:t>
            </a: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Programming</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Workshops</a:t>
            </a: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Food Storage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F67B1E3E-649D-0848-AA84-B530E9B00FA3}"/>
              </a:ext>
            </a:extLst>
          </p:cNvPr>
          <p:cNvSpPr/>
          <p:nvPr/>
        </p:nvSpPr>
        <p:spPr>
          <a:xfrm>
            <a:off x="227479" y="3316621"/>
            <a:ext cx="2792812" cy="1754326"/>
          </a:xfrm>
          <a:prstGeom prst="rect">
            <a:avLst/>
          </a:prstGeom>
        </p:spPr>
        <p:txBody>
          <a:bodyPr wrap="square">
            <a:spAutoFit/>
          </a:bodyPr>
          <a:lstStyle/>
          <a:p>
            <a:pP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Food-Security</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Good Food Box</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Food Bank</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Local Food Connection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Distribution &amp; Transportation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8C36045E-FC05-7547-9179-577B1B216299}"/>
              </a:ext>
            </a:extLst>
          </p:cNvPr>
          <p:cNvSpPr txBox="1"/>
          <p:nvPr/>
        </p:nvSpPr>
        <p:spPr>
          <a:xfrm>
            <a:off x="6206836" y="5624945"/>
            <a:ext cx="184731" cy="369332"/>
          </a:xfrm>
          <a:prstGeom prst="rect">
            <a:avLst/>
          </a:prstGeom>
          <a:noFill/>
        </p:spPr>
        <p:txBody>
          <a:bodyPr wrap="none" rtlCol="0">
            <a:spAutoFit/>
          </a:bodyPr>
          <a:lstStyle/>
          <a:p>
            <a:endParaRPr lang="en-US" dirty="0"/>
          </a:p>
        </p:txBody>
      </p:sp>
      <p:sp>
        <p:nvSpPr>
          <p:cNvPr id="12" name="Rectangle 11">
            <a:extLst>
              <a:ext uri="{FF2B5EF4-FFF2-40B4-BE49-F238E27FC236}">
                <a16:creationId xmlns:a16="http://schemas.microsoft.com/office/drawing/2014/main" id="{097681E5-051D-E94C-B74D-3C1E71EA3E91}"/>
              </a:ext>
            </a:extLst>
          </p:cNvPr>
          <p:cNvSpPr/>
          <p:nvPr/>
        </p:nvSpPr>
        <p:spPr>
          <a:xfrm>
            <a:off x="3206200" y="3316621"/>
            <a:ext cx="2798618" cy="1200329"/>
          </a:xfrm>
          <a:prstGeom prst="rect">
            <a:avLst/>
          </a:prstGeom>
        </p:spPr>
        <p:txBody>
          <a:bodyPr wrap="square">
            <a:spAutoFit/>
          </a:bodyPr>
          <a:lstStyle/>
          <a:p>
            <a:pP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Food Literacy Workshops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Community Nutrition</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Cooking from Scratch</a:t>
            </a: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Using Food Production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958AA3E4-8C06-AE41-96B5-FC9CB9CE5A8C}"/>
              </a:ext>
            </a:extLst>
          </p:cNvPr>
          <p:cNvSpPr/>
          <p:nvPr/>
        </p:nvSpPr>
        <p:spPr>
          <a:xfrm>
            <a:off x="6004818" y="3316621"/>
            <a:ext cx="4572000" cy="1200329"/>
          </a:xfrm>
          <a:prstGeom prst="rect">
            <a:avLst/>
          </a:prstGeom>
        </p:spPr>
        <p:txBody>
          <a:bodyPr>
            <a:spAutoFit/>
          </a:bodyPr>
          <a:lstStyle/>
          <a:p>
            <a:pP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Land-Based Initiatives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Wild Game Restrictions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Land Based Gatherings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Traditional Harvesting Skills</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DE298845-B36F-1747-8DC6-29491FEA01C4}"/>
              </a:ext>
            </a:extLst>
          </p:cNvPr>
          <p:cNvSpPr/>
          <p:nvPr/>
        </p:nvSpPr>
        <p:spPr>
          <a:xfrm>
            <a:off x="227479" y="5070947"/>
            <a:ext cx="4572000" cy="1477328"/>
          </a:xfrm>
          <a:prstGeom prst="rect">
            <a:avLst/>
          </a:prstGeom>
        </p:spPr>
        <p:txBody>
          <a:bodyPr>
            <a:spAutoFit/>
          </a:bodyPr>
          <a:lstStyle/>
          <a:p>
            <a:pPr>
              <a:spcAft>
                <a:spcPts val="0"/>
              </a:spcAft>
            </a:pPr>
            <a:r>
              <a:rPr lang="en-US" b="1" dirty="0">
                <a:latin typeface="Calibri" panose="020F0502020204030204" pitchFamily="34" charset="0"/>
                <a:ea typeface="Calibri" panose="020F0502020204030204" pitchFamily="34" charset="0"/>
                <a:cs typeface="Times New Roman" panose="02020603050405020304" pitchFamily="18" charset="0"/>
              </a:rPr>
              <a:t>Environmental</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Waste &amp; Composting</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Recycling</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itchFamily="2"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Management of Fisheries,  Aerial Spraying, Moose</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B17A8D24-F6D3-B84A-965D-8256B67659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88192" y="4806461"/>
            <a:ext cx="2324533" cy="1741813"/>
          </a:xfrm>
          <a:prstGeom prst="rect">
            <a:avLst/>
          </a:prstGeom>
        </p:spPr>
      </p:pic>
      <p:sp>
        <p:nvSpPr>
          <p:cNvPr id="13" name="Title 1">
            <a:extLst>
              <a:ext uri="{FF2B5EF4-FFF2-40B4-BE49-F238E27FC236}">
                <a16:creationId xmlns:a16="http://schemas.microsoft.com/office/drawing/2014/main" id="{CB035197-A0FB-944B-A094-0076B4251448}"/>
              </a:ext>
            </a:extLst>
          </p:cNvPr>
          <p:cNvSpPr txBox="1">
            <a:spLocks/>
          </p:cNvSpPr>
          <p:nvPr/>
        </p:nvSpPr>
        <p:spPr>
          <a:xfrm>
            <a:off x="2101557" y="173204"/>
            <a:ext cx="7293838"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Understanding Our Food Systems </a:t>
            </a:r>
            <a:br>
              <a:rPr lang="en-US" sz="3600" b="1" dirty="0">
                <a:latin typeface="+mn-lt"/>
              </a:rPr>
            </a:br>
            <a:r>
              <a:rPr lang="en-US" sz="3600" b="1" dirty="0">
                <a:latin typeface="+mn-lt"/>
              </a:rPr>
              <a:t>- Phase II</a:t>
            </a:r>
          </a:p>
        </p:txBody>
      </p:sp>
      <p:pic>
        <p:nvPicPr>
          <p:cNvPr id="18" name="Picture 17">
            <a:extLst>
              <a:ext uri="{FF2B5EF4-FFF2-40B4-BE49-F238E27FC236}">
                <a16:creationId xmlns:a16="http://schemas.microsoft.com/office/drawing/2014/main" id="{ACC481FC-F307-8D41-A8E6-8B57B899C4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06" y="211497"/>
            <a:ext cx="1663496" cy="1641231"/>
          </a:xfrm>
          <a:prstGeom prst="rect">
            <a:avLst/>
          </a:prstGeom>
        </p:spPr>
      </p:pic>
    </p:spTree>
    <p:extLst>
      <p:ext uri="{BB962C8B-B14F-4D97-AF65-F5344CB8AC3E}">
        <p14:creationId xmlns:p14="http://schemas.microsoft.com/office/powerpoint/2010/main" val="1737743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073F-53D8-DE45-9640-6507DAFA1D0D}"/>
              </a:ext>
            </a:extLst>
          </p:cNvPr>
          <p:cNvSpPr>
            <a:spLocks noGrp="1"/>
          </p:cNvSpPr>
          <p:nvPr>
            <p:ph type="title"/>
          </p:nvPr>
        </p:nvSpPr>
        <p:spPr>
          <a:xfrm>
            <a:off x="2199278" y="845058"/>
            <a:ext cx="7886700" cy="1325563"/>
          </a:xfrm>
        </p:spPr>
        <p:txBody>
          <a:bodyPr>
            <a:normAutofit/>
          </a:bodyPr>
          <a:lstStyle/>
          <a:p>
            <a:r>
              <a:rPr lang="en-US" b="1" dirty="0"/>
              <a:t>January Gathering</a:t>
            </a:r>
          </a:p>
        </p:txBody>
      </p:sp>
      <p:sp>
        <p:nvSpPr>
          <p:cNvPr id="3" name="Rectangle 2">
            <a:extLst>
              <a:ext uri="{FF2B5EF4-FFF2-40B4-BE49-F238E27FC236}">
                <a16:creationId xmlns:a16="http://schemas.microsoft.com/office/drawing/2014/main" id="{4FE802EE-B045-034B-8822-7D4E569E89FF}"/>
              </a:ext>
            </a:extLst>
          </p:cNvPr>
          <p:cNvSpPr/>
          <p:nvPr/>
        </p:nvSpPr>
        <p:spPr>
          <a:xfrm>
            <a:off x="2199278" y="5739733"/>
            <a:ext cx="4544834" cy="369332"/>
          </a:xfrm>
          <a:prstGeom prst="rect">
            <a:avLst/>
          </a:prstGeom>
        </p:spPr>
        <p:txBody>
          <a:bodyPr wrap="none">
            <a:spAutoFit/>
          </a:bodyPr>
          <a:lstStyle/>
          <a:p>
            <a:r>
              <a:rPr lang="en-CA" dirty="0">
                <a:solidFill>
                  <a:srgbClr val="1155CC"/>
                </a:solidFill>
                <a:latin typeface="Arial" panose="020B0604020202020204" pitchFamily="34" charset="0"/>
                <a:hlinkClick r:id="rId2"/>
              </a:rPr>
              <a:t>https://vimeo.com/327324485/613d8471ca</a:t>
            </a:r>
            <a:endParaRPr lang="en-US" dirty="0"/>
          </a:p>
        </p:txBody>
      </p:sp>
      <p:pic>
        <p:nvPicPr>
          <p:cNvPr id="4" name="Picture 3">
            <a:extLst>
              <a:ext uri="{FF2B5EF4-FFF2-40B4-BE49-F238E27FC236}">
                <a16:creationId xmlns:a16="http://schemas.microsoft.com/office/drawing/2014/main" id="{CE61C16F-CAB0-0F43-8854-DF8CE763E5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0084" y="2112667"/>
            <a:ext cx="1540301" cy="3166175"/>
          </a:xfrm>
          <a:prstGeom prst="rect">
            <a:avLst/>
          </a:prstGeom>
        </p:spPr>
      </p:pic>
      <p:pic>
        <p:nvPicPr>
          <p:cNvPr id="9" name="Picture 8">
            <a:extLst>
              <a:ext uri="{FF2B5EF4-FFF2-40B4-BE49-F238E27FC236}">
                <a16:creationId xmlns:a16="http://schemas.microsoft.com/office/drawing/2014/main" id="{ABB794F2-91EE-3F43-A23E-26C2896031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146" y="3804990"/>
            <a:ext cx="2612489" cy="1742447"/>
          </a:xfrm>
          <a:prstGeom prst="rect">
            <a:avLst/>
          </a:prstGeom>
          <a:ln>
            <a:noFill/>
          </a:ln>
          <a:effectLst>
            <a:softEdge rad="112500"/>
          </a:effectLst>
        </p:spPr>
      </p:pic>
      <p:pic>
        <p:nvPicPr>
          <p:cNvPr id="11" name="Picture 10">
            <a:extLst>
              <a:ext uri="{FF2B5EF4-FFF2-40B4-BE49-F238E27FC236}">
                <a16:creationId xmlns:a16="http://schemas.microsoft.com/office/drawing/2014/main" id="{3FB3AAD3-47D3-D14F-838F-30DD151E23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9476" y="1851208"/>
            <a:ext cx="2364160" cy="1576820"/>
          </a:xfrm>
          <a:prstGeom prst="rect">
            <a:avLst/>
          </a:prstGeom>
          <a:ln>
            <a:noFill/>
          </a:ln>
          <a:effectLst>
            <a:softEdge rad="112500"/>
          </a:effectLst>
        </p:spPr>
      </p:pic>
      <p:pic>
        <p:nvPicPr>
          <p:cNvPr id="12" name="Picture 11">
            <a:extLst>
              <a:ext uri="{FF2B5EF4-FFF2-40B4-BE49-F238E27FC236}">
                <a16:creationId xmlns:a16="http://schemas.microsoft.com/office/drawing/2014/main" id="{AED7F52A-AA2F-2A42-9589-C25A50B8658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6416333" y="2166110"/>
            <a:ext cx="2731155" cy="2048366"/>
          </a:xfrm>
          <a:prstGeom prst="rect">
            <a:avLst/>
          </a:prstGeom>
          <a:ln>
            <a:noFill/>
          </a:ln>
          <a:effectLst>
            <a:softEdge rad="112500"/>
          </a:effectLst>
        </p:spPr>
      </p:pic>
      <p:pic>
        <p:nvPicPr>
          <p:cNvPr id="14" name="Picture 13">
            <a:extLst>
              <a:ext uri="{FF2B5EF4-FFF2-40B4-BE49-F238E27FC236}">
                <a16:creationId xmlns:a16="http://schemas.microsoft.com/office/drawing/2014/main" id="{1693AB1E-D1D7-5D41-9EE6-C3C93E176E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57728" y="4640355"/>
            <a:ext cx="2037374" cy="1358864"/>
          </a:xfrm>
          <a:prstGeom prst="rect">
            <a:avLst/>
          </a:prstGeom>
          <a:ln>
            <a:noFill/>
          </a:ln>
          <a:effectLst>
            <a:softEdge rad="112500"/>
          </a:effectLst>
        </p:spPr>
      </p:pic>
      <p:sp>
        <p:nvSpPr>
          <p:cNvPr id="17" name="Rectangle 16">
            <a:extLst>
              <a:ext uri="{FF2B5EF4-FFF2-40B4-BE49-F238E27FC236}">
                <a16:creationId xmlns:a16="http://schemas.microsoft.com/office/drawing/2014/main" id="{A2EAFE08-FB16-A041-B0F4-4C310BB255E8}"/>
              </a:ext>
            </a:extLst>
          </p:cNvPr>
          <p:cNvSpPr/>
          <p:nvPr/>
        </p:nvSpPr>
        <p:spPr>
          <a:xfrm>
            <a:off x="2199278" y="6200624"/>
            <a:ext cx="4493538" cy="369332"/>
          </a:xfrm>
          <a:prstGeom prst="rect">
            <a:avLst/>
          </a:prstGeom>
        </p:spPr>
        <p:txBody>
          <a:bodyPr wrap="none">
            <a:spAutoFit/>
          </a:bodyPr>
          <a:lstStyle/>
          <a:p>
            <a:r>
              <a:rPr lang="en-CA" dirty="0">
                <a:solidFill>
                  <a:srgbClr val="1155CC"/>
                </a:solidFill>
                <a:latin typeface="Arial" panose="020B0604020202020204" pitchFamily="34" charset="0"/>
                <a:hlinkClick r:id="rId8"/>
              </a:rPr>
              <a:t>https://vimeo.com/327324793/f96669283d</a:t>
            </a:r>
            <a:endParaRPr lang="en-US" dirty="0"/>
          </a:p>
        </p:txBody>
      </p:sp>
      <p:sp>
        <p:nvSpPr>
          <p:cNvPr id="10" name="Title 1">
            <a:extLst>
              <a:ext uri="{FF2B5EF4-FFF2-40B4-BE49-F238E27FC236}">
                <a16:creationId xmlns:a16="http://schemas.microsoft.com/office/drawing/2014/main" id="{E2120AB8-8959-7047-ADF1-11A1B5B75144}"/>
              </a:ext>
            </a:extLst>
          </p:cNvPr>
          <p:cNvSpPr txBox="1">
            <a:spLocks/>
          </p:cNvSpPr>
          <p:nvPr/>
        </p:nvSpPr>
        <p:spPr>
          <a:xfrm>
            <a:off x="2129366" y="86128"/>
            <a:ext cx="8202182"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Understanding Our Food Systems </a:t>
            </a:r>
            <a:br>
              <a:rPr lang="en-US" sz="3600" b="1" dirty="0">
                <a:latin typeface="+mn-lt"/>
              </a:rPr>
            </a:br>
            <a:r>
              <a:rPr lang="en-US" sz="3600" b="1" dirty="0">
                <a:latin typeface="+mn-lt"/>
              </a:rPr>
              <a:t>- Phase II</a:t>
            </a:r>
          </a:p>
        </p:txBody>
      </p:sp>
      <p:pic>
        <p:nvPicPr>
          <p:cNvPr id="15" name="Picture 14">
            <a:extLst>
              <a:ext uri="{FF2B5EF4-FFF2-40B4-BE49-F238E27FC236}">
                <a16:creationId xmlns:a16="http://schemas.microsoft.com/office/drawing/2014/main" id="{8978A26E-E940-AE4C-8AED-4F2DF00D3AA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4406" y="211497"/>
            <a:ext cx="1663496" cy="1641231"/>
          </a:xfrm>
          <a:prstGeom prst="rect">
            <a:avLst/>
          </a:prstGeom>
        </p:spPr>
      </p:pic>
    </p:spTree>
    <p:extLst>
      <p:ext uri="{BB962C8B-B14F-4D97-AF65-F5344CB8AC3E}">
        <p14:creationId xmlns:p14="http://schemas.microsoft.com/office/powerpoint/2010/main" val="46205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44C4E0-2AA3-554D-AC24-4BAB6EB769DE}"/>
              </a:ext>
            </a:extLst>
          </p:cNvPr>
          <p:cNvSpPr/>
          <p:nvPr/>
        </p:nvSpPr>
        <p:spPr>
          <a:xfrm>
            <a:off x="339969" y="3072283"/>
            <a:ext cx="8616462" cy="3170099"/>
          </a:xfrm>
          <a:prstGeom prst="rect">
            <a:avLst/>
          </a:prstGeom>
        </p:spPr>
        <p:txBody>
          <a:bodyPr wrap="square">
            <a:spAutoFit/>
          </a:bodyPr>
          <a:lstStyle/>
          <a:p>
            <a:pPr marL="342900" lvl="0" indent="-342900">
              <a:spcAft>
                <a:spcPts val="0"/>
              </a:spcAft>
              <a:buFont typeface="+mj-lt"/>
              <a:buAutoNum type="arabicPeriod"/>
            </a:pPr>
            <a:r>
              <a:rPr lang="en-US" sz="2000" u="sng" dirty="0">
                <a:latin typeface="Times New Roman" panose="02020603050405020304" pitchFamily="18" charset="0"/>
                <a:ea typeface="MS Mincho" panose="02020609040205080304" pitchFamily="49" charset="-128"/>
                <a:cs typeface="Times New Roman" panose="02020603050405020304" pitchFamily="18" charset="0"/>
              </a:rPr>
              <a:t>Engagement</a:t>
            </a:r>
            <a:r>
              <a:rPr lang="en-US" sz="2000" dirty="0">
                <a:latin typeface="Times New Roman" panose="02020603050405020304" pitchFamily="18" charset="0"/>
                <a:ea typeface="MS Mincho" panose="02020609040205080304" pitchFamily="49" charset="-128"/>
                <a:cs typeface="Times New Roman" panose="02020603050405020304" pitchFamily="18" charset="0"/>
              </a:rPr>
              <a:t> – Working for, and taking leadership from First Nations</a:t>
            </a:r>
          </a:p>
          <a:p>
            <a:pPr marL="342900" lvl="0" indent="-342900">
              <a:spcAft>
                <a:spcPts val="0"/>
              </a:spcAft>
              <a:buFont typeface="+mj-lt"/>
              <a:buAutoNum type="arabicPeriod"/>
            </a:pPr>
            <a:endParaRPr lang="en-CA" sz="20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pPr>
            <a:r>
              <a:rPr lang="en-US" sz="2000" u="sng" dirty="0">
                <a:latin typeface="Times New Roman" panose="02020603050405020304" pitchFamily="18" charset="0"/>
                <a:ea typeface="MS Mincho" panose="02020609040205080304" pitchFamily="49" charset="-128"/>
                <a:cs typeface="Times New Roman" panose="02020603050405020304" pitchFamily="18" charset="0"/>
              </a:rPr>
              <a:t>Support</a:t>
            </a:r>
            <a:r>
              <a:rPr lang="en-US" sz="2000" dirty="0">
                <a:latin typeface="Times New Roman" panose="02020603050405020304" pitchFamily="18" charset="0"/>
                <a:ea typeface="MS Mincho" panose="02020609040205080304" pitchFamily="49" charset="-128"/>
                <a:cs typeface="Times New Roman" panose="02020603050405020304" pitchFamily="18" charset="0"/>
              </a:rPr>
              <a:t> – Identifying and providing knowledge and skills activities </a:t>
            </a:r>
            <a:endParaRPr lang="en-CA" sz="20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pPr>
            <a:endParaRPr lang="en-US" sz="2000" u="sng" dirty="0">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pPr>
            <a:r>
              <a:rPr lang="en-US" sz="2000" u="sng" dirty="0">
                <a:latin typeface="Times New Roman" panose="02020603050405020304" pitchFamily="18" charset="0"/>
                <a:ea typeface="MS Mincho" panose="02020609040205080304" pitchFamily="49" charset="-128"/>
                <a:cs typeface="Times New Roman" panose="02020603050405020304" pitchFamily="18" charset="0"/>
              </a:rPr>
              <a:t>Connection</a:t>
            </a:r>
            <a:r>
              <a:rPr lang="en-US" sz="2000" dirty="0">
                <a:latin typeface="Times New Roman" panose="02020603050405020304" pitchFamily="18" charset="0"/>
                <a:ea typeface="MS Mincho" panose="02020609040205080304" pitchFamily="49" charset="-128"/>
                <a:cs typeface="Times New Roman" panose="02020603050405020304" pitchFamily="18" charset="0"/>
              </a:rPr>
              <a:t> – Building and fostering relationships</a:t>
            </a:r>
            <a:endParaRPr lang="en-CA" sz="20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pPr>
            <a:endParaRPr lang="en-US" sz="2000" u="sng" dirty="0">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pPr>
            <a:r>
              <a:rPr lang="en-US" sz="2000" u="sng" dirty="0">
                <a:latin typeface="Times New Roman" panose="02020603050405020304" pitchFamily="18" charset="0"/>
                <a:ea typeface="MS Mincho" panose="02020609040205080304" pitchFamily="49" charset="-128"/>
                <a:cs typeface="Times New Roman" panose="02020603050405020304" pitchFamily="18" charset="0"/>
              </a:rPr>
              <a:t>Action/Knowledge Co-creation</a:t>
            </a:r>
            <a:r>
              <a:rPr lang="en-US" sz="2000" dirty="0">
                <a:latin typeface="Times New Roman" panose="02020603050405020304" pitchFamily="18" charset="0"/>
                <a:ea typeface="MS Mincho" panose="02020609040205080304" pitchFamily="49" charset="-128"/>
                <a:cs typeface="Times New Roman" panose="02020603050405020304" pitchFamily="18" charset="0"/>
              </a:rPr>
              <a:t> –Sharing experiences to develop new activities </a:t>
            </a:r>
            <a:endParaRPr lang="en-CA" sz="2000"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pPr>
            <a:endParaRPr lang="en-US" sz="2000" u="sng" dirty="0">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spcAft>
                <a:spcPts val="0"/>
              </a:spcAft>
              <a:buFont typeface="+mj-lt"/>
              <a:buAutoNum type="arabicPeriod"/>
            </a:pPr>
            <a:r>
              <a:rPr lang="en-US" sz="2000" u="sng" dirty="0">
                <a:latin typeface="Times New Roman" panose="02020603050405020304" pitchFamily="18" charset="0"/>
                <a:ea typeface="MS Mincho" panose="02020609040205080304" pitchFamily="49" charset="-128"/>
                <a:cs typeface="Times New Roman" panose="02020603050405020304" pitchFamily="18" charset="0"/>
              </a:rPr>
              <a:t>Systems Lens</a:t>
            </a:r>
            <a:r>
              <a:rPr lang="en-US" sz="2000" dirty="0">
                <a:latin typeface="Times New Roman" panose="02020603050405020304" pitchFamily="18" charset="0"/>
                <a:ea typeface="MS Mincho" panose="02020609040205080304" pitchFamily="49" charset="-128"/>
                <a:cs typeface="Times New Roman" panose="02020603050405020304" pitchFamily="18" charset="0"/>
              </a:rPr>
              <a:t> – Contextualizing food systems work within larger political and socio-economic structures of oppression and colonization</a:t>
            </a:r>
            <a:endParaRPr lang="en-CA" sz="2000" dirty="0">
              <a:latin typeface="Cambria" panose="02040503050406030204" pitchFamily="18" charset="0"/>
              <a:ea typeface="MS Mincho" panose="02020609040205080304" pitchFamily="49" charset="-128"/>
              <a:cs typeface="Times New Roman" panose="02020603050405020304" pitchFamily="18" charset="0"/>
            </a:endParaRPr>
          </a:p>
        </p:txBody>
      </p:sp>
      <p:sp>
        <p:nvSpPr>
          <p:cNvPr id="3" name="Title 1">
            <a:extLst>
              <a:ext uri="{FF2B5EF4-FFF2-40B4-BE49-F238E27FC236}">
                <a16:creationId xmlns:a16="http://schemas.microsoft.com/office/drawing/2014/main" id="{891DB5CF-2D5E-FC46-A739-EFF8408EC4A6}"/>
              </a:ext>
            </a:extLst>
          </p:cNvPr>
          <p:cNvSpPr txBox="1">
            <a:spLocks/>
          </p:cNvSpPr>
          <p:nvPr/>
        </p:nvSpPr>
        <p:spPr>
          <a:xfrm>
            <a:off x="376614" y="2288703"/>
            <a:ext cx="3786554" cy="62574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t>Approach </a:t>
            </a:r>
          </a:p>
        </p:txBody>
      </p:sp>
      <p:pic>
        <p:nvPicPr>
          <p:cNvPr id="5" name="Picture 4">
            <a:extLst>
              <a:ext uri="{FF2B5EF4-FFF2-40B4-BE49-F238E27FC236}">
                <a16:creationId xmlns:a16="http://schemas.microsoft.com/office/drawing/2014/main" id="{1D112BAD-895C-6846-B98E-E149E6C26B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0" y="974848"/>
            <a:ext cx="4195386" cy="2039423"/>
          </a:xfrm>
          <a:prstGeom prst="rect">
            <a:avLst/>
          </a:prstGeom>
          <a:ln>
            <a:noFill/>
          </a:ln>
          <a:effectLst>
            <a:softEdge rad="112500"/>
          </a:effectLst>
        </p:spPr>
      </p:pic>
      <p:sp>
        <p:nvSpPr>
          <p:cNvPr id="6" name="Title 1">
            <a:extLst>
              <a:ext uri="{FF2B5EF4-FFF2-40B4-BE49-F238E27FC236}">
                <a16:creationId xmlns:a16="http://schemas.microsoft.com/office/drawing/2014/main" id="{2FFA3AD5-9157-5048-874E-9A286E864659}"/>
              </a:ext>
            </a:extLst>
          </p:cNvPr>
          <p:cNvSpPr txBox="1">
            <a:spLocks/>
          </p:cNvSpPr>
          <p:nvPr/>
        </p:nvSpPr>
        <p:spPr>
          <a:xfrm>
            <a:off x="2073183" y="369330"/>
            <a:ext cx="8202182"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Understanding Our Food Systems </a:t>
            </a:r>
            <a:br>
              <a:rPr lang="en-US" sz="3600" b="1" dirty="0">
                <a:latin typeface="+mn-lt"/>
              </a:rPr>
            </a:br>
            <a:r>
              <a:rPr lang="en-US" sz="3600" b="1" dirty="0">
                <a:latin typeface="+mn-lt"/>
              </a:rPr>
              <a:t>- Phase II</a:t>
            </a:r>
          </a:p>
        </p:txBody>
      </p:sp>
      <p:pic>
        <p:nvPicPr>
          <p:cNvPr id="8" name="Picture 7">
            <a:extLst>
              <a:ext uri="{FF2B5EF4-FFF2-40B4-BE49-F238E27FC236}">
                <a16:creationId xmlns:a16="http://schemas.microsoft.com/office/drawing/2014/main" id="{0DA4C4F8-FBD8-684C-B48C-A66EA0DBFD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06" y="211497"/>
            <a:ext cx="1663496" cy="1641231"/>
          </a:xfrm>
          <a:prstGeom prst="rect">
            <a:avLst/>
          </a:prstGeom>
        </p:spPr>
      </p:pic>
    </p:spTree>
    <p:extLst>
      <p:ext uri="{BB962C8B-B14F-4D97-AF65-F5344CB8AC3E}">
        <p14:creationId xmlns:p14="http://schemas.microsoft.com/office/powerpoint/2010/main" val="247619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0D4A-2E92-AB45-BDFD-774AE26B2C16}"/>
              </a:ext>
            </a:extLst>
          </p:cNvPr>
          <p:cNvSpPr>
            <a:spLocks noGrp="1"/>
          </p:cNvSpPr>
          <p:nvPr>
            <p:ph type="title"/>
          </p:nvPr>
        </p:nvSpPr>
        <p:spPr>
          <a:xfrm>
            <a:off x="425450" y="184380"/>
            <a:ext cx="7886700" cy="1325563"/>
          </a:xfrm>
        </p:spPr>
        <p:txBody>
          <a:bodyPr/>
          <a:lstStyle/>
          <a:p>
            <a:pPr algn="ctr"/>
            <a:r>
              <a:rPr lang="en-US" b="1" dirty="0">
                <a:latin typeface="+mn-lt"/>
              </a:rPr>
              <a:t> Indigenous Food Circle </a:t>
            </a:r>
            <a:br>
              <a:rPr lang="en-US" b="1" dirty="0">
                <a:latin typeface="+mn-lt"/>
              </a:rPr>
            </a:br>
            <a:r>
              <a:rPr lang="en-US" b="1" dirty="0">
                <a:latin typeface="+mn-lt"/>
              </a:rPr>
              <a:t>Key Priorities</a:t>
            </a:r>
            <a:r>
              <a:rPr lang="en-US" b="1" dirty="0"/>
              <a:t> </a:t>
            </a:r>
          </a:p>
        </p:txBody>
      </p:sp>
      <p:sp>
        <p:nvSpPr>
          <p:cNvPr id="14" name="Rectangle 13">
            <a:extLst>
              <a:ext uri="{FF2B5EF4-FFF2-40B4-BE49-F238E27FC236}">
                <a16:creationId xmlns:a16="http://schemas.microsoft.com/office/drawing/2014/main" id="{0305E81A-54DE-8E40-BD0B-D14269EE6774}"/>
              </a:ext>
            </a:extLst>
          </p:cNvPr>
          <p:cNvSpPr/>
          <p:nvPr/>
        </p:nvSpPr>
        <p:spPr>
          <a:xfrm>
            <a:off x="1424653" y="5662101"/>
            <a:ext cx="6433633" cy="369332"/>
          </a:xfrm>
          <a:prstGeom prst="rect">
            <a:avLst/>
          </a:prstGeom>
        </p:spPr>
        <p:txBody>
          <a:bodyPr wrap="square">
            <a:spAutoFit/>
          </a:bodyPr>
          <a:lstStyle/>
          <a:p>
            <a:pPr lvl="0"/>
            <a:r>
              <a:rPr lang="en-US" dirty="0">
                <a:latin typeface="Calibri" panose="020F0502020204030204" pitchFamily="34" charset="0"/>
                <a:cs typeface="Calibri" panose="020F0502020204030204" pitchFamily="34" charset="0"/>
              </a:rPr>
              <a:t>Establish meaningful relationship with settlers through food </a:t>
            </a:r>
            <a:endParaRPr lang="en-CA" u="none" strike="noStrike" dirty="0">
              <a:effectLst/>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3F2312C0-B053-6A43-A991-6D99C997FAC8}"/>
              </a:ext>
            </a:extLst>
          </p:cNvPr>
          <p:cNvSpPr/>
          <p:nvPr/>
        </p:nvSpPr>
        <p:spPr>
          <a:xfrm>
            <a:off x="1424653" y="1794339"/>
            <a:ext cx="7522204" cy="646331"/>
          </a:xfrm>
          <a:prstGeom prst="rect">
            <a:avLst/>
          </a:prstGeom>
        </p:spPr>
        <p:txBody>
          <a:bodyPr wrap="square">
            <a:spAutoFit/>
          </a:bodyPr>
          <a:lstStyle/>
          <a:p>
            <a:pPr lvl="0"/>
            <a:r>
              <a:rPr lang="en-US" dirty="0">
                <a:latin typeface="Calibri" panose="020F0502020204030204" pitchFamily="34" charset="0"/>
                <a:cs typeface="Calibri" panose="020F0502020204030204" pitchFamily="34" charset="0"/>
              </a:rPr>
              <a:t>Develop a regional, intergenerational networks to support connections through food systems </a:t>
            </a:r>
            <a:endParaRPr lang="en-CA" dirty="0">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C45CF0B5-572E-4441-83D3-359527252819}"/>
              </a:ext>
            </a:extLst>
          </p:cNvPr>
          <p:cNvSpPr/>
          <p:nvPr/>
        </p:nvSpPr>
        <p:spPr>
          <a:xfrm>
            <a:off x="1460075" y="2784568"/>
            <a:ext cx="3377848" cy="369332"/>
          </a:xfrm>
          <a:prstGeom prst="rect">
            <a:avLst/>
          </a:prstGeom>
        </p:spPr>
        <p:txBody>
          <a:bodyPr wrap="none">
            <a:spAutoFit/>
          </a:bodyPr>
          <a:lstStyle/>
          <a:p>
            <a:pPr lvl="0"/>
            <a:r>
              <a:rPr lang="en-US" dirty="0"/>
              <a:t>Improve Indigenous food security </a:t>
            </a:r>
            <a:endParaRPr lang="en-CA" dirty="0"/>
          </a:p>
        </p:txBody>
      </p:sp>
      <p:sp>
        <p:nvSpPr>
          <p:cNvPr id="17" name="Rectangle 16">
            <a:extLst>
              <a:ext uri="{FF2B5EF4-FFF2-40B4-BE49-F238E27FC236}">
                <a16:creationId xmlns:a16="http://schemas.microsoft.com/office/drawing/2014/main" id="{D808C2EC-17C4-9644-8D1B-B18E3B40ECB0}"/>
              </a:ext>
            </a:extLst>
          </p:cNvPr>
          <p:cNvSpPr/>
          <p:nvPr/>
        </p:nvSpPr>
        <p:spPr>
          <a:xfrm>
            <a:off x="1460075" y="3828425"/>
            <a:ext cx="3672800" cy="369332"/>
          </a:xfrm>
          <a:prstGeom prst="rect">
            <a:avLst/>
          </a:prstGeom>
        </p:spPr>
        <p:txBody>
          <a:bodyPr wrap="none">
            <a:spAutoFit/>
          </a:bodyPr>
          <a:lstStyle/>
          <a:p>
            <a:pPr lvl="0"/>
            <a:r>
              <a:rPr lang="en-US" dirty="0">
                <a:latin typeface="Calibri" panose="020F0502020204030204" pitchFamily="34" charset="0"/>
                <a:cs typeface="Calibri" panose="020F0502020204030204" pitchFamily="34" charset="0"/>
              </a:rPr>
              <a:t>Support Indigenous food sovereignty </a:t>
            </a:r>
            <a:endParaRPr lang="en-CA"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F42BC4EB-0542-DC42-80B5-55E4640366BC}"/>
              </a:ext>
            </a:extLst>
          </p:cNvPr>
          <p:cNvSpPr/>
          <p:nvPr/>
        </p:nvSpPr>
        <p:spPr>
          <a:xfrm>
            <a:off x="1460075" y="4737207"/>
            <a:ext cx="6852075" cy="369332"/>
          </a:xfrm>
          <a:prstGeom prst="rect">
            <a:avLst/>
          </a:prstGeom>
        </p:spPr>
        <p:txBody>
          <a:bodyPr wrap="square">
            <a:spAutoFit/>
          </a:bodyPr>
          <a:lstStyle/>
          <a:p>
            <a:pPr lvl="0"/>
            <a:r>
              <a:rPr lang="en-US" dirty="0">
                <a:latin typeface="Calibri" panose="020F0502020204030204" pitchFamily="34" charset="0"/>
                <a:cs typeface="Calibri" panose="020F0502020204030204" pitchFamily="34" charset="0"/>
              </a:rPr>
              <a:t>Support the resurgence of Indigenous food networks across the region </a:t>
            </a:r>
            <a:endParaRPr lang="en-CA" dirty="0">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C75EF7E0-0A39-144F-8B7E-C24D3F0572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996" y="1306286"/>
            <a:ext cx="1175657" cy="1175657"/>
          </a:xfrm>
          <a:prstGeom prst="rect">
            <a:avLst/>
          </a:prstGeom>
        </p:spPr>
      </p:pic>
      <p:pic>
        <p:nvPicPr>
          <p:cNvPr id="24" name="Picture 23">
            <a:extLst>
              <a:ext uri="{FF2B5EF4-FFF2-40B4-BE49-F238E27FC236}">
                <a16:creationId xmlns:a16="http://schemas.microsoft.com/office/drawing/2014/main" id="{FF10EC1B-AA03-D847-9477-7E5D74C773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65" y="3317402"/>
            <a:ext cx="1378676" cy="1378676"/>
          </a:xfrm>
          <a:prstGeom prst="rect">
            <a:avLst/>
          </a:prstGeom>
        </p:spPr>
      </p:pic>
      <p:pic>
        <p:nvPicPr>
          <p:cNvPr id="30" name="Picture 29">
            <a:extLst>
              <a:ext uri="{FF2B5EF4-FFF2-40B4-BE49-F238E27FC236}">
                <a16:creationId xmlns:a16="http://schemas.microsoft.com/office/drawing/2014/main" id="{02751FBA-88CD-8446-AF58-1C260D59810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4834" y="2415571"/>
            <a:ext cx="1143975" cy="1143975"/>
          </a:xfrm>
          <a:prstGeom prst="rect">
            <a:avLst/>
          </a:prstGeom>
        </p:spPr>
      </p:pic>
      <p:pic>
        <p:nvPicPr>
          <p:cNvPr id="32" name="Picture 31">
            <a:extLst>
              <a:ext uri="{FF2B5EF4-FFF2-40B4-BE49-F238E27FC236}">
                <a16:creationId xmlns:a16="http://schemas.microsoft.com/office/drawing/2014/main" id="{13D45408-6652-4943-851D-CFE97EA9ED7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7731" y="4373812"/>
            <a:ext cx="1282344" cy="1282344"/>
          </a:xfrm>
          <a:prstGeom prst="rect">
            <a:avLst/>
          </a:prstGeom>
        </p:spPr>
      </p:pic>
      <p:pic>
        <p:nvPicPr>
          <p:cNvPr id="34" name="Picture 33">
            <a:extLst>
              <a:ext uri="{FF2B5EF4-FFF2-40B4-BE49-F238E27FC236}">
                <a16:creationId xmlns:a16="http://schemas.microsoft.com/office/drawing/2014/main" id="{BE1CC40F-BB0C-3140-9663-0972A5078D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1312" y="5291136"/>
            <a:ext cx="1179286" cy="1179286"/>
          </a:xfrm>
          <a:prstGeom prst="rect">
            <a:avLst/>
          </a:prstGeom>
        </p:spPr>
      </p:pic>
      <p:pic>
        <p:nvPicPr>
          <p:cNvPr id="19" name="Picture 18">
            <a:extLst>
              <a:ext uri="{FF2B5EF4-FFF2-40B4-BE49-F238E27FC236}">
                <a16:creationId xmlns:a16="http://schemas.microsoft.com/office/drawing/2014/main" id="{F5C92DF2-0739-5F4D-A3AC-42CDBBFB8B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48795" y="93547"/>
            <a:ext cx="1418982" cy="1530674"/>
          </a:xfrm>
          <a:prstGeom prst="rect">
            <a:avLst/>
          </a:prstGeom>
        </p:spPr>
      </p:pic>
    </p:spTree>
    <p:extLst>
      <p:ext uri="{BB962C8B-B14F-4D97-AF65-F5344CB8AC3E}">
        <p14:creationId xmlns:p14="http://schemas.microsoft.com/office/powerpoint/2010/main" val="2353696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62538-576D-9A4D-A907-070B621D417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8679" y="1236882"/>
            <a:ext cx="3940460" cy="5286280"/>
          </a:xfrm>
          <a:prstGeom prst="rect">
            <a:avLst/>
          </a:prstGeom>
          <a:ln>
            <a:solidFill>
              <a:schemeClr val="tx1"/>
            </a:solidFill>
          </a:ln>
        </p:spPr>
      </p:pic>
      <p:sp>
        <p:nvSpPr>
          <p:cNvPr id="4" name="Rectangle 3">
            <a:extLst>
              <a:ext uri="{FF2B5EF4-FFF2-40B4-BE49-F238E27FC236}">
                <a16:creationId xmlns:a16="http://schemas.microsoft.com/office/drawing/2014/main" id="{CFC36CEA-A7E0-DC4E-9380-C0F8F8019577}"/>
              </a:ext>
            </a:extLst>
          </p:cNvPr>
          <p:cNvSpPr/>
          <p:nvPr/>
        </p:nvSpPr>
        <p:spPr>
          <a:xfrm>
            <a:off x="621583" y="2275845"/>
            <a:ext cx="3084163" cy="4247317"/>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Short Term Action Planning </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5" name="Title 1">
            <a:extLst>
              <a:ext uri="{FF2B5EF4-FFF2-40B4-BE49-F238E27FC236}">
                <a16:creationId xmlns:a16="http://schemas.microsoft.com/office/drawing/2014/main" id="{15B64C4D-D961-D44A-9742-9A83F7178D9C}"/>
              </a:ext>
            </a:extLst>
          </p:cNvPr>
          <p:cNvSpPr txBox="1">
            <a:spLocks/>
          </p:cNvSpPr>
          <p:nvPr/>
        </p:nvSpPr>
        <p:spPr>
          <a:xfrm>
            <a:off x="2163664" y="334838"/>
            <a:ext cx="6660108"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Understanding Our Food Systems - Phase II</a:t>
            </a:r>
          </a:p>
        </p:txBody>
      </p:sp>
      <p:pic>
        <p:nvPicPr>
          <p:cNvPr id="7" name="Picture 6">
            <a:extLst>
              <a:ext uri="{FF2B5EF4-FFF2-40B4-BE49-F238E27FC236}">
                <a16:creationId xmlns:a16="http://schemas.microsoft.com/office/drawing/2014/main" id="{F2EA8D98-E6D5-5844-ABA7-A0A38D2294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406" y="211497"/>
            <a:ext cx="1663496" cy="1641231"/>
          </a:xfrm>
          <a:prstGeom prst="rect">
            <a:avLst/>
          </a:prstGeom>
        </p:spPr>
      </p:pic>
    </p:spTree>
    <p:extLst>
      <p:ext uri="{BB962C8B-B14F-4D97-AF65-F5344CB8AC3E}">
        <p14:creationId xmlns:p14="http://schemas.microsoft.com/office/powerpoint/2010/main" val="1163363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9A2A437-723D-D849-A7EE-7D6005D21BE4}"/>
              </a:ext>
            </a:extLst>
          </p:cNvPr>
          <p:cNvPicPr>
            <a:picLocks noGrp="1" noChangeAspect="1"/>
          </p:cNvPicPr>
          <p:nvPr>
            <p:ph idx="1"/>
          </p:nvPr>
        </p:nvPicPr>
        <p:blipFill>
          <a:blip r:embed="rId2"/>
          <a:stretch>
            <a:fillRect/>
          </a:stretch>
        </p:blipFill>
        <p:spPr>
          <a:xfrm>
            <a:off x="1308602" y="1148862"/>
            <a:ext cx="6537173" cy="5515270"/>
          </a:xfrm>
        </p:spPr>
      </p:pic>
      <p:sp>
        <p:nvSpPr>
          <p:cNvPr id="3" name="Title 1">
            <a:extLst>
              <a:ext uri="{FF2B5EF4-FFF2-40B4-BE49-F238E27FC236}">
                <a16:creationId xmlns:a16="http://schemas.microsoft.com/office/drawing/2014/main" id="{F16B2A48-6D86-8D45-96B5-C06B177EED03}"/>
              </a:ext>
            </a:extLst>
          </p:cNvPr>
          <p:cNvSpPr txBox="1">
            <a:spLocks/>
          </p:cNvSpPr>
          <p:nvPr/>
        </p:nvSpPr>
        <p:spPr>
          <a:xfrm>
            <a:off x="2155069" y="211497"/>
            <a:ext cx="8202182"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Understanding Our Food Systems </a:t>
            </a:r>
            <a:br>
              <a:rPr lang="en-US" sz="3600" b="1" dirty="0">
                <a:latin typeface="+mn-lt"/>
              </a:rPr>
            </a:br>
            <a:r>
              <a:rPr lang="en-US" sz="3600" b="1" dirty="0">
                <a:latin typeface="+mn-lt"/>
              </a:rPr>
              <a:t>- Phase II</a:t>
            </a:r>
          </a:p>
        </p:txBody>
      </p:sp>
      <p:pic>
        <p:nvPicPr>
          <p:cNvPr id="6" name="Picture 5">
            <a:extLst>
              <a:ext uri="{FF2B5EF4-FFF2-40B4-BE49-F238E27FC236}">
                <a16:creationId xmlns:a16="http://schemas.microsoft.com/office/drawing/2014/main" id="{D0436779-FB9C-DF4B-9201-BDF286FC24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406" y="211497"/>
            <a:ext cx="1663496" cy="1641231"/>
          </a:xfrm>
          <a:prstGeom prst="rect">
            <a:avLst/>
          </a:prstGeom>
        </p:spPr>
      </p:pic>
    </p:spTree>
    <p:extLst>
      <p:ext uri="{BB962C8B-B14F-4D97-AF65-F5344CB8AC3E}">
        <p14:creationId xmlns:p14="http://schemas.microsoft.com/office/powerpoint/2010/main" val="1870920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F0DDA-9C24-E14E-8778-0A44EE9BBE89}"/>
              </a:ext>
            </a:extLst>
          </p:cNvPr>
          <p:cNvSpPr>
            <a:spLocks noGrp="1"/>
          </p:cNvSpPr>
          <p:nvPr>
            <p:ph type="title"/>
          </p:nvPr>
        </p:nvSpPr>
        <p:spPr>
          <a:xfrm>
            <a:off x="614797" y="1852728"/>
            <a:ext cx="7886700" cy="1325563"/>
          </a:xfrm>
        </p:spPr>
        <p:txBody>
          <a:bodyPr>
            <a:noAutofit/>
          </a:bodyPr>
          <a:lstStyle/>
          <a:p>
            <a:pPr algn="ctr"/>
            <a:r>
              <a:rPr lang="en-US" sz="6000" b="1" dirty="0"/>
              <a:t>Community Food</a:t>
            </a:r>
            <a:br>
              <a:rPr lang="en-US" sz="6000" b="1" dirty="0"/>
            </a:br>
            <a:r>
              <a:rPr lang="en-US" sz="6000" b="1" dirty="0"/>
              <a:t>Sovereignty Visions </a:t>
            </a:r>
          </a:p>
        </p:txBody>
      </p:sp>
      <p:pic>
        <p:nvPicPr>
          <p:cNvPr id="4" name="Picture 3">
            <a:extLst>
              <a:ext uri="{FF2B5EF4-FFF2-40B4-BE49-F238E27FC236}">
                <a16:creationId xmlns:a16="http://schemas.microsoft.com/office/drawing/2014/main" id="{768A6BF5-3B8A-C64E-B240-030FAB0714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030" y="3630305"/>
            <a:ext cx="2232559" cy="3006044"/>
          </a:xfrm>
          <a:prstGeom prst="rect">
            <a:avLst/>
          </a:prstGeom>
          <a:ln>
            <a:solidFill>
              <a:schemeClr val="tx1"/>
            </a:solidFill>
          </a:ln>
        </p:spPr>
      </p:pic>
      <p:pic>
        <p:nvPicPr>
          <p:cNvPr id="6" name="Picture 5">
            <a:extLst>
              <a:ext uri="{FF2B5EF4-FFF2-40B4-BE49-F238E27FC236}">
                <a16:creationId xmlns:a16="http://schemas.microsoft.com/office/drawing/2014/main" id="{999EA318-0AC8-1A42-B29F-3413786A28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34770" y="3630305"/>
            <a:ext cx="2244731" cy="2985981"/>
          </a:xfrm>
          <a:prstGeom prst="rect">
            <a:avLst/>
          </a:prstGeom>
          <a:ln>
            <a:solidFill>
              <a:schemeClr val="tx1"/>
            </a:solidFill>
          </a:ln>
        </p:spPr>
      </p:pic>
      <p:pic>
        <p:nvPicPr>
          <p:cNvPr id="8" name="Picture 7">
            <a:extLst>
              <a:ext uri="{FF2B5EF4-FFF2-40B4-BE49-F238E27FC236}">
                <a16:creationId xmlns:a16="http://schemas.microsoft.com/office/drawing/2014/main" id="{1641CD3D-5CC8-6245-9075-CA9A2BEB04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52195" y="3630305"/>
            <a:ext cx="2249302" cy="3006044"/>
          </a:xfrm>
          <a:prstGeom prst="rect">
            <a:avLst/>
          </a:prstGeom>
          <a:ln>
            <a:solidFill>
              <a:schemeClr val="tx1"/>
            </a:solidFill>
          </a:ln>
        </p:spPr>
      </p:pic>
      <p:sp>
        <p:nvSpPr>
          <p:cNvPr id="7" name="Title 1">
            <a:extLst>
              <a:ext uri="{FF2B5EF4-FFF2-40B4-BE49-F238E27FC236}">
                <a16:creationId xmlns:a16="http://schemas.microsoft.com/office/drawing/2014/main" id="{A8AEB151-C614-0240-9528-DF1CB1CF5A51}"/>
              </a:ext>
            </a:extLst>
          </p:cNvPr>
          <p:cNvSpPr txBox="1">
            <a:spLocks/>
          </p:cNvSpPr>
          <p:nvPr/>
        </p:nvSpPr>
        <p:spPr>
          <a:xfrm>
            <a:off x="2151104" y="236697"/>
            <a:ext cx="8202182"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latin typeface="+mn-lt"/>
              </a:rPr>
              <a:t>Understanding Our Food Systems </a:t>
            </a:r>
            <a:br>
              <a:rPr lang="en-US" sz="3600" b="1" dirty="0">
                <a:latin typeface="+mn-lt"/>
              </a:rPr>
            </a:br>
            <a:r>
              <a:rPr lang="en-US" sz="3600" b="1" dirty="0">
                <a:latin typeface="+mn-lt"/>
              </a:rPr>
              <a:t>- Phase II</a:t>
            </a:r>
          </a:p>
        </p:txBody>
      </p:sp>
      <p:pic>
        <p:nvPicPr>
          <p:cNvPr id="10" name="Picture 9">
            <a:extLst>
              <a:ext uri="{FF2B5EF4-FFF2-40B4-BE49-F238E27FC236}">
                <a16:creationId xmlns:a16="http://schemas.microsoft.com/office/drawing/2014/main" id="{877C6B80-4C6B-0A4F-B732-70995DF987A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4406" y="211497"/>
            <a:ext cx="1663496" cy="1641231"/>
          </a:xfrm>
          <a:prstGeom prst="rect">
            <a:avLst/>
          </a:prstGeom>
        </p:spPr>
      </p:pic>
    </p:spTree>
    <p:extLst>
      <p:ext uri="{BB962C8B-B14F-4D97-AF65-F5344CB8AC3E}">
        <p14:creationId xmlns:p14="http://schemas.microsoft.com/office/powerpoint/2010/main" val="2863268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91485-468E-F843-8DB2-C2E8CF006988}"/>
              </a:ext>
            </a:extLst>
          </p:cNvPr>
          <p:cNvSpPr>
            <a:spLocks noGrp="1"/>
          </p:cNvSpPr>
          <p:nvPr>
            <p:ph type="title"/>
          </p:nvPr>
        </p:nvSpPr>
        <p:spPr/>
        <p:txBody>
          <a:bodyPr/>
          <a:lstStyle/>
          <a:p>
            <a:r>
              <a:rPr lang="en-US" dirty="0"/>
              <a:t>Actions in Communities </a:t>
            </a:r>
          </a:p>
        </p:txBody>
      </p:sp>
      <p:pic>
        <p:nvPicPr>
          <p:cNvPr id="5" name="Content Placeholder 4">
            <a:extLst>
              <a:ext uri="{FF2B5EF4-FFF2-40B4-BE49-F238E27FC236}">
                <a16:creationId xmlns:a16="http://schemas.microsoft.com/office/drawing/2014/main" id="{92627DC7-5E4F-0645-9BF9-12E517FEB0D4}"/>
              </a:ext>
            </a:extLst>
          </p:cNvPr>
          <p:cNvPicPr>
            <a:picLocks noGrp="1" noChangeAspect="1"/>
          </p:cNvPicPr>
          <p:nvPr>
            <p:ph idx="1"/>
          </p:nvPr>
        </p:nvPicPr>
        <p:blipFill>
          <a:blip r:embed="rId2"/>
          <a:stretch>
            <a:fillRect/>
          </a:stretch>
        </p:blipFill>
        <p:spPr>
          <a:xfrm>
            <a:off x="419100" y="1690689"/>
            <a:ext cx="1298864" cy="877611"/>
          </a:xfrm>
        </p:spPr>
      </p:pic>
      <p:pic>
        <p:nvPicPr>
          <p:cNvPr id="7" name="Picture 6">
            <a:extLst>
              <a:ext uri="{FF2B5EF4-FFF2-40B4-BE49-F238E27FC236}">
                <a16:creationId xmlns:a16="http://schemas.microsoft.com/office/drawing/2014/main" id="{F4A26949-F83B-1D43-8B46-6C10083B8CBD}"/>
              </a:ext>
            </a:extLst>
          </p:cNvPr>
          <p:cNvPicPr>
            <a:picLocks noChangeAspect="1"/>
          </p:cNvPicPr>
          <p:nvPr/>
        </p:nvPicPr>
        <p:blipFill>
          <a:blip r:embed="rId3"/>
          <a:stretch>
            <a:fillRect/>
          </a:stretch>
        </p:blipFill>
        <p:spPr>
          <a:xfrm>
            <a:off x="1927514" y="1466713"/>
            <a:ext cx="1259031" cy="1255883"/>
          </a:xfrm>
          <a:prstGeom prst="rect">
            <a:avLst/>
          </a:prstGeom>
        </p:spPr>
      </p:pic>
      <p:pic>
        <p:nvPicPr>
          <p:cNvPr id="9" name="Picture 8">
            <a:extLst>
              <a:ext uri="{FF2B5EF4-FFF2-40B4-BE49-F238E27FC236}">
                <a16:creationId xmlns:a16="http://schemas.microsoft.com/office/drawing/2014/main" id="{FF37B79A-EEB2-7F45-B94B-D828566E159C}"/>
              </a:ext>
            </a:extLst>
          </p:cNvPr>
          <p:cNvPicPr>
            <a:picLocks noChangeAspect="1"/>
          </p:cNvPicPr>
          <p:nvPr/>
        </p:nvPicPr>
        <p:blipFill>
          <a:blip r:embed="rId4"/>
          <a:stretch>
            <a:fillRect/>
          </a:stretch>
        </p:blipFill>
        <p:spPr>
          <a:xfrm>
            <a:off x="3396095" y="1531522"/>
            <a:ext cx="1424840" cy="1350241"/>
          </a:xfrm>
          <a:prstGeom prst="rect">
            <a:avLst/>
          </a:prstGeom>
        </p:spPr>
      </p:pic>
      <p:pic>
        <p:nvPicPr>
          <p:cNvPr id="11" name="Picture 10">
            <a:extLst>
              <a:ext uri="{FF2B5EF4-FFF2-40B4-BE49-F238E27FC236}">
                <a16:creationId xmlns:a16="http://schemas.microsoft.com/office/drawing/2014/main" id="{04B488C9-8A6D-A74B-9CAD-C92DB1D4DD05}"/>
              </a:ext>
            </a:extLst>
          </p:cNvPr>
          <p:cNvPicPr>
            <a:picLocks noChangeAspect="1"/>
          </p:cNvPicPr>
          <p:nvPr/>
        </p:nvPicPr>
        <p:blipFill>
          <a:blip r:embed="rId5"/>
          <a:stretch>
            <a:fillRect/>
          </a:stretch>
        </p:blipFill>
        <p:spPr>
          <a:xfrm>
            <a:off x="5134105" y="1442615"/>
            <a:ext cx="1702824" cy="1356583"/>
          </a:xfrm>
          <a:prstGeom prst="rect">
            <a:avLst/>
          </a:prstGeom>
        </p:spPr>
      </p:pic>
      <p:pic>
        <p:nvPicPr>
          <p:cNvPr id="13" name="Picture 12">
            <a:extLst>
              <a:ext uri="{FF2B5EF4-FFF2-40B4-BE49-F238E27FC236}">
                <a16:creationId xmlns:a16="http://schemas.microsoft.com/office/drawing/2014/main" id="{E7FB6821-1C40-EA4D-88A5-C8EED2E2BF88}"/>
              </a:ext>
            </a:extLst>
          </p:cNvPr>
          <p:cNvPicPr>
            <a:picLocks noChangeAspect="1"/>
          </p:cNvPicPr>
          <p:nvPr/>
        </p:nvPicPr>
        <p:blipFill>
          <a:blip r:embed="rId6"/>
          <a:stretch>
            <a:fillRect/>
          </a:stretch>
        </p:blipFill>
        <p:spPr>
          <a:xfrm>
            <a:off x="7173232" y="1285055"/>
            <a:ext cx="1446893" cy="1843176"/>
          </a:xfrm>
          <a:prstGeom prst="rect">
            <a:avLst/>
          </a:prstGeom>
        </p:spPr>
      </p:pic>
      <p:pic>
        <p:nvPicPr>
          <p:cNvPr id="15" name="Picture 14">
            <a:extLst>
              <a:ext uri="{FF2B5EF4-FFF2-40B4-BE49-F238E27FC236}">
                <a16:creationId xmlns:a16="http://schemas.microsoft.com/office/drawing/2014/main" id="{08CA7FE3-4371-5049-AC77-B9274709614F}"/>
              </a:ext>
            </a:extLst>
          </p:cNvPr>
          <p:cNvPicPr>
            <a:picLocks noChangeAspect="1"/>
          </p:cNvPicPr>
          <p:nvPr/>
        </p:nvPicPr>
        <p:blipFill>
          <a:blip r:embed="rId7"/>
          <a:stretch>
            <a:fillRect/>
          </a:stretch>
        </p:blipFill>
        <p:spPr>
          <a:xfrm>
            <a:off x="150313" y="2707682"/>
            <a:ext cx="1836435" cy="1285505"/>
          </a:xfrm>
          <a:prstGeom prst="rect">
            <a:avLst/>
          </a:prstGeom>
        </p:spPr>
      </p:pic>
      <p:pic>
        <p:nvPicPr>
          <p:cNvPr id="17" name="Picture 16">
            <a:extLst>
              <a:ext uri="{FF2B5EF4-FFF2-40B4-BE49-F238E27FC236}">
                <a16:creationId xmlns:a16="http://schemas.microsoft.com/office/drawing/2014/main" id="{1977F135-85B8-2B48-B6E2-C74FD65D81E0}"/>
              </a:ext>
            </a:extLst>
          </p:cNvPr>
          <p:cNvPicPr>
            <a:picLocks noChangeAspect="1"/>
          </p:cNvPicPr>
          <p:nvPr/>
        </p:nvPicPr>
        <p:blipFill>
          <a:blip r:embed="rId8"/>
          <a:stretch>
            <a:fillRect/>
          </a:stretch>
        </p:blipFill>
        <p:spPr>
          <a:xfrm>
            <a:off x="4195153" y="3413508"/>
            <a:ext cx="2088907" cy="1269301"/>
          </a:xfrm>
          <a:prstGeom prst="rect">
            <a:avLst/>
          </a:prstGeom>
        </p:spPr>
      </p:pic>
      <p:pic>
        <p:nvPicPr>
          <p:cNvPr id="19" name="Picture 18">
            <a:extLst>
              <a:ext uri="{FF2B5EF4-FFF2-40B4-BE49-F238E27FC236}">
                <a16:creationId xmlns:a16="http://schemas.microsoft.com/office/drawing/2014/main" id="{F186A236-B777-654D-A205-0BFB798E5FB2}"/>
              </a:ext>
            </a:extLst>
          </p:cNvPr>
          <p:cNvPicPr>
            <a:picLocks noChangeAspect="1"/>
          </p:cNvPicPr>
          <p:nvPr/>
        </p:nvPicPr>
        <p:blipFill>
          <a:blip r:embed="rId9"/>
          <a:stretch>
            <a:fillRect/>
          </a:stretch>
        </p:blipFill>
        <p:spPr>
          <a:xfrm>
            <a:off x="6536228" y="3236928"/>
            <a:ext cx="2464957" cy="1725470"/>
          </a:xfrm>
          <a:prstGeom prst="rect">
            <a:avLst/>
          </a:prstGeom>
        </p:spPr>
      </p:pic>
      <p:pic>
        <p:nvPicPr>
          <p:cNvPr id="21" name="Picture 20">
            <a:extLst>
              <a:ext uri="{FF2B5EF4-FFF2-40B4-BE49-F238E27FC236}">
                <a16:creationId xmlns:a16="http://schemas.microsoft.com/office/drawing/2014/main" id="{8EB2A19A-7289-7C40-99C6-CB2EB608DBF7}"/>
              </a:ext>
            </a:extLst>
          </p:cNvPr>
          <p:cNvPicPr>
            <a:picLocks noChangeAspect="1"/>
          </p:cNvPicPr>
          <p:nvPr/>
        </p:nvPicPr>
        <p:blipFill>
          <a:blip r:embed="rId10"/>
          <a:stretch>
            <a:fillRect/>
          </a:stretch>
        </p:blipFill>
        <p:spPr>
          <a:xfrm>
            <a:off x="419100" y="4099663"/>
            <a:ext cx="1708952" cy="912926"/>
          </a:xfrm>
          <a:prstGeom prst="rect">
            <a:avLst/>
          </a:prstGeom>
        </p:spPr>
      </p:pic>
      <p:pic>
        <p:nvPicPr>
          <p:cNvPr id="23" name="Picture 22">
            <a:extLst>
              <a:ext uri="{FF2B5EF4-FFF2-40B4-BE49-F238E27FC236}">
                <a16:creationId xmlns:a16="http://schemas.microsoft.com/office/drawing/2014/main" id="{4D1C2B0A-564B-E045-A72E-D96E351773AF}"/>
              </a:ext>
            </a:extLst>
          </p:cNvPr>
          <p:cNvPicPr>
            <a:picLocks noChangeAspect="1"/>
          </p:cNvPicPr>
          <p:nvPr/>
        </p:nvPicPr>
        <p:blipFill>
          <a:blip r:embed="rId11"/>
          <a:stretch>
            <a:fillRect/>
          </a:stretch>
        </p:blipFill>
        <p:spPr>
          <a:xfrm>
            <a:off x="2150889" y="2959600"/>
            <a:ext cx="1792097" cy="1882111"/>
          </a:xfrm>
          <a:prstGeom prst="rect">
            <a:avLst/>
          </a:prstGeom>
        </p:spPr>
      </p:pic>
      <p:pic>
        <p:nvPicPr>
          <p:cNvPr id="25" name="Picture 24">
            <a:extLst>
              <a:ext uri="{FF2B5EF4-FFF2-40B4-BE49-F238E27FC236}">
                <a16:creationId xmlns:a16="http://schemas.microsoft.com/office/drawing/2014/main" id="{405693A9-6364-3D43-B30A-7413046B2F7A}"/>
              </a:ext>
            </a:extLst>
          </p:cNvPr>
          <p:cNvPicPr>
            <a:picLocks noChangeAspect="1"/>
          </p:cNvPicPr>
          <p:nvPr/>
        </p:nvPicPr>
        <p:blipFill>
          <a:blip r:embed="rId12"/>
          <a:stretch>
            <a:fillRect/>
          </a:stretch>
        </p:blipFill>
        <p:spPr>
          <a:xfrm>
            <a:off x="6455641" y="5219753"/>
            <a:ext cx="2527300" cy="1397547"/>
          </a:xfrm>
          <a:prstGeom prst="rect">
            <a:avLst/>
          </a:prstGeom>
        </p:spPr>
      </p:pic>
      <p:pic>
        <p:nvPicPr>
          <p:cNvPr id="27" name="Picture 26">
            <a:extLst>
              <a:ext uri="{FF2B5EF4-FFF2-40B4-BE49-F238E27FC236}">
                <a16:creationId xmlns:a16="http://schemas.microsoft.com/office/drawing/2014/main" id="{A050A6B0-E4B5-E44A-8DC0-5FA4297EA278}"/>
              </a:ext>
            </a:extLst>
          </p:cNvPr>
          <p:cNvPicPr>
            <a:picLocks noChangeAspect="1"/>
          </p:cNvPicPr>
          <p:nvPr/>
        </p:nvPicPr>
        <p:blipFill>
          <a:blip r:embed="rId13"/>
          <a:stretch>
            <a:fillRect/>
          </a:stretch>
        </p:blipFill>
        <p:spPr>
          <a:xfrm>
            <a:off x="3806653" y="5045224"/>
            <a:ext cx="2566555" cy="1283278"/>
          </a:xfrm>
          <a:prstGeom prst="rect">
            <a:avLst/>
          </a:prstGeom>
        </p:spPr>
      </p:pic>
      <p:pic>
        <p:nvPicPr>
          <p:cNvPr id="29" name="Picture 28">
            <a:extLst>
              <a:ext uri="{FF2B5EF4-FFF2-40B4-BE49-F238E27FC236}">
                <a16:creationId xmlns:a16="http://schemas.microsoft.com/office/drawing/2014/main" id="{4B5501AA-4C10-F340-B2C7-F2F0B604F219}"/>
              </a:ext>
            </a:extLst>
          </p:cNvPr>
          <p:cNvPicPr>
            <a:picLocks noChangeAspect="1"/>
          </p:cNvPicPr>
          <p:nvPr/>
        </p:nvPicPr>
        <p:blipFill>
          <a:blip r:embed="rId14"/>
          <a:stretch>
            <a:fillRect/>
          </a:stretch>
        </p:blipFill>
        <p:spPr>
          <a:xfrm>
            <a:off x="2182086" y="5160265"/>
            <a:ext cx="1457035" cy="1457035"/>
          </a:xfrm>
          <a:prstGeom prst="rect">
            <a:avLst/>
          </a:prstGeom>
        </p:spPr>
      </p:pic>
      <p:pic>
        <p:nvPicPr>
          <p:cNvPr id="31" name="Picture 30">
            <a:extLst>
              <a:ext uri="{FF2B5EF4-FFF2-40B4-BE49-F238E27FC236}">
                <a16:creationId xmlns:a16="http://schemas.microsoft.com/office/drawing/2014/main" id="{9C407465-0727-F845-8CBD-34CF30C5BE86}"/>
              </a:ext>
            </a:extLst>
          </p:cNvPr>
          <p:cNvPicPr>
            <a:picLocks noChangeAspect="1"/>
          </p:cNvPicPr>
          <p:nvPr/>
        </p:nvPicPr>
        <p:blipFill>
          <a:blip r:embed="rId15"/>
          <a:stretch>
            <a:fillRect/>
          </a:stretch>
        </p:blipFill>
        <p:spPr>
          <a:xfrm>
            <a:off x="383020" y="5290860"/>
            <a:ext cx="1371023" cy="1371023"/>
          </a:xfrm>
          <a:prstGeom prst="rect">
            <a:avLst/>
          </a:prstGeom>
        </p:spPr>
      </p:pic>
    </p:spTree>
    <p:extLst>
      <p:ext uri="{BB962C8B-B14F-4D97-AF65-F5344CB8AC3E}">
        <p14:creationId xmlns:p14="http://schemas.microsoft.com/office/powerpoint/2010/main" val="3815888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26CF762-9DAA-C648-B400-4E412702640F}"/>
              </a:ext>
            </a:extLst>
          </p:cNvPr>
          <p:cNvPicPr>
            <a:picLocks noGrp="1" noChangeAspect="1"/>
          </p:cNvPicPr>
          <p:nvPr>
            <p:ph idx="1"/>
          </p:nvPr>
        </p:nvPicPr>
        <p:blipFill>
          <a:blip r:embed="rId2"/>
          <a:stretch>
            <a:fillRect/>
          </a:stretch>
        </p:blipFill>
        <p:spPr>
          <a:xfrm>
            <a:off x="2222501" y="305837"/>
            <a:ext cx="4979666" cy="6404526"/>
          </a:xfrm>
        </p:spPr>
      </p:pic>
    </p:spTree>
    <p:extLst>
      <p:ext uri="{BB962C8B-B14F-4D97-AF65-F5344CB8AC3E}">
        <p14:creationId xmlns:p14="http://schemas.microsoft.com/office/powerpoint/2010/main" val="184592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85D38C-4442-FA4A-95D1-5977DDC39119}"/>
              </a:ext>
            </a:extLst>
          </p:cNvPr>
          <p:cNvSpPr/>
          <p:nvPr/>
        </p:nvSpPr>
        <p:spPr>
          <a:xfrm>
            <a:off x="528233" y="2281386"/>
            <a:ext cx="8072184" cy="3785652"/>
          </a:xfrm>
          <a:prstGeom prst="rect">
            <a:avLst/>
          </a:prstGeom>
        </p:spPr>
        <p:txBody>
          <a:bodyPr wrap="square">
            <a:spAutoFit/>
          </a:bodyPr>
          <a:lstStyle/>
          <a:p>
            <a:pPr marL="342900" indent="-342900">
              <a:buFont typeface="Arial" panose="020B0604020202020204" pitchFamily="34" charset="0"/>
              <a:buChar char="•"/>
            </a:pPr>
            <a:r>
              <a:rPr lang="en-CA" sz="2400" dirty="0"/>
              <a:t>Control of all research and projects </a:t>
            </a:r>
            <a:r>
              <a:rPr lang="en-US" sz="2400" b="1" i="1" dirty="0">
                <a:ln w="0"/>
                <a:effectLst>
                  <a:outerShdw blurRad="38100" dist="19050" dir="2700000" algn="tl" rotWithShape="0">
                    <a:schemeClr val="dk1">
                      <a:alpha val="40000"/>
                    </a:schemeClr>
                  </a:outerShdw>
                </a:effectLst>
                <a:ea typeface="Batang" panose="02030600000101010101" pitchFamily="18" charset="-127"/>
              </a:rPr>
              <a:t>by, for, and with Indigenous People, Communities &amp; Organizations in the North</a:t>
            </a:r>
            <a:endParaRPr lang="en-CA" sz="2400" dirty="0">
              <a:latin typeface="Cambria" panose="02040503050406030204" pitchFamily="18" charset="0"/>
            </a:endParaRPr>
          </a:p>
          <a:p>
            <a:pPr marL="342900" indent="-342900">
              <a:buFont typeface="Arial" panose="020B0604020202020204" pitchFamily="34" charset="0"/>
              <a:buChar char="•"/>
            </a:pPr>
            <a:r>
              <a:rPr lang="en-CA" sz="2400" dirty="0">
                <a:latin typeface="Cambria" panose="02040503050406030204" pitchFamily="18" charset="0"/>
              </a:rPr>
              <a:t>Establishment of a funding collaborative</a:t>
            </a:r>
            <a:endParaRPr lang="en-CA" sz="2400" dirty="0"/>
          </a:p>
          <a:p>
            <a:pPr marL="342900" indent="-342900">
              <a:buFont typeface="Arial" panose="020B0604020202020204" pitchFamily="34" charset="0"/>
              <a:buChar char="•"/>
            </a:pPr>
            <a:r>
              <a:rPr lang="en-CA" sz="2400" dirty="0"/>
              <a:t>Expand partnerships and collaborations </a:t>
            </a:r>
          </a:p>
          <a:p>
            <a:pPr marL="342900" indent="-342900">
              <a:buFont typeface="Arial" panose="020B0604020202020204" pitchFamily="34" charset="0"/>
              <a:buChar char="•"/>
            </a:pPr>
            <a:r>
              <a:rPr lang="en-CA" sz="2400" dirty="0"/>
              <a:t>Develop new collaborative projects </a:t>
            </a:r>
          </a:p>
          <a:p>
            <a:pPr marL="342900" indent="-342900">
              <a:buFont typeface="Arial" panose="020B0604020202020204" pitchFamily="34" charset="0"/>
              <a:buChar char="•"/>
            </a:pPr>
            <a:r>
              <a:rPr lang="en-CA" sz="2400" dirty="0"/>
              <a:t>Respond to organizational and community needs </a:t>
            </a:r>
          </a:p>
          <a:p>
            <a:pPr marL="342900" indent="-342900">
              <a:buFont typeface="Arial" panose="020B0604020202020204" pitchFamily="34" charset="0"/>
              <a:buChar char="•"/>
            </a:pPr>
            <a:r>
              <a:rPr lang="en-CA" sz="2400" dirty="0"/>
              <a:t>Research on key issues  </a:t>
            </a:r>
          </a:p>
          <a:p>
            <a:pPr marL="342900" indent="-342900">
              <a:buFont typeface="Arial" panose="020B0604020202020204" pitchFamily="34" charset="0"/>
              <a:buChar char="•"/>
            </a:pPr>
            <a:r>
              <a:rPr lang="en-CA" sz="2400" dirty="0"/>
              <a:t>Support organizations and communities in their sovereignty visions</a:t>
            </a:r>
          </a:p>
        </p:txBody>
      </p:sp>
      <p:sp>
        <p:nvSpPr>
          <p:cNvPr id="3" name="Title 1">
            <a:extLst>
              <a:ext uri="{FF2B5EF4-FFF2-40B4-BE49-F238E27FC236}">
                <a16:creationId xmlns:a16="http://schemas.microsoft.com/office/drawing/2014/main" id="{2023D784-181B-6146-B3DF-0AFF9A5FA9C7}"/>
              </a:ext>
            </a:extLst>
          </p:cNvPr>
          <p:cNvSpPr txBox="1">
            <a:spLocks/>
          </p:cNvSpPr>
          <p:nvPr/>
        </p:nvSpPr>
        <p:spPr>
          <a:xfrm>
            <a:off x="761999" y="1086317"/>
            <a:ext cx="7604653" cy="9118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Next Steps . . .  </a:t>
            </a:r>
          </a:p>
        </p:txBody>
      </p:sp>
      <p:sp>
        <p:nvSpPr>
          <p:cNvPr id="4" name="Title 1">
            <a:extLst>
              <a:ext uri="{FF2B5EF4-FFF2-40B4-BE49-F238E27FC236}">
                <a16:creationId xmlns:a16="http://schemas.microsoft.com/office/drawing/2014/main" id="{99C21DA0-791A-DB46-86B7-370EC6A03BFB}"/>
              </a:ext>
            </a:extLst>
          </p:cNvPr>
          <p:cNvSpPr txBox="1">
            <a:spLocks/>
          </p:cNvSpPr>
          <p:nvPr/>
        </p:nvSpPr>
        <p:spPr>
          <a:xfrm>
            <a:off x="1199726" y="153007"/>
            <a:ext cx="8202182"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latin typeface="Apple Braille Pinpoint 8 Dot" pitchFamily="2" charset="0"/>
            </a:endParaRPr>
          </a:p>
        </p:txBody>
      </p:sp>
      <p:pic>
        <p:nvPicPr>
          <p:cNvPr id="6" name="Picture 5">
            <a:extLst>
              <a:ext uri="{FF2B5EF4-FFF2-40B4-BE49-F238E27FC236}">
                <a16:creationId xmlns:a16="http://schemas.microsoft.com/office/drawing/2014/main" id="{ED036BED-5B51-0C45-81E9-512E52E013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9347" y="283501"/>
            <a:ext cx="1749021" cy="1886691"/>
          </a:xfrm>
          <a:prstGeom prst="rect">
            <a:avLst/>
          </a:prstGeom>
        </p:spPr>
      </p:pic>
    </p:spTree>
    <p:extLst>
      <p:ext uri="{BB962C8B-B14F-4D97-AF65-F5344CB8AC3E}">
        <p14:creationId xmlns:p14="http://schemas.microsoft.com/office/powerpoint/2010/main" val="1637256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393C9-D512-D249-9A62-238C8D2121C3}"/>
              </a:ext>
            </a:extLst>
          </p:cNvPr>
          <p:cNvSpPr>
            <a:spLocks noGrp="1"/>
          </p:cNvSpPr>
          <p:nvPr>
            <p:ph type="ctrTitle"/>
          </p:nvPr>
        </p:nvSpPr>
        <p:spPr>
          <a:xfrm>
            <a:off x="685800" y="1031630"/>
            <a:ext cx="7772400" cy="996461"/>
          </a:xfrm>
        </p:spPr>
        <p:txBody>
          <a:bodyPr/>
          <a:lstStyle/>
          <a:p>
            <a:r>
              <a:rPr lang="en-US" dirty="0">
                <a:latin typeface="+mn-lt"/>
              </a:rPr>
              <a:t>Chi</a:t>
            </a:r>
            <a:r>
              <a:rPr lang="en-US" dirty="0"/>
              <a:t> </a:t>
            </a:r>
            <a:r>
              <a:rPr lang="en-US" dirty="0" err="1">
                <a:latin typeface="+mn-lt"/>
              </a:rPr>
              <a:t>Miigwech</a:t>
            </a:r>
            <a:r>
              <a:rPr lang="en-US" dirty="0"/>
              <a:t> </a:t>
            </a:r>
          </a:p>
        </p:txBody>
      </p:sp>
      <p:pic>
        <p:nvPicPr>
          <p:cNvPr id="4" name="Picture 3">
            <a:extLst>
              <a:ext uri="{FF2B5EF4-FFF2-40B4-BE49-F238E27FC236}">
                <a16:creationId xmlns:a16="http://schemas.microsoft.com/office/drawing/2014/main" id="{FC4352B8-557E-364B-9A72-33AAE8B3A2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952024"/>
            <a:ext cx="9345478" cy="5143500"/>
          </a:xfrm>
          <a:prstGeom prst="rect">
            <a:avLst/>
          </a:prstGeom>
        </p:spPr>
      </p:pic>
      <p:pic>
        <p:nvPicPr>
          <p:cNvPr id="5" name="Picture 4">
            <a:extLst>
              <a:ext uri="{FF2B5EF4-FFF2-40B4-BE49-F238E27FC236}">
                <a16:creationId xmlns:a16="http://schemas.microsoft.com/office/drawing/2014/main" id="{EABE866B-5C4F-D948-A67B-DA5A8EA74C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301" y="500909"/>
            <a:ext cx="1749021" cy="1886691"/>
          </a:xfrm>
          <a:prstGeom prst="rect">
            <a:avLst/>
          </a:prstGeom>
        </p:spPr>
      </p:pic>
    </p:spTree>
    <p:extLst>
      <p:ext uri="{BB962C8B-B14F-4D97-AF65-F5344CB8AC3E}">
        <p14:creationId xmlns:p14="http://schemas.microsoft.com/office/powerpoint/2010/main" val="231241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8163-17AF-4B48-9C05-CBA2F056370F}"/>
              </a:ext>
            </a:extLst>
          </p:cNvPr>
          <p:cNvSpPr>
            <a:spLocks noGrp="1"/>
          </p:cNvSpPr>
          <p:nvPr>
            <p:ph type="title"/>
          </p:nvPr>
        </p:nvSpPr>
        <p:spPr>
          <a:xfrm>
            <a:off x="2336166" y="559526"/>
            <a:ext cx="6222469" cy="1053605"/>
          </a:xfrm>
        </p:spPr>
        <p:txBody>
          <a:bodyPr>
            <a:noAutofit/>
          </a:bodyPr>
          <a:lstStyle/>
          <a:p>
            <a:r>
              <a:rPr lang="en-US" b="1" dirty="0">
                <a:latin typeface="+mn-lt"/>
              </a:rPr>
              <a:t>Indigenous Food Circle Members </a:t>
            </a:r>
          </a:p>
        </p:txBody>
      </p:sp>
      <p:sp>
        <p:nvSpPr>
          <p:cNvPr id="4" name="Rectangle 3">
            <a:extLst>
              <a:ext uri="{FF2B5EF4-FFF2-40B4-BE49-F238E27FC236}">
                <a16:creationId xmlns:a16="http://schemas.microsoft.com/office/drawing/2014/main" id="{4BF45B0C-8AF3-0042-BE62-994A1060C440}"/>
              </a:ext>
            </a:extLst>
          </p:cNvPr>
          <p:cNvSpPr/>
          <p:nvPr/>
        </p:nvSpPr>
        <p:spPr>
          <a:xfrm>
            <a:off x="120651" y="2254450"/>
            <a:ext cx="4431030" cy="5016758"/>
          </a:xfrm>
          <a:prstGeom prst="rect">
            <a:avLst/>
          </a:prstGeom>
        </p:spPr>
        <p:txBody>
          <a:bodyPr wrap="square">
            <a:spAutoFit/>
          </a:bodyPr>
          <a:lstStyle/>
          <a:p>
            <a:pPr algn="ctr">
              <a:spcAft>
                <a:spcPts val="0"/>
              </a:spcAft>
              <a:tabLst>
                <a:tab pos="176530" algn="l"/>
              </a:tabLst>
            </a:pPr>
            <a:r>
              <a:rPr lang="en-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Health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Anisnawbe</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Mushkiki</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Ka-Na-Chi-</a:t>
            </a:r>
            <a:r>
              <a:rPr lang="en-CA" sz="2000" dirty="0" err="1">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Hih</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Wequedong</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Lodge</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Thunder Bay District Health Unit</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Thunder Bay Regional Health Sciences Centre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Political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Nishnawbe</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Aski</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Nation </a:t>
            </a:r>
          </a:p>
          <a:p>
            <a:pPr algn="ctr">
              <a:spcAft>
                <a:spcPts val="0"/>
              </a:spcAft>
              <a:tabLst>
                <a:tab pos="176530" algn="l"/>
              </a:tabLst>
            </a:pP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Anishnabek</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Nation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Ontario Native Woman’s Association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Fort William First Nation</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Metis Nation of Ontario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CA" sz="2000" dirty="0">
                <a:latin typeface="Calibri" panose="020F0502020204030204" pitchFamily="34" charset="0"/>
                <a:ea typeface="Calibri" panose="020F0502020204030204" pitchFamily="34" charset="0"/>
                <a:cs typeface="Times New Roman" panose="02020603050405020304" pitchFamily="18" charset="0"/>
              </a:rPr>
              <a:t> </a:t>
            </a:r>
          </a:p>
          <a:p>
            <a:pPr algn="ctr">
              <a:spcAft>
                <a:spcPts val="0"/>
              </a:spcAft>
              <a:tabLst>
                <a:tab pos="176530" algn="l"/>
              </a:tabLst>
            </a:pPr>
            <a:endParaRPr lang="en-C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1A475A2-C61F-5840-88BB-4E98E046515B}"/>
              </a:ext>
            </a:extLst>
          </p:cNvPr>
          <p:cNvSpPr/>
          <p:nvPr/>
        </p:nvSpPr>
        <p:spPr>
          <a:xfrm>
            <a:off x="4348480" y="1305354"/>
            <a:ext cx="4756785" cy="5324535"/>
          </a:xfrm>
          <a:prstGeom prst="rect">
            <a:avLst/>
          </a:prstGeom>
        </p:spPr>
        <p:txBody>
          <a:bodyPr wrap="square">
            <a:spAutoFit/>
          </a:bodyPr>
          <a:lstStyle/>
          <a:p>
            <a:pPr algn="ctr">
              <a:spcAft>
                <a:spcPts val="0"/>
              </a:spcAft>
              <a:tabLst>
                <a:tab pos="176530" algn="l"/>
              </a:tabLst>
            </a:pPr>
            <a:r>
              <a:rPr lang="en-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Education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Northern </a:t>
            </a: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Nishnawbe</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Education Council</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Shkoday</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Abinojiiwak</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Obimiwedoon</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Keewaytinook</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Okimakanik</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Matawa</a:t>
            </a: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KKETS</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Denis Franklin Cromarty</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Lakehead University Food Council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Lakehead University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Confederation College</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Social Service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Shelter House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Thunder Bay Indigenous Friendship Centre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Northwestern Ontario Women’s Centre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Regional Food Distribution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highlight>
                  <a:srgbClr val="FFFFFF"/>
                </a:highlight>
                <a:latin typeface="Calibri" panose="020F0502020204030204" pitchFamily="34" charset="0"/>
                <a:ea typeface="Calibri" panose="020F0502020204030204" pitchFamily="34" charset="0"/>
                <a:cs typeface="Times New Roman" panose="02020603050405020304" pitchFamily="18" charset="0"/>
              </a:rPr>
              <a:t>Thunder Bay and Area Food Strategy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tabLst>
                <a:tab pos="176530" algn="l"/>
              </a:tabLst>
            </a:pPr>
            <a:r>
              <a:rPr lang="en-CA"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Eco Superior </a:t>
            </a:r>
            <a:endParaRPr lang="en-US" sz="2000" dirty="0"/>
          </a:p>
        </p:txBody>
      </p:sp>
      <p:pic>
        <p:nvPicPr>
          <p:cNvPr id="7" name="Picture 6">
            <a:extLst>
              <a:ext uri="{FF2B5EF4-FFF2-40B4-BE49-F238E27FC236}">
                <a16:creationId xmlns:a16="http://schemas.microsoft.com/office/drawing/2014/main" id="{4126D53E-8846-294B-945C-8A44303FE2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713" y="251749"/>
            <a:ext cx="1856565" cy="2002701"/>
          </a:xfrm>
          <a:prstGeom prst="rect">
            <a:avLst/>
          </a:prstGeom>
        </p:spPr>
      </p:pic>
    </p:spTree>
    <p:extLst>
      <p:ext uri="{BB962C8B-B14F-4D97-AF65-F5344CB8AC3E}">
        <p14:creationId xmlns:p14="http://schemas.microsoft.com/office/powerpoint/2010/main" val="376079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C81BB-3F9B-BD49-8CEC-5A606940A7F4}"/>
              </a:ext>
            </a:extLst>
          </p:cNvPr>
          <p:cNvSpPr>
            <a:spLocks noGrp="1"/>
          </p:cNvSpPr>
          <p:nvPr>
            <p:ph idx="1"/>
          </p:nvPr>
        </p:nvSpPr>
        <p:spPr>
          <a:xfrm>
            <a:off x="3215651" y="627893"/>
            <a:ext cx="5784606" cy="2397413"/>
          </a:xfrm>
        </p:spPr>
        <p:txBody>
          <a:bodyPr>
            <a:noAutofit/>
          </a:bodyPr>
          <a:lstStyle/>
          <a:p>
            <a:pPr marL="0" indent="0">
              <a:buNone/>
            </a:pPr>
            <a:r>
              <a:rPr lang="en-CA" b="1" i="1" dirty="0"/>
              <a:t>Food Sovereignty </a:t>
            </a:r>
            <a:r>
              <a:rPr lang="en-CA" i="1" dirty="0"/>
              <a:t>is the right of peoples to healthy and culturally appropriate food produced through ecologically sound and sustainable methods, and their right to define their own food and agriculture systems. </a:t>
            </a:r>
          </a:p>
          <a:p>
            <a:pPr marL="0" indent="0" algn="r">
              <a:buNone/>
            </a:pPr>
            <a:r>
              <a:rPr lang="en-CA" i="1" dirty="0"/>
              <a:t>~ La Via Campesina</a:t>
            </a:r>
            <a:endParaRPr lang="en-US" i="1" dirty="0"/>
          </a:p>
        </p:txBody>
      </p:sp>
      <p:pic>
        <p:nvPicPr>
          <p:cNvPr id="11" name="Picture 10">
            <a:extLst>
              <a:ext uri="{FF2B5EF4-FFF2-40B4-BE49-F238E27FC236}">
                <a16:creationId xmlns:a16="http://schemas.microsoft.com/office/drawing/2014/main" id="{9FAD107B-B0DA-B946-B935-5A08C07B5D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7066" y="4179837"/>
            <a:ext cx="2674309" cy="2005732"/>
          </a:xfrm>
          <a:prstGeom prst="rect">
            <a:avLst/>
          </a:prstGeom>
        </p:spPr>
      </p:pic>
      <p:pic>
        <p:nvPicPr>
          <p:cNvPr id="8" name="Picture 7">
            <a:extLst>
              <a:ext uri="{FF2B5EF4-FFF2-40B4-BE49-F238E27FC236}">
                <a16:creationId xmlns:a16="http://schemas.microsoft.com/office/drawing/2014/main" id="{CB0A6F91-D5A5-C042-82B8-92331AF6DB8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1338155" y="3693190"/>
            <a:ext cx="3293540" cy="2470155"/>
          </a:xfrm>
          <a:prstGeom prst="rect">
            <a:avLst/>
          </a:prstGeom>
        </p:spPr>
      </p:pic>
      <p:pic>
        <p:nvPicPr>
          <p:cNvPr id="9" name="Picture 8">
            <a:extLst>
              <a:ext uri="{FF2B5EF4-FFF2-40B4-BE49-F238E27FC236}">
                <a16:creationId xmlns:a16="http://schemas.microsoft.com/office/drawing/2014/main" id="{4C51DA8D-C64C-5743-A17F-733C70FF9B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0267" y="282962"/>
            <a:ext cx="2333764" cy="2517462"/>
          </a:xfrm>
          <a:prstGeom prst="rect">
            <a:avLst/>
          </a:prstGeom>
        </p:spPr>
      </p:pic>
    </p:spTree>
    <p:extLst>
      <p:ext uri="{BB962C8B-B14F-4D97-AF65-F5344CB8AC3E}">
        <p14:creationId xmlns:p14="http://schemas.microsoft.com/office/powerpoint/2010/main" val="157777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4109B3-D050-914C-9A8B-250970D72B57}"/>
              </a:ext>
            </a:extLst>
          </p:cNvPr>
          <p:cNvPicPr/>
          <p:nvPr/>
        </p:nvPicPr>
        <p:blipFill>
          <a:blip r:embed="rId3" cstate="screen">
            <a:extLst>
              <a:ext uri="{28A0092B-C50C-407E-A947-70E740481C1C}">
                <a14:useLocalDpi xmlns:a14="http://schemas.microsoft.com/office/drawing/2010/main"/>
              </a:ext>
            </a:extLst>
          </a:blip>
          <a:stretch>
            <a:fillRect/>
          </a:stretch>
        </p:blipFill>
        <p:spPr>
          <a:xfrm>
            <a:off x="1302516" y="4206792"/>
            <a:ext cx="1298440" cy="1517857"/>
          </a:xfrm>
          <a:prstGeom prst="rect">
            <a:avLst/>
          </a:prstGeom>
        </p:spPr>
      </p:pic>
      <p:pic>
        <p:nvPicPr>
          <p:cNvPr id="5" name="Picture 4">
            <a:extLst>
              <a:ext uri="{FF2B5EF4-FFF2-40B4-BE49-F238E27FC236}">
                <a16:creationId xmlns:a16="http://schemas.microsoft.com/office/drawing/2014/main" id="{7E494244-31C6-2B46-9D62-D153B6C98740}"/>
              </a:ext>
            </a:extLst>
          </p:cNvPr>
          <p:cNvPicPr/>
          <p:nvPr/>
        </p:nvPicPr>
        <p:blipFill>
          <a:blip r:embed="rId4" cstate="screen">
            <a:extLst>
              <a:ext uri="{28A0092B-C50C-407E-A947-70E740481C1C}">
                <a14:useLocalDpi xmlns:a14="http://schemas.microsoft.com/office/drawing/2010/main"/>
              </a:ext>
            </a:extLst>
          </a:blip>
          <a:stretch>
            <a:fillRect/>
          </a:stretch>
        </p:blipFill>
        <p:spPr>
          <a:xfrm>
            <a:off x="7314510" y="4206792"/>
            <a:ext cx="1295689" cy="1514557"/>
          </a:xfrm>
          <a:prstGeom prst="rect">
            <a:avLst/>
          </a:prstGeom>
        </p:spPr>
      </p:pic>
      <p:pic>
        <p:nvPicPr>
          <p:cNvPr id="6" name="Picture 5">
            <a:extLst>
              <a:ext uri="{FF2B5EF4-FFF2-40B4-BE49-F238E27FC236}">
                <a16:creationId xmlns:a16="http://schemas.microsoft.com/office/drawing/2014/main" id="{465D3539-28D6-8444-ADB9-21950930B4AE}"/>
              </a:ext>
            </a:extLst>
          </p:cNvPr>
          <p:cNvPicPr/>
          <p:nvPr/>
        </p:nvPicPr>
        <p:blipFill>
          <a:blip r:embed="rId5" cstate="screen">
            <a:extLst>
              <a:ext uri="{28A0092B-C50C-407E-A947-70E740481C1C}">
                <a14:useLocalDpi xmlns:a14="http://schemas.microsoft.com/office/drawing/2010/main"/>
              </a:ext>
            </a:extLst>
          </a:blip>
          <a:stretch>
            <a:fillRect/>
          </a:stretch>
        </p:blipFill>
        <p:spPr>
          <a:xfrm>
            <a:off x="3207403" y="4206792"/>
            <a:ext cx="1298440" cy="1517857"/>
          </a:xfrm>
          <a:prstGeom prst="rect">
            <a:avLst/>
          </a:prstGeom>
        </p:spPr>
      </p:pic>
      <p:pic>
        <p:nvPicPr>
          <p:cNvPr id="7" name="Picture 6">
            <a:extLst>
              <a:ext uri="{FF2B5EF4-FFF2-40B4-BE49-F238E27FC236}">
                <a16:creationId xmlns:a16="http://schemas.microsoft.com/office/drawing/2014/main" id="{1A747AB9-5B2F-C64D-A6B7-7BA75490DE8D}"/>
              </a:ext>
            </a:extLst>
          </p:cNvPr>
          <p:cNvPicPr/>
          <p:nvPr/>
        </p:nvPicPr>
        <p:blipFill>
          <a:blip r:embed="rId6" cstate="screen">
            <a:extLst>
              <a:ext uri="{28A0092B-C50C-407E-A947-70E740481C1C}">
                <a14:useLocalDpi xmlns:a14="http://schemas.microsoft.com/office/drawing/2010/main"/>
              </a:ext>
            </a:extLst>
          </a:blip>
          <a:stretch>
            <a:fillRect/>
          </a:stretch>
        </p:blipFill>
        <p:spPr>
          <a:xfrm>
            <a:off x="5260956" y="2621793"/>
            <a:ext cx="1298440" cy="1517857"/>
          </a:xfrm>
          <a:prstGeom prst="rect">
            <a:avLst/>
          </a:prstGeom>
        </p:spPr>
      </p:pic>
      <p:pic>
        <p:nvPicPr>
          <p:cNvPr id="8" name="Picture 7">
            <a:extLst>
              <a:ext uri="{FF2B5EF4-FFF2-40B4-BE49-F238E27FC236}">
                <a16:creationId xmlns:a16="http://schemas.microsoft.com/office/drawing/2014/main" id="{853C9B73-CFF6-8341-B6BD-50093B77FA25}"/>
              </a:ext>
            </a:extLst>
          </p:cNvPr>
          <p:cNvPicPr/>
          <p:nvPr/>
        </p:nvPicPr>
        <p:blipFill>
          <a:blip r:embed="rId7" cstate="screen">
            <a:extLst>
              <a:ext uri="{28A0092B-C50C-407E-A947-70E740481C1C}">
                <a14:useLocalDpi xmlns:a14="http://schemas.microsoft.com/office/drawing/2010/main"/>
              </a:ext>
            </a:extLst>
          </a:blip>
          <a:stretch>
            <a:fillRect/>
          </a:stretch>
        </p:blipFill>
        <p:spPr>
          <a:xfrm>
            <a:off x="3207401" y="2621793"/>
            <a:ext cx="1298440" cy="1517857"/>
          </a:xfrm>
          <a:prstGeom prst="rect">
            <a:avLst/>
          </a:prstGeom>
        </p:spPr>
      </p:pic>
      <p:pic>
        <p:nvPicPr>
          <p:cNvPr id="9" name="Picture 8">
            <a:extLst>
              <a:ext uri="{FF2B5EF4-FFF2-40B4-BE49-F238E27FC236}">
                <a16:creationId xmlns:a16="http://schemas.microsoft.com/office/drawing/2014/main" id="{414023C4-3859-864E-A0A7-5C902A15032B}"/>
              </a:ext>
            </a:extLst>
          </p:cNvPr>
          <p:cNvPicPr/>
          <p:nvPr/>
        </p:nvPicPr>
        <p:blipFill>
          <a:blip r:embed="rId8" cstate="screen">
            <a:extLst>
              <a:ext uri="{28A0092B-C50C-407E-A947-70E740481C1C}">
                <a14:useLocalDpi xmlns:a14="http://schemas.microsoft.com/office/drawing/2010/main"/>
              </a:ext>
            </a:extLst>
          </a:blip>
          <a:stretch>
            <a:fillRect/>
          </a:stretch>
        </p:blipFill>
        <p:spPr>
          <a:xfrm>
            <a:off x="5260956" y="4206792"/>
            <a:ext cx="1298440" cy="1517857"/>
          </a:xfrm>
          <a:prstGeom prst="rect">
            <a:avLst/>
          </a:prstGeom>
        </p:spPr>
      </p:pic>
      <p:pic>
        <p:nvPicPr>
          <p:cNvPr id="10" name="Picture 9">
            <a:extLst>
              <a:ext uri="{FF2B5EF4-FFF2-40B4-BE49-F238E27FC236}">
                <a16:creationId xmlns:a16="http://schemas.microsoft.com/office/drawing/2014/main" id="{70753839-F2D8-1D45-8632-C08D99DFED58}"/>
              </a:ext>
            </a:extLst>
          </p:cNvPr>
          <p:cNvPicPr/>
          <p:nvPr/>
        </p:nvPicPr>
        <p:blipFill>
          <a:blip r:embed="rId9" cstate="screen">
            <a:extLst>
              <a:ext uri="{28A0092B-C50C-407E-A947-70E740481C1C}">
                <a14:useLocalDpi xmlns:a14="http://schemas.microsoft.com/office/drawing/2010/main"/>
              </a:ext>
            </a:extLst>
          </a:blip>
          <a:stretch>
            <a:fillRect/>
          </a:stretch>
        </p:blipFill>
        <p:spPr>
          <a:xfrm>
            <a:off x="7314510" y="2621793"/>
            <a:ext cx="1298440" cy="1517857"/>
          </a:xfrm>
          <a:prstGeom prst="rect">
            <a:avLst/>
          </a:prstGeom>
        </p:spPr>
      </p:pic>
      <p:pic>
        <p:nvPicPr>
          <p:cNvPr id="11" name="Picture 2" descr="Image result for thunder bay food strategy">
            <a:extLst>
              <a:ext uri="{FF2B5EF4-FFF2-40B4-BE49-F238E27FC236}">
                <a16:creationId xmlns:a16="http://schemas.microsoft.com/office/drawing/2014/main" id="{2A7EFBBB-98A1-B049-8E60-62D112B09742}"/>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45702" y="1314457"/>
            <a:ext cx="2419187" cy="18609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E551A492-B184-8D45-A291-A9F1BF700B41}"/>
              </a:ext>
            </a:extLst>
          </p:cNvPr>
          <p:cNvSpPr/>
          <p:nvPr/>
        </p:nvSpPr>
        <p:spPr>
          <a:xfrm>
            <a:off x="2974955" y="1287001"/>
            <a:ext cx="5635243" cy="1015663"/>
          </a:xfrm>
          <a:prstGeom prst="rect">
            <a:avLst/>
          </a:prstGeom>
        </p:spPr>
        <p:txBody>
          <a:bodyPr wrap="square">
            <a:spAutoFit/>
          </a:bodyPr>
          <a:lstStyle/>
          <a:p>
            <a:pPr algn="ctr"/>
            <a:r>
              <a:rPr lang="en-CA" sz="1500" dirty="0">
                <a:latin typeface="Arial" panose="020B0604020202020204" pitchFamily="34" charset="0"/>
                <a:cs typeface="Arial" panose="020B0604020202020204" pitchFamily="34" charset="0"/>
              </a:rPr>
              <a:t>The Thunder Bay and Area Food Strategy is committed to creating a healthy, equitable, and sustainable food system that contributes to the economic, ecological, and social well-being and health of the city of Thunder Bay and Area.</a:t>
            </a: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214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856A13-462A-B44B-A13E-B59A49743C67}"/>
              </a:ext>
            </a:extLst>
          </p:cNvPr>
          <p:cNvPicPr>
            <a:picLocks noChangeAspect="1"/>
          </p:cNvPicPr>
          <p:nvPr/>
        </p:nvPicPr>
        <p:blipFill>
          <a:blip r:embed="rId3"/>
          <a:stretch>
            <a:fillRect/>
          </a:stretch>
        </p:blipFill>
        <p:spPr>
          <a:xfrm>
            <a:off x="277091" y="716919"/>
            <a:ext cx="4089337" cy="5268246"/>
          </a:xfrm>
          <a:prstGeom prst="rect">
            <a:avLst/>
          </a:prstGeom>
          <a:effectLst>
            <a:softEdge rad="0"/>
          </a:effectLst>
        </p:spPr>
      </p:pic>
      <p:pic>
        <p:nvPicPr>
          <p:cNvPr id="3" name="Picture 2">
            <a:extLst>
              <a:ext uri="{FF2B5EF4-FFF2-40B4-BE49-F238E27FC236}">
                <a16:creationId xmlns:a16="http://schemas.microsoft.com/office/drawing/2014/main" id="{EBEAF32D-5A40-B04A-A041-C52274BB732B}"/>
              </a:ext>
            </a:extLst>
          </p:cNvPr>
          <p:cNvPicPr>
            <a:picLocks noChangeAspect="1"/>
          </p:cNvPicPr>
          <p:nvPr/>
        </p:nvPicPr>
        <p:blipFill>
          <a:blip r:embed="rId4"/>
          <a:stretch>
            <a:fillRect/>
          </a:stretch>
        </p:blipFill>
        <p:spPr>
          <a:xfrm>
            <a:off x="4833232" y="716919"/>
            <a:ext cx="4083626" cy="5268246"/>
          </a:xfrm>
          <a:prstGeom prst="rect">
            <a:avLst/>
          </a:prstGeom>
        </p:spPr>
      </p:pic>
      <p:pic>
        <p:nvPicPr>
          <p:cNvPr id="4" name="Picture 3">
            <a:extLst>
              <a:ext uri="{FF2B5EF4-FFF2-40B4-BE49-F238E27FC236}">
                <a16:creationId xmlns:a16="http://schemas.microsoft.com/office/drawing/2014/main" id="{B40A32C0-BCA2-B241-9453-5E0FF99BAF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4147" y="2719752"/>
            <a:ext cx="853644" cy="920837"/>
          </a:xfrm>
          <a:prstGeom prst="rect">
            <a:avLst/>
          </a:prstGeom>
        </p:spPr>
      </p:pic>
    </p:spTree>
    <p:extLst>
      <p:ext uri="{BB962C8B-B14F-4D97-AF65-F5344CB8AC3E}">
        <p14:creationId xmlns:p14="http://schemas.microsoft.com/office/powerpoint/2010/main" val="370752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ACE8-1CB9-9644-9964-E97E14B08BC4}"/>
              </a:ext>
            </a:extLst>
          </p:cNvPr>
          <p:cNvSpPr txBox="1">
            <a:spLocks/>
          </p:cNvSpPr>
          <p:nvPr/>
        </p:nvSpPr>
        <p:spPr>
          <a:xfrm>
            <a:off x="910529" y="193062"/>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mn-lt"/>
              </a:rPr>
              <a:t>Indigenous Food Circle </a:t>
            </a:r>
            <a:br>
              <a:rPr lang="en-US" b="1" dirty="0">
                <a:latin typeface="+mn-lt"/>
              </a:rPr>
            </a:br>
            <a:r>
              <a:rPr lang="en-US" b="1" dirty="0">
                <a:latin typeface="+mn-lt"/>
              </a:rPr>
              <a:t>Needs Assessment Themes </a:t>
            </a:r>
          </a:p>
        </p:txBody>
      </p:sp>
      <p:sp>
        <p:nvSpPr>
          <p:cNvPr id="3" name="Rectangle 2">
            <a:extLst>
              <a:ext uri="{FF2B5EF4-FFF2-40B4-BE49-F238E27FC236}">
                <a16:creationId xmlns:a16="http://schemas.microsoft.com/office/drawing/2014/main" id="{3FFEDC64-39C8-E146-AA25-ABDCAC77E2F8}"/>
              </a:ext>
            </a:extLst>
          </p:cNvPr>
          <p:cNvSpPr/>
          <p:nvPr/>
        </p:nvSpPr>
        <p:spPr>
          <a:xfrm>
            <a:off x="2809299" y="2017599"/>
            <a:ext cx="2580997" cy="2554545"/>
          </a:xfrm>
          <a:prstGeom prst="rect">
            <a:avLst/>
          </a:prstGeom>
        </p:spPr>
        <p:txBody>
          <a:bodyPr wrap="square">
            <a:spAutoFit/>
          </a:bodyPr>
          <a:lstStyle/>
          <a:p>
            <a:pPr>
              <a:spcAft>
                <a:spcPts val="0"/>
              </a:spcAft>
              <a:tabLst>
                <a:tab pos="176530" algn="l"/>
              </a:tabLst>
            </a:pPr>
            <a:r>
              <a:rPr lang="en-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Activities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tabLst>
                <a:tab pos="176530" algn="l"/>
              </a:tabLst>
            </a:pPr>
            <a:r>
              <a:rPr lang="en-CA" sz="1600" dirty="0" err="1">
                <a:solidFill>
                  <a:srgbClr val="000000"/>
                </a:solidFill>
                <a:latin typeface="Calibri" panose="020F0502020204030204" pitchFamily="34" charset="0"/>
                <a:ea typeface="Calibri" panose="020F0502020204030204" pitchFamily="34" charset="0"/>
                <a:cs typeface="Times New Roman" panose="02020603050405020304" pitchFamily="18" charset="0"/>
              </a:rPr>
              <a:t>Ecosuperior</a:t>
            </a: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&amp; NAN toolkit </a:t>
            </a:r>
          </a:p>
          <a:p>
            <a:pPr marL="342900" indent="-34290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LU collaborations on research</a:t>
            </a:r>
          </a:p>
          <a:p>
            <a:pPr marL="342900" indent="-34290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Good Food Box</a:t>
            </a:r>
          </a:p>
          <a:p>
            <a:pPr marL="342900" indent="-34290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Cultural spaces</a:t>
            </a:r>
            <a:r>
              <a:rPr lang="en-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CA" sz="2000" dirty="0">
                <a:latin typeface="Calibri" panose="020F0502020204030204" pitchFamily="34" charset="0"/>
                <a:ea typeface="Calibri" panose="020F0502020204030204" pitchFamily="34" charset="0"/>
                <a:cs typeface="Times New Roman" panose="02020603050405020304" pitchFamily="18" charset="0"/>
              </a:rPr>
              <a:t> </a:t>
            </a:r>
          </a:p>
          <a:p>
            <a:pPr algn="ctr">
              <a:spcAft>
                <a:spcPts val="0"/>
              </a:spcAft>
              <a:tabLst>
                <a:tab pos="176530" algn="l"/>
              </a:tabLst>
            </a:pPr>
            <a:endParaRPr lang="en-C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31E9AC9-9C26-AE40-BC3D-B9B9A9322E99}"/>
              </a:ext>
            </a:extLst>
          </p:cNvPr>
          <p:cNvSpPr/>
          <p:nvPr/>
        </p:nvSpPr>
        <p:spPr>
          <a:xfrm>
            <a:off x="5342247" y="3903064"/>
            <a:ext cx="3664278" cy="2831544"/>
          </a:xfrm>
          <a:prstGeom prst="rect">
            <a:avLst/>
          </a:prstGeom>
        </p:spPr>
        <p:txBody>
          <a:bodyPr wrap="square">
            <a:spAutoFit/>
          </a:bodyPr>
          <a:lstStyle/>
          <a:p>
            <a:pPr>
              <a:spcAft>
                <a:spcPts val="0"/>
              </a:spcAft>
              <a:tabLst>
                <a:tab pos="176530" algn="l"/>
              </a:tabLst>
            </a:pPr>
            <a:r>
              <a:rPr lang="en-CA"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IFC Value  </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Funding support</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Advocacy</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Network support (in the region and beyond)</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Information and Training (research, education, workshops)</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Keep focus on broader vision of Food Sovereignty </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Liaison between Indigenous and settler organizations </a:t>
            </a:r>
            <a:endParaRPr lang="en-CA"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749FD98F-9A73-BC40-B57B-58C5C48751C0}"/>
              </a:ext>
            </a:extLst>
          </p:cNvPr>
          <p:cNvSpPr/>
          <p:nvPr/>
        </p:nvSpPr>
        <p:spPr>
          <a:xfrm>
            <a:off x="297581" y="4303740"/>
            <a:ext cx="4488279" cy="2369880"/>
          </a:xfrm>
          <a:prstGeom prst="rect">
            <a:avLst/>
          </a:prstGeom>
          <a:ln>
            <a:solidFill>
              <a:schemeClr val="accent1"/>
            </a:solidFill>
          </a:ln>
        </p:spPr>
        <p:txBody>
          <a:bodyPr wrap="square">
            <a:spAutoFit/>
          </a:bodyPr>
          <a:lstStyle/>
          <a:p>
            <a:pPr>
              <a:spcAft>
                <a:spcPts val="0"/>
              </a:spcAft>
              <a:tabLst>
                <a:tab pos="176530" algn="l"/>
              </a:tabLst>
            </a:pPr>
            <a:r>
              <a:rPr lang="en-CA"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Needs and Barriers </a:t>
            </a:r>
            <a:endParaRPr lang="en-CA"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Wild game/traditional food access </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Cultural sensitivity training (anti-oppression) </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Sustainable Funding (capacity) </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Infrastructure (kitchen, outdoor space) </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Training (preserving, preparing, gardening) </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Information/research </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Elders and knowledge keepers </a:t>
            </a:r>
          </a:p>
          <a:p>
            <a:pPr marL="285750" indent="-285750">
              <a:spcAft>
                <a:spcPts val="0"/>
              </a:spcAft>
              <a:buFont typeface="Arial" panose="020B0604020202020204" pitchFamily="34" charset="0"/>
              <a:buChar char="•"/>
              <a:tabLst>
                <a:tab pos="176530" algn="l"/>
              </a:tabLst>
            </a:pPr>
            <a:r>
              <a:rPr lang="en-CA" sz="1600" dirty="0">
                <a:solidFill>
                  <a:srgbClr val="000000"/>
                </a:solidFill>
                <a:latin typeface="Calibri" panose="020F0502020204030204" pitchFamily="34" charset="0"/>
                <a:ea typeface="Calibri" panose="020F0502020204030204" pitchFamily="34" charset="0"/>
                <a:cs typeface="Times New Roman" panose="02020603050405020304" pitchFamily="18" charset="0"/>
              </a:rPr>
              <a:t>Networks and collaborations</a:t>
            </a:r>
            <a:endParaRPr lang="en-CA"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A45A0BA7-5937-1D46-8792-93579628A4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9784" y="1929396"/>
            <a:ext cx="3505201" cy="1971675"/>
          </a:xfrm>
          <a:prstGeom prst="rect">
            <a:avLst/>
          </a:prstGeom>
          <a:ln>
            <a:noFill/>
          </a:ln>
          <a:effectLst>
            <a:softEdge rad="112500"/>
          </a:effectLst>
        </p:spPr>
      </p:pic>
      <p:pic>
        <p:nvPicPr>
          <p:cNvPr id="9" name="Picture 8">
            <a:extLst>
              <a:ext uri="{FF2B5EF4-FFF2-40B4-BE49-F238E27FC236}">
                <a16:creationId xmlns:a16="http://schemas.microsoft.com/office/drawing/2014/main" id="{033191F0-B28C-8D44-90E1-1B8495214F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1850" y="1421740"/>
            <a:ext cx="1969912" cy="2688229"/>
          </a:xfrm>
          <a:prstGeom prst="rect">
            <a:avLst/>
          </a:prstGeom>
          <a:ln>
            <a:noFill/>
          </a:ln>
          <a:effectLst>
            <a:softEdge rad="112500"/>
          </a:effectLst>
        </p:spPr>
      </p:pic>
      <p:pic>
        <p:nvPicPr>
          <p:cNvPr id="8" name="Picture 7">
            <a:extLst>
              <a:ext uri="{FF2B5EF4-FFF2-40B4-BE49-F238E27FC236}">
                <a16:creationId xmlns:a16="http://schemas.microsoft.com/office/drawing/2014/main" id="{00B91F8C-DF4C-F841-8996-35D376DBE00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6771" y="184380"/>
            <a:ext cx="1147071" cy="1237360"/>
          </a:xfrm>
          <a:prstGeom prst="rect">
            <a:avLst/>
          </a:prstGeom>
        </p:spPr>
      </p:pic>
    </p:spTree>
    <p:extLst>
      <p:ext uri="{BB962C8B-B14F-4D97-AF65-F5344CB8AC3E}">
        <p14:creationId xmlns:p14="http://schemas.microsoft.com/office/powerpoint/2010/main" val="414148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B190B-91F3-0549-B8A3-1CBC46CF83FA}"/>
              </a:ext>
            </a:extLst>
          </p:cNvPr>
          <p:cNvSpPr>
            <a:spLocks noGrp="1"/>
          </p:cNvSpPr>
          <p:nvPr>
            <p:ph type="title"/>
          </p:nvPr>
        </p:nvSpPr>
        <p:spPr/>
        <p:txBody>
          <a:bodyPr/>
          <a:lstStyle/>
          <a:p>
            <a:pPr algn="ctr"/>
            <a:r>
              <a:rPr lang="en-US" dirty="0"/>
              <a:t>Regional Intergenerational Collaboration and Networking </a:t>
            </a:r>
          </a:p>
        </p:txBody>
      </p:sp>
      <p:graphicFrame>
        <p:nvGraphicFramePr>
          <p:cNvPr id="4" name="Content Placeholder 3">
            <a:extLst>
              <a:ext uri="{FF2B5EF4-FFF2-40B4-BE49-F238E27FC236}">
                <a16:creationId xmlns:a16="http://schemas.microsoft.com/office/drawing/2014/main" id="{75724584-EECB-2048-9D01-8D85E6548D9E}"/>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460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22EB0-8659-4342-AC51-3802DB9BB9A2}"/>
              </a:ext>
            </a:extLst>
          </p:cNvPr>
          <p:cNvSpPr>
            <a:spLocks noGrp="1"/>
          </p:cNvSpPr>
          <p:nvPr>
            <p:ph type="title"/>
          </p:nvPr>
        </p:nvSpPr>
        <p:spPr/>
        <p:txBody>
          <a:bodyPr/>
          <a:lstStyle/>
          <a:p>
            <a:pPr algn="ctr"/>
            <a:r>
              <a:rPr lang="en-US" dirty="0"/>
              <a:t>Indigenous Food Circle Projects  </a:t>
            </a:r>
          </a:p>
        </p:txBody>
      </p:sp>
      <p:pic>
        <p:nvPicPr>
          <p:cNvPr id="4" name="Content Placeholder 3">
            <a:extLst>
              <a:ext uri="{FF2B5EF4-FFF2-40B4-BE49-F238E27FC236}">
                <a16:creationId xmlns:a16="http://schemas.microsoft.com/office/drawing/2014/main" id="{3560D79B-419C-2043-AFDF-27F18DDAA7A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33625" y="1861343"/>
            <a:ext cx="4476750" cy="4408403"/>
          </a:xfrm>
          <a:prstGeom prst="rect">
            <a:avLst/>
          </a:prstGeom>
        </p:spPr>
      </p:pic>
    </p:spTree>
    <p:extLst>
      <p:ext uri="{BB962C8B-B14F-4D97-AF65-F5344CB8AC3E}">
        <p14:creationId xmlns:p14="http://schemas.microsoft.com/office/powerpoint/2010/main" val="24957669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3289</TotalTime>
  <Words>995</Words>
  <Application>Microsoft Macintosh PowerPoint</Application>
  <PresentationFormat>On-screen Show (4:3)</PresentationFormat>
  <Paragraphs>209</Paragraphs>
  <Slides>26</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Apple Braille Pinpoint 8 Dot</vt:lpstr>
      <vt:lpstr>Arial</vt:lpstr>
      <vt:lpstr>Calibri</vt:lpstr>
      <vt:lpstr>Calibri Light</vt:lpstr>
      <vt:lpstr>Cambria</vt:lpstr>
      <vt:lpstr>Symbol</vt:lpstr>
      <vt:lpstr>Times New Roman</vt:lpstr>
      <vt:lpstr>Office Theme</vt:lpstr>
      <vt:lpstr>PowerPoint Presentation</vt:lpstr>
      <vt:lpstr> Indigenous Food Circle  Key Priorities </vt:lpstr>
      <vt:lpstr>Indigenous Food Circle Members </vt:lpstr>
      <vt:lpstr>PowerPoint Presentation</vt:lpstr>
      <vt:lpstr>PowerPoint Presentation</vt:lpstr>
      <vt:lpstr>PowerPoint Presentation</vt:lpstr>
      <vt:lpstr>PowerPoint Presentation</vt:lpstr>
      <vt:lpstr>Regional Intergenerational Collaboration and Networking </vt:lpstr>
      <vt:lpstr>Indigenous Food Circle Projects  </vt:lpstr>
      <vt:lpstr>Understanding Our Food Systems Phase I  (Dec-March 2018)</vt:lpstr>
      <vt:lpstr>Understanding Our Food Systems - Phase I</vt:lpstr>
      <vt:lpstr>PowerPoint Presentation</vt:lpstr>
      <vt:lpstr>PowerPoint Presentation</vt:lpstr>
      <vt:lpstr>PowerPoint Presentation</vt:lpstr>
      <vt:lpstr>Understanding Our Food Systems - Phase II  (Sept-March 2019) </vt:lpstr>
      <vt:lpstr>PowerPoint Presentation</vt:lpstr>
      <vt:lpstr>Community Visits (Findings)</vt:lpstr>
      <vt:lpstr>January Gathering</vt:lpstr>
      <vt:lpstr>PowerPoint Presentation</vt:lpstr>
      <vt:lpstr>PowerPoint Presentation</vt:lpstr>
      <vt:lpstr>PowerPoint Presentation</vt:lpstr>
      <vt:lpstr>Community Food Sovereignty Visions </vt:lpstr>
      <vt:lpstr>Actions in Communities </vt:lpstr>
      <vt:lpstr>PowerPoint Presentation</vt:lpstr>
      <vt:lpstr>PowerPoint Presentation</vt:lpstr>
      <vt:lpstr>Chi Miigwech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Levkoe</dc:creator>
  <cp:lastModifiedBy>Charles Levkoe</cp:lastModifiedBy>
  <cp:revision>100</cp:revision>
  <dcterms:created xsi:type="dcterms:W3CDTF">2019-01-20T19:57:56Z</dcterms:created>
  <dcterms:modified xsi:type="dcterms:W3CDTF">2019-07-10T11:22:05Z</dcterms:modified>
</cp:coreProperties>
</file>