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125.JPG" ContentType="image/jpeg"/>
  <Override PartName="/ppt/media/image126.JPG" ContentType="image/jpeg"/>
  <Override PartName="/ppt/media/image127.JPG" ContentType="image/jpeg"/>
  <Override PartName="/ppt/media/image128.JPG" ContentType="image/jpeg"/>
  <Override PartName="/ppt/media/image129.JPG" ContentType="image/jpeg"/>
  <Override PartName="/ppt/media/image130.JPG" ContentType="image/jpeg"/>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155.jpg" ContentType="image/jpeg"/>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media/image157.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5" r:id="rId1"/>
    <p:sldMasterId id="2147483831" r:id="rId2"/>
    <p:sldMasterId id="2147483853" r:id="rId3"/>
    <p:sldMasterId id="2147483859" r:id="rId4"/>
  </p:sldMasterIdLst>
  <p:notesMasterIdLst>
    <p:notesMasterId r:id="rId83"/>
  </p:notesMasterIdLst>
  <p:handoutMasterIdLst>
    <p:handoutMasterId r:id="rId84"/>
  </p:handoutMasterIdLst>
  <p:sldIdLst>
    <p:sldId id="552" r:id="rId5"/>
    <p:sldId id="880" r:id="rId6"/>
    <p:sldId id="846" r:id="rId7"/>
    <p:sldId id="1056" r:id="rId8"/>
    <p:sldId id="848" r:id="rId9"/>
    <p:sldId id="851" r:id="rId10"/>
    <p:sldId id="853" r:id="rId11"/>
    <p:sldId id="820" r:id="rId12"/>
    <p:sldId id="947" r:id="rId13"/>
    <p:sldId id="856" r:id="rId14"/>
    <p:sldId id="953" r:id="rId15"/>
    <p:sldId id="859" r:id="rId16"/>
    <p:sldId id="952" r:id="rId17"/>
    <p:sldId id="858" r:id="rId18"/>
    <p:sldId id="861" r:id="rId19"/>
    <p:sldId id="951" r:id="rId20"/>
    <p:sldId id="864" r:id="rId21"/>
    <p:sldId id="1101" r:id="rId22"/>
    <p:sldId id="611" r:id="rId23"/>
    <p:sldId id="602" r:id="rId24"/>
    <p:sldId id="389" r:id="rId25"/>
    <p:sldId id="911" r:id="rId26"/>
    <p:sldId id="958" r:id="rId27"/>
    <p:sldId id="882" r:id="rId28"/>
    <p:sldId id="956" r:id="rId29"/>
    <p:sldId id="1105" r:id="rId30"/>
    <p:sldId id="1106" r:id="rId31"/>
    <p:sldId id="1104" r:id="rId32"/>
    <p:sldId id="1102" r:id="rId33"/>
    <p:sldId id="1103" r:id="rId34"/>
    <p:sldId id="1094" r:id="rId35"/>
    <p:sldId id="1095" r:id="rId36"/>
    <p:sldId id="1096" r:id="rId37"/>
    <p:sldId id="1097" r:id="rId38"/>
    <p:sldId id="1099" r:id="rId39"/>
    <p:sldId id="1057" r:id="rId40"/>
    <p:sldId id="625" r:id="rId41"/>
    <p:sldId id="596" r:id="rId42"/>
    <p:sldId id="618" r:id="rId43"/>
    <p:sldId id="623" r:id="rId44"/>
    <p:sldId id="1058" r:id="rId45"/>
    <p:sldId id="1059" r:id="rId46"/>
    <p:sldId id="258" r:id="rId47"/>
    <p:sldId id="259" r:id="rId48"/>
    <p:sldId id="260" r:id="rId49"/>
    <p:sldId id="1060" r:id="rId50"/>
    <p:sldId id="264" r:id="rId51"/>
    <p:sldId id="268" r:id="rId52"/>
    <p:sldId id="1062" r:id="rId53"/>
    <p:sldId id="1063" r:id="rId54"/>
    <p:sldId id="1064" r:id="rId55"/>
    <p:sldId id="1066" r:id="rId56"/>
    <p:sldId id="1067" r:id="rId57"/>
    <p:sldId id="1068" r:id="rId58"/>
    <p:sldId id="1069" r:id="rId59"/>
    <p:sldId id="1070" r:id="rId60"/>
    <p:sldId id="294" r:id="rId61"/>
    <p:sldId id="1071" r:id="rId62"/>
    <p:sldId id="1072" r:id="rId63"/>
    <p:sldId id="1073" r:id="rId64"/>
    <p:sldId id="269" r:id="rId65"/>
    <p:sldId id="1074" r:id="rId66"/>
    <p:sldId id="296" r:id="rId67"/>
    <p:sldId id="1075" r:id="rId68"/>
    <p:sldId id="1076" r:id="rId69"/>
    <p:sldId id="1077" r:id="rId70"/>
    <p:sldId id="1080" r:id="rId71"/>
    <p:sldId id="1092" r:id="rId72"/>
    <p:sldId id="1081" r:id="rId73"/>
    <p:sldId id="1082" r:id="rId74"/>
    <p:sldId id="1085" r:id="rId75"/>
    <p:sldId id="1086" r:id="rId76"/>
    <p:sldId id="1083" r:id="rId77"/>
    <p:sldId id="1087" r:id="rId78"/>
    <p:sldId id="1091" r:id="rId79"/>
    <p:sldId id="1088" r:id="rId80"/>
    <p:sldId id="1093" r:id="rId81"/>
    <p:sldId id="1079" r:id="rId82"/>
  </p:sldIdLst>
  <p:sldSz cx="12192000" cy="6858000"/>
  <p:notesSz cx="68580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00" autoAdjust="0"/>
    <p:restoredTop sz="94660"/>
  </p:normalViewPr>
  <p:slideViewPr>
    <p:cSldViewPr snapToGrid="0">
      <p:cViewPr varScale="1">
        <p:scale>
          <a:sx n="85" d="100"/>
          <a:sy n="85" d="100"/>
        </p:scale>
        <p:origin x="180" y="84"/>
      </p:cViewPr>
      <p:guideLst/>
    </p:cSldViewPr>
  </p:slideViewPr>
  <p:notesTextViewPr>
    <p:cViewPr>
      <p:scale>
        <a:sx n="3" d="2"/>
        <a:sy n="3" d="2"/>
      </p:scale>
      <p:origin x="0" y="0"/>
    </p:cViewPr>
  </p:notesTextViewPr>
  <p:sorterViewPr>
    <p:cViewPr varScale="1">
      <p:scale>
        <a:sx n="1" d="1"/>
        <a:sy n="1" d="1"/>
      </p:scale>
      <p:origin x="0" y="-5218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handoutMaster" Target="handoutMasters/handout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v>Top 10</c:v>
          </c:tx>
          <c:spPr>
            <a:solidFill>
              <a:srgbClr val="C00000"/>
            </a:solidFill>
            <a:ln>
              <a:noFill/>
            </a:ln>
            <a:effectLst/>
          </c:spPr>
          <c:invertIfNegative val="0"/>
          <c:cat>
            <c:strRef>
              <c:f>'global 2011-2015'!$I$19:$I$28</c:f>
              <c:strCache>
                <c:ptCount val="10"/>
                <c:pt idx="0">
                  <c:v>Iran</c:v>
                </c:pt>
                <c:pt idx="1">
                  <c:v>Turkey</c:v>
                </c:pt>
                <c:pt idx="2">
                  <c:v>Peru</c:v>
                </c:pt>
                <c:pt idx="3">
                  <c:v>France</c:v>
                </c:pt>
                <c:pt idx="4">
                  <c:v>Italy</c:v>
                </c:pt>
                <c:pt idx="5">
                  <c:v>China </c:v>
                </c:pt>
                <c:pt idx="6">
                  <c:v>Russia</c:v>
                </c:pt>
                <c:pt idx="7">
                  <c:v>USA</c:v>
                </c:pt>
                <c:pt idx="8">
                  <c:v>Denmark</c:v>
                </c:pt>
                <c:pt idx="9">
                  <c:v>Spain</c:v>
                </c:pt>
              </c:strCache>
            </c:strRef>
          </c:cat>
          <c:val>
            <c:numRef>
              <c:f>'global 2011-2015'!$L$19:$L$28</c:f>
              <c:numCache>
                <c:formatCode>0.00</c:formatCode>
                <c:ptCount val="10"/>
                <c:pt idx="0">
                  <c:v>310.09356000000002</c:v>
                </c:pt>
                <c:pt idx="1">
                  <c:v>221.40625499999999</c:v>
                </c:pt>
                <c:pt idx="2">
                  <c:v>90.285929999999993</c:v>
                </c:pt>
                <c:pt idx="3">
                  <c:v>80.482500000000002</c:v>
                </c:pt>
                <c:pt idx="4">
                  <c:v>69.016499999999994</c:v>
                </c:pt>
                <c:pt idx="5">
                  <c:v>60.273674999999997</c:v>
                </c:pt>
                <c:pt idx="6">
                  <c:v>53.870355000000004</c:v>
                </c:pt>
                <c:pt idx="7">
                  <c:v>45.861795000000001</c:v>
                </c:pt>
                <c:pt idx="8">
                  <c:v>44.547615</c:v>
                </c:pt>
                <c:pt idx="9">
                  <c:v>35.674695</c:v>
                </c:pt>
              </c:numCache>
            </c:numRef>
          </c:val>
          <c:extLst>
            <c:ext xmlns:c16="http://schemas.microsoft.com/office/drawing/2014/chart" uri="{C3380CC4-5D6E-409C-BE32-E72D297353CC}">
              <c16:uniqueId val="{00000000-A7B0-453C-A0B3-BD57EE1FC4FB}"/>
            </c:ext>
          </c:extLst>
        </c:ser>
        <c:dLbls>
          <c:showLegendKey val="0"/>
          <c:showVal val="0"/>
          <c:showCatName val="0"/>
          <c:showSerName val="0"/>
          <c:showPercent val="0"/>
          <c:showBubbleSize val="0"/>
        </c:dLbls>
        <c:gapWidth val="219"/>
        <c:overlap val="-27"/>
        <c:axId val="130553008"/>
        <c:axId val="339485504"/>
      </c:barChart>
      <c:catAx>
        <c:axId val="130553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339485504"/>
        <c:crosses val="autoZero"/>
        <c:auto val="1"/>
        <c:lblAlgn val="ctr"/>
        <c:lblOffset val="100"/>
        <c:noMultiLvlLbl val="0"/>
      </c:catAx>
      <c:valAx>
        <c:axId val="339485504"/>
        <c:scaling>
          <c:orientation val="minMax"/>
          <c:max val="320"/>
        </c:scaling>
        <c:delete val="0"/>
        <c:axPos val="l"/>
        <c:majorGridlines>
          <c:spPr>
            <a:ln w="44450" cap="flat" cmpd="sng" algn="ctr">
              <a:solidFill>
                <a:srgbClr val="000000"/>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30553008"/>
        <c:crosses val="autoZero"/>
        <c:crossBetween val="between"/>
        <c:majorUnit val="40"/>
      </c:valAx>
      <c:spPr>
        <a:noFill/>
        <a:ln w="38100">
          <a:solidFill>
            <a:srgbClr val="000000"/>
          </a:solid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800" dirty="0">
                <a:solidFill>
                  <a:schemeClr val="tx1"/>
                </a:solidFill>
              </a:rPr>
              <a:t>Million</a:t>
            </a:r>
            <a:r>
              <a:rPr lang="en-US" sz="2800" baseline="0" dirty="0">
                <a:solidFill>
                  <a:schemeClr val="tx1"/>
                </a:solidFill>
              </a:rPr>
              <a:t> Pounds Trout Product</a:t>
            </a:r>
            <a:endParaRPr lang="en-US" sz="2800" dirty="0">
              <a:solidFill>
                <a:schemeClr val="tx1"/>
              </a:solidFill>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Top 5 Exporters</c:v>
          </c:tx>
          <c:spPr>
            <a:solidFill>
              <a:srgbClr val="0070C0"/>
            </a:solidFill>
            <a:ln>
              <a:noFill/>
            </a:ln>
            <a:effectLst/>
          </c:spPr>
          <c:invertIfNegative val="0"/>
          <c:cat>
            <c:strRef>
              <c:f>'2017 exporters'!$H$23:$H$27</c:f>
              <c:strCache>
                <c:ptCount val="5"/>
                <c:pt idx="0">
                  <c:v>Chile</c:v>
                </c:pt>
                <c:pt idx="1">
                  <c:v>Norway</c:v>
                </c:pt>
                <c:pt idx="2">
                  <c:v>Colombia</c:v>
                </c:pt>
                <c:pt idx="3">
                  <c:v>UK</c:v>
                </c:pt>
                <c:pt idx="4">
                  <c:v>Canada</c:v>
                </c:pt>
              </c:strCache>
            </c:strRef>
          </c:cat>
          <c:val>
            <c:numRef>
              <c:f>'2017 exporters'!$I$23:$I$27</c:f>
              <c:numCache>
                <c:formatCode>0.00</c:formatCode>
                <c:ptCount val="5"/>
                <c:pt idx="0">
                  <c:v>10.683399195</c:v>
                </c:pt>
                <c:pt idx="1">
                  <c:v>9.6826687650000007</c:v>
                </c:pt>
                <c:pt idx="2">
                  <c:v>1.89614124</c:v>
                </c:pt>
                <c:pt idx="3">
                  <c:v>1.8410140350000002</c:v>
                </c:pt>
                <c:pt idx="4">
                  <c:v>1.5178734899999999</c:v>
                </c:pt>
              </c:numCache>
            </c:numRef>
          </c:val>
          <c:extLst>
            <c:ext xmlns:c16="http://schemas.microsoft.com/office/drawing/2014/chart" uri="{C3380CC4-5D6E-409C-BE32-E72D297353CC}">
              <c16:uniqueId val="{00000000-69CF-4D29-AC07-798F83CE24F1}"/>
            </c:ext>
          </c:extLst>
        </c:ser>
        <c:dLbls>
          <c:showLegendKey val="0"/>
          <c:showVal val="0"/>
          <c:showCatName val="0"/>
          <c:showSerName val="0"/>
          <c:showPercent val="0"/>
          <c:showBubbleSize val="0"/>
        </c:dLbls>
        <c:gapWidth val="219"/>
        <c:overlap val="-27"/>
        <c:axId val="122704976"/>
        <c:axId val="221508528"/>
      </c:barChart>
      <c:catAx>
        <c:axId val="122704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2800" b="0" i="0" u="none" strike="noStrike" kern="1200" baseline="0">
                <a:solidFill>
                  <a:schemeClr val="tx1"/>
                </a:solidFill>
                <a:latin typeface="+mn-lt"/>
                <a:ea typeface="+mn-ea"/>
                <a:cs typeface="+mn-cs"/>
              </a:defRPr>
            </a:pPr>
            <a:endParaRPr lang="en-US"/>
          </a:p>
        </c:txPr>
        <c:crossAx val="221508528"/>
        <c:crosses val="autoZero"/>
        <c:auto val="1"/>
        <c:lblAlgn val="ctr"/>
        <c:lblOffset val="100"/>
        <c:noMultiLvlLbl val="0"/>
      </c:catAx>
      <c:valAx>
        <c:axId val="221508528"/>
        <c:scaling>
          <c:orientation val="minMax"/>
        </c:scaling>
        <c:delete val="0"/>
        <c:axPos val="l"/>
        <c:majorGridlines>
          <c:spPr>
            <a:ln w="41275" cap="flat" cmpd="sng" algn="ctr">
              <a:solidFill>
                <a:srgbClr val="000000"/>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227049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png"/></Relationships>
</file>

<file path=ppt/drawings/drawing1.xml><?xml version="1.0" encoding="utf-8"?>
<c:userShapes xmlns:c="http://schemas.openxmlformats.org/drawingml/2006/chart">
  <cdr:relSizeAnchor xmlns:cdr="http://schemas.openxmlformats.org/drawingml/2006/chartDrawing">
    <cdr:from>
      <cdr:x>0.32222</cdr:x>
      <cdr:y>0.16202</cdr:y>
    </cdr:from>
    <cdr:to>
      <cdr:x>0.54802</cdr:x>
      <cdr:y>0.41307</cdr:y>
    </cdr:to>
    <cdr:sp macro="" textlink="">
      <cdr:nvSpPr>
        <cdr:cNvPr id="2" name="TextBox 1">
          <a:extLst xmlns:a="http://schemas.openxmlformats.org/drawingml/2006/main">
            <a:ext uri="{FF2B5EF4-FFF2-40B4-BE49-F238E27FC236}">
              <a16:creationId xmlns:a16="http://schemas.microsoft.com/office/drawing/2014/main" id="{C3383E03-542A-4178-BB87-30C542766B11}"/>
            </a:ext>
          </a:extLst>
        </cdr:cNvPr>
        <cdr:cNvSpPr txBox="1"/>
      </cdr:nvSpPr>
      <cdr:spPr>
        <a:xfrm xmlns:a="http://schemas.openxmlformats.org/drawingml/2006/main">
          <a:off x="2779053" y="709820"/>
          <a:ext cx="1947455" cy="109989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2800" dirty="0">
            <a:solidFill>
              <a:schemeClr val="tx1"/>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0.7376</cdr:x>
      <cdr:y>0</cdr:y>
    </cdr:from>
    <cdr:to>
      <cdr:x>1</cdr:x>
      <cdr:y>0.51656</cdr:y>
    </cdr:to>
    <cdr:pic>
      <cdr:nvPicPr>
        <cdr:cNvPr id="4" name="Picture 3">
          <a:extLst xmlns:a="http://schemas.openxmlformats.org/drawingml/2006/main">
            <a:ext uri="{FF2B5EF4-FFF2-40B4-BE49-F238E27FC236}">
              <a16:creationId xmlns:a16="http://schemas.microsoft.com/office/drawing/2014/main" id="{8A3E714B-D0E6-4349-BE6C-71EC2D0B6B91}"/>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8482066" y="0"/>
          <a:ext cx="3017520" cy="3017520"/>
        </a:xfrm>
        <a:prstGeom xmlns:a="http://schemas.openxmlformats.org/drawingml/2006/main" prst="rect">
          <a:avLst/>
        </a:prstGeom>
      </cdr:spPr>
    </cdr:pic>
  </cdr:relSizeAnchor>
  <cdr:relSizeAnchor xmlns:cdr="http://schemas.openxmlformats.org/drawingml/2006/chartDrawing">
    <cdr:from>
      <cdr:x>0.27305</cdr:x>
      <cdr:y>0.34271</cdr:y>
    </cdr:from>
    <cdr:to>
      <cdr:x>0.35257</cdr:x>
      <cdr:y>0.49925</cdr:y>
    </cdr:to>
    <cdr:sp macro="" textlink="">
      <cdr:nvSpPr>
        <cdr:cNvPr id="5" name="TextBox 4">
          <a:extLst xmlns:a="http://schemas.openxmlformats.org/drawingml/2006/main">
            <a:ext uri="{FF2B5EF4-FFF2-40B4-BE49-F238E27FC236}">
              <a16:creationId xmlns:a16="http://schemas.microsoft.com/office/drawing/2014/main" id="{37F49551-96CB-4769-9407-267C24D7DEE7}"/>
            </a:ext>
          </a:extLst>
        </cdr:cNvPr>
        <cdr:cNvSpPr txBox="1"/>
      </cdr:nvSpPr>
      <cdr:spPr>
        <a:xfrm xmlns:a="http://schemas.openxmlformats.org/drawingml/2006/main">
          <a:off x="3140015" y="200197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40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3408"/>
          </a:xfrm>
          <a:prstGeom prst="rect">
            <a:avLst/>
          </a:prstGeom>
        </p:spPr>
        <p:txBody>
          <a:bodyPr vert="horz" lIns="91440" tIns="45720" rIns="91440" bIns="45720" rtlCol="0"/>
          <a:lstStyle>
            <a:lvl1pPr algn="r">
              <a:defRPr sz="1200"/>
            </a:lvl1pPr>
          </a:lstStyle>
          <a:p>
            <a:fld id="{EBA6ED64-E773-4EA8-B3FB-9A4EC51509BD}" type="datetimeFigureOut">
              <a:rPr lang="en-US" smtClean="0"/>
              <a:t>5/23/2019</a:t>
            </a:fld>
            <a:endParaRPr lang="en-US"/>
          </a:p>
        </p:txBody>
      </p:sp>
      <p:sp>
        <p:nvSpPr>
          <p:cNvPr id="4" name="Footer Placeholder 3"/>
          <p:cNvSpPr>
            <a:spLocks noGrp="1"/>
          </p:cNvSpPr>
          <p:nvPr>
            <p:ph type="ftr" sz="quarter" idx="2"/>
          </p:nvPr>
        </p:nvSpPr>
        <p:spPr>
          <a:xfrm>
            <a:off x="0" y="8772669"/>
            <a:ext cx="2971800" cy="46340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772669"/>
            <a:ext cx="2971800" cy="463407"/>
          </a:xfrm>
          <a:prstGeom prst="rect">
            <a:avLst/>
          </a:prstGeom>
        </p:spPr>
        <p:txBody>
          <a:bodyPr vert="horz" lIns="91440" tIns="45720" rIns="91440" bIns="45720" rtlCol="0" anchor="b"/>
          <a:lstStyle>
            <a:lvl1pPr algn="r">
              <a:defRPr sz="1200"/>
            </a:lvl1pPr>
          </a:lstStyle>
          <a:p>
            <a:fld id="{04623621-1892-4796-9C8C-0DEC9973130C}" type="slidenum">
              <a:rPr lang="en-US" smtClean="0"/>
              <a:t>‹#›</a:t>
            </a:fld>
            <a:endParaRPr lang="en-US"/>
          </a:p>
        </p:txBody>
      </p:sp>
    </p:spTree>
    <p:extLst>
      <p:ext uri="{BB962C8B-B14F-4D97-AF65-F5344CB8AC3E}">
        <p14:creationId xmlns:p14="http://schemas.microsoft.com/office/powerpoint/2010/main" val="22469571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55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63550"/>
          </a:xfrm>
          <a:prstGeom prst="rect">
            <a:avLst/>
          </a:prstGeom>
        </p:spPr>
        <p:txBody>
          <a:bodyPr vert="horz" lIns="91440" tIns="45720" rIns="91440" bIns="45720" rtlCol="0"/>
          <a:lstStyle>
            <a:lvl1pPr algn="r">
              <a:defRPr sz="1200"/>
            </a:lvl1pPr>
          </a:lstStyle>
          <a:p>
            <a:fld id="{519C354E-8778-47ED-9992-B4EFA65FCE88}" type="datetimeFigureOut">
              <a:rPr lang="en-CA" smtClean="0"/>
              <a:t>2019-05-23</a:t>
            </a:fld>
            <a:endParaRPr lang="en-CA"/>
          </a:p>
        </p:txBody>
      </p:sp>
      <p:sp>
        <p:nvSpPr>
          <p:cNvPr id="4" name="Slide Image Placeholder 3"/>
          <p:cNvSpPr>
            <a:spLocks noGrp="1" noRot="1" noChangeAspect="1"/>
          </p:cNvSpPr>
          <p:nvPr>
            <p:ph type="sldImg" idx="2"/>
          </p:nvPr>
        </p:nvSpPr>
        <p:spPr>
          <a:xfrm>
            <a:off x="658813" y="1154113"/>
            <a:ext cx="5540375" cy="311785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45000"/>
            <a:ext cx="5486400" cy="36369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772525"/>
            <a:ext cx="2971800" cy="46355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772525"/>
            <a:ext cx="2971800" cy="463550"/>
          </a:xfrm>
          <a:prstGeom prst="rect">
            <a:avLst/>
          </a:prstGeom>
        </p:spPr>
        <p:txBody>
          <a:bodyPr vert="horz" lIns="91440" tIns="45720" rIns="91440" bIns="45720" rtlCol="0" anchor="b"/>
          <a:lstStyle>
            <a:lvl1pPr algn="r">
              <a:defRPr sz="1200"/>
            </a:lvl1pPr>
          </a:lstStyle>
          <a:p>
            <a:fld id="{EFA77396-70FE-4EF1-8039-FB468F40B2A1}" type="slidenum">
              <a:rPr lang="en-CA" smtClean="0"/>
              <a:t>‹#›</a:t>
            </a:fld>
            <a:endParaRPr lang="en-CA"/>
          </a:p>
        </p:txBody>
      </p:sp>
    </p:spTree>
    <p:extLst>
      <p:ext uri="{BB962C8B-B14F-4D97-AF65-F5344CB8AC3E}">
        <p14:creationId xmlns:p14="http://schemas.microsoft.com/office/powerpoint/2010/main" val="603802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hdr" sz="quarter"/>
          </p:nvPr>
        </p:nvSpPr>
        <p:spPr>
          <a:noFill/>
        </p:spPr>
        <p:txBody>
          <a:bodyPr/>
          <a:lstStyle>
            <a:lvl1pPr defTabSz="930275" eaLnBrk="0" hangingPunct="0">
              <a:defRPr>
                <a:solidFill>
                  <a:schemeClr val="tx1"/>
                </a:solidFill>
                <a:latin typeface="Arial" pitchFamily="34" charset="0"/>
              </a:defRPr>
            </a:lvl1pPr>
            <a:lvl2pPr marL="742950" indent="-285750" defTabSz="930275" eaLnBrk="0" hangingPunct="0">
              <a:defRPr>
                <a:solidFill>
                  <a:schemeClr val="tx1"/>
                </a:solidFill>
                <a:latin typeface="Arial" pitchFamily="34" charset="0"/>
              </a:defRPr>
            </a:lvl2pPr>
            <a:lvl3pPr marL="1143000" indent="-228600" defTabSz="930275" eaLnBrk="0" hangingPunct="0">
              <a:defRPr>
                <a:solidFill>
                  <a:schemeClr val="tx1"/>
                </a:solidFill>
                <a:latin typeface="Arial" pitchFamily="34" charset="0"/>
              </a:defRPr>
            </a:lvl3pPr>
            <a:lvl4pPr marL="1600200" indent="-228600" defTabSz="930275" eaLnBrk="0" hangingPunct="0">
              <a:defRPr>
                <a:solidFill>
                  <a:schemeClr val="tx1"/>
                </a:solidFill>
                <a:latin typeface="Arial" pitchFamily="34" charset="0"/>
              </a:defRPr>
            </a:lvl4pPr>
            <a:lvl5pPr marL="2057400" indent="-228600" defTabSz="930275" eaLnBrk="0" hangingPunct="0">
              <a:defRPr>
                <a:solidFill>
                  <a:schemeClr val="tx1"/>
                </a:solidFill>
                <a:latin typeface="Arial" pitchFamily="34" charset="0"/>
              </a:defRPr>
            </a:lvl5pPr>
            <a:lvl6pPr marL="2514600" indent="-228600" defTabSz="930275" eaLnBrk="0" fontAlgn="base" hangingPunct="0">
              <a:spcBef>
                <a:spcPct val="0"/>
              </a:spcBef>
              <a:spcAft>
                <a:spcPct val="0"/>
              </a:spcAft>
              <a:defRPr>
                <a:solidFill>
                  <a:schemeClr val="tx1"/>
                </a:solidFill>
                <a:latin typeface="Arial" pitchFamily="34" charset="0"/>
              </a:defRPr>
            </a:lvl6pPr>
            <a:lvl7pPr marL="2971800" indent="-228600" defTabSz="930275" eaLnBrk="0" fontAlgn="base" hangingPunct="0">
              <a:spcBef>
                <a:spcPct val="0"/>
              </a:spcBef>
              <a:spcAft>
                <a:spcPct val="0"/>
              </a:spcAft>
              <a:defRPr>
                <a:solidFill>
                  <a:schemeClr val="tx1"/>
                </a:solidFill>
                <a:latin typeface="Arial" pitchFamily="34" charset="0"/>
              </a:defRPr>
            </a:lvl7pPr>
            <a:lvl8pPr marL="3429000" indent="-228600" defTabSz="930275" eaLnBrk="0" fontAlgn="base" hangingPunct="0">
              <a:spcBef>
                <a:spcPct val="0"/>
              </a:spcBef>
              <a:spcAft>
                <a:spcPct val="0"/>
              </a:spcAft>
              <a:defRPr>
                <a:solidFill>
                  <a:schemeClr val="tx1"/>
                </a:solidFill>
                <a:latin typeface="Arial" pitchFamily="34" charset="0"/>
              </a:defRPr>
            </a:lvl8pPr>
            <a:lvl9pPr marL="3886200" indent="-228600" defTabSz="930275" eaLnBrk="0" fontAlgn="base" hangingPunct="0">
              <a:spcBef>
                <a:spcPct val="0"/>
              </a:spcBef>
              <a:spcAft>
                <a:spcPct val="0"/>
              </a:spcAft>
              <a:defRPr>
                <a:solidFill>
                  <a:schemeClr val="tx1"/>
                </a:solidFill>
                <a:latin typeface="Arial" pitchFamily="34" charset="0"/>
              </a:defRPr>
            </a:lvl9pPr>
          </a:lstStyle>
          <a:p>
            <a:pPr eaLnBrk="1" hangingPunct="1"/>
            <a:r>
              <a:rPr lang="en-CA"/>
              <a:t>Getting Started in Aquaculture Workshop (8 March 2011)</a:t>
            </a:r>
          </a:p>
        </p:txBody>
      </p:sp>
      <p:sp>
        <p:nvSpPr>
          <p:cNvPr id="259075" name="Rectangle 7"/>
          <p:cNvSpPr>
            <a:spLocks noGrp="1" noChangeArrowheads="1"/>
          </p:cNvSpPr>
          <p:nvPr>
            <p:ph type="sldNum" sz="quarter" idx="5"/>
          </p:nvPr>
        </p:nvSpPr>
        <p:spPr>
          <a:noFill/>
        </p:spPr>
        <p:txBody>
          <a:bodyPr/>
          <a:lstStyle>
            <a:lvl1pPr defTabSz="930275" eaLnBrk="0" hangingPunct="0">
              <a:defRPr>
                <a:solidFill>
                  <a:schemeClr val="tx1"/>
                </a:solidFill>
                <a:latin typeface="Arial" pitchFamily="34" charset="0"/>
              </a:defRPr>
            </a:lvl1pPr>
            <a:lvl2pPr marL="742950" indent="-285750" defTabSz="930275" eaLnBrk="0" hangingPunct="0">
              <a:defRPr>
                <a:solidFill>
                  <a:schemeClr val="tx1"/>
                </a:solidFill>
                <a:latin typeface="Arial" pitchFamily="34" charset="0"/>
              </a:defRPr>
            </a:lvl2pPr>
            <a:lvl3pPr marL="1143000" indent="-228600" defTabSz="930275" eaLnBrk="0" hangingPunct="0">
              <a:defRPr>
                <a:solidFill>
                  <a:schemeClr val="tx1"/>
                </a:solidFill>
                <a:latin typeface="Arial" pitchFamily="34" charset="0"/>
              </a:defRPr>
            </a:lvl3pPr>
            <a:lvl4pPr marL="1600200" indent="-228600" defTabSz="930275" eaLnBrk="0" hangingPunct="0">
              <a:defRPr>
                <a:solidFill>
                  <a:schemeClr val="tx1"/>
                </a:solidFill>
                <a:latin typeface="Arial" pitchFamily="34" charset="0"/>
              </a:defRPr>
            </a:lvl4pPr>
            <a:lvl5pPr marL="2057400" indent="-228600" defTabSz="930275" eaLnBrk="0" hangingPunct="0">
              <a:defRPr>
                <a:solidFill>
                  <a:schemeClr val="tx1"/>
                </a:solidFill>
                <a:latin typeface="Arial" pitchFamily="34" charset="0"/>
              </a:defRPr>
            </a:lvl5pPr>
            <a:lvl6pPr marL="2514600" indent="-228600" defTabSz="930275" eaLnBrk="0" fontAlgn="base" hangingPunct="0">
              <a:spcBef>
                <a:spcPct val="0"/>
              </a:spcBef>
              <a:spcAft>
                <a:spcPct val="0"/>
              </a:spcAft>
              <a:defRPr>
                <a:solidFill>
                  <a:schemeClr val="tx1"/>
                </a:solidFill>
                <a:latin typeface="Arial" pitchFamily="34" charset="0"/>
              </a:defRPr>
            </a:lvl6pPr>
            <a:lvl7pPr marL="2971800" indent="-228600" defTabSz="930275" eaLnBrk="0" fontAlgn="base" hangingPunct="0">
              <a:spcBef>
                <a:spcPct val="0"/>
              </a:spcBef>
              <a:spcAft>
                <a:spcPct val="0"/>
              </a:spcAft>
              <a:defRPr>
                <a:solidFill>
                  <a:schemeClr val="tx1"/>
                </a:solidFill>
                <a:latin typeface="Arial" pitchFamily="34" charset="0"/>
              </a:defRPr>
            </a:lvl7pPr>
            <a:lvl8pPr marL="3429000" indent="-228600" defTabSz="930275" eaLnBrk="0" fontAlgn="base" hangingPunct="0">
              <a:spcBef>
                <a:spcPct val="0"/>
              </a:spcBef>
              <a:spcAft>
                <a:spcPct val="0"/>
              </a:spcAft>
              <a:defRPr>
                <a:solidFill>
                  <a:schemeClr val="tx1"/>
                </a:solidFill>
                <a:latin typeface="Arial" pitchFamily="34" charset="0"/>
              </a:defRPr>
            </a:lvl8pPr>
            <a:lvl9pPr marL="3886200" indent="-228600" defTabSz="930275" eaLnBrk="0" fontAlgn="base" hangingPunct="0">
              <a:spcBef>
                <a:spcPct val="0"/>
              </a:spcBef>
              <a:spcAft>
                <a:spcPct val="0"/>
              </a:spcAft>
              <a:defRPr>
                <a:solidFill>
                  <a:schemeClr val="tx1"/>
                </a:solidFill>
                <a:latin typeface="Arial" pitchFamily="34" charset="0"/>
              </a:defRPr>
            </a:lvl9pPr>
          </a:lstStyle>
          <a:p>
            <a:pPr eaLnBrk="1" hangingPunct="1"/>
            <a:fld id="{B964ECDD-8709-48D1-98B5-00E934EF7831}" type="slidenum">
              <a:rPr lang="fr-FR" smtClean="0"/>
              <a:pPr eaLnBrk="1" hangingPunct="1"/>
              <a:t>1</a:t>
            </a:fld>
            <a:endParaRPr lang="fr-FR"/>
          </a:p>
        </p:txBody>
      </p:sp>
      <p:sp>
        <p:nvSpPr>
          <p:cNvPr id="259076" name="Rectangle 2"/>
          <p:cNvSpPr>
            <a:spLocks noGrp="1" noRot="1" noChangeAspect="1" noChangeArrowheads="1" noTextEdit="1"/>
          </p:cNvSpPr>
          <p:nvPr>
            <p:ph type="sldImg"/>
          </p:nvPr>
        </p:nvSpPr>
        <p:spPr>
          <a:xfrm>
            <a:off x="2330450" y="522288"/>
            <a:ext cx="4648200" cy="2614612"/>
          </a:xfrm>
          <a:ln/>
        </p:spPr>
      </p:sp>
      <p:sp>
        <p:nvSpPr>
          <p:cNvPr id="259077" name="Rectangle 3"/>
          <p:cNvSpPr>
            <a:spLocks noGrp="1" noChangeArrowheads="1"/>
          </p:cNvSpPr>
          <p:nvPr>
            <p:ph type="body" idx="1"/>
          </p:nvPr>
        </p:nvSpPr>
        <p:spPr>
          <a:noFill/>
        </p:spPr>
        <p:txBody>
          <a:bodyPr/>
          <a:lstStyle/>
          <a:p>
            <a:endParaRPr lang="en-CA">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EFA77396-70FE-4EF1-8039-FB468F40B2A1}" type="slidenum">
              <a:rPr lang="en-CA" smtClean="0"/>
              <a:t>10</a:t>
            </a:fld>
            <a:endParaRPr lang="en-CA"/>
          </a:p>
        </p:txBody>
      </p:sp>
    </p:spTree>
    <p:extLst>
      <p:ext uri="{BB962C8B-B14F-4D97-AF65-F5344CB8AC3E}">
        <p14:creationId xmlns:p14="http://schemas.microsoft.com/office/powerpoint/2010/main" val="1960485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Iran and Turkey produce 43% of global trout production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D28A01-AC56-42E0-B882-D624C88B9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777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74 % of product is fresh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D28A01-AC56-42E0-B882-D624C88B9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6979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333168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777872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643676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881429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133391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187903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199436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EFA77396-70FE-4EF1-8039-FB468F40B2A1}" type="slidenum">
              <a:rPr lang="en-CA" smtClean="0"/>
              <a:t>2</a:t>
            </a:fld>
            <a:endParaRPr lang="en-CA"/>
          </a:p>
        </p:txBody>
      </p:sp>
    </p:spTree>
    <p:extLst>
      <p:ext uri="{BB962C8B-B14F-4D97-AF65-F5344CB8AC3E}">
        <p14:creationId xmlns:p14="http://schemas.microsoft.com/office/powerpoint/2010/main" val="6768613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470A64CE-0D4B-46DE-9D1A-71C311C95C2A}" type="slidenum">
              <a:rPr lang="fr-FR" smtClean="0"/>
              <a:pPr/>
              <a:t>36</a:t>
            </a:fld>
            <a:endParaRPr lang="fr-FR"/>
          </a:p>
        </p:txBody>
      </p:sp>
      <p:sp>
        <p:nvSpPr>
          <p:cNvPr id="10243" name="Rectangle 2"/>
          <p:cNvSpPr>
            <a:spLocks noGrp="1" noRot="1" noChangeAspect="1" noChangeArrowheads="1" noTextEdit="1"/>
          </p:cNvSpPr>
          <p:nvPr>
            <p:ph type="sldImg"/>
          </p:nvPr>
        </p:nvSpPr>
        <p:spPr bwMode="auto">
          <a:xfrm>
            <a:off x="415925" y="700088"/>
            <a:ext cx="6234113" cy="3508375"/>
          </a:xfrm>
          <a:prstGeom prst="rect">
            <a:avLst/>
          </a:prstGeom>
          <a:noFill/>
          <a:ln>
            <a:miter lim="800000"/>
            <a:headEnd/>
            <a:tailEnd/>
          </a:ln>
        </p:spPr>
      </p:sp>
      <p:sp>
        <p:nvSpPr>
          <p:cNvPr id="10244" name="Rectangle 3"/>
          <p:cNvSpPr>
            <a:spLocks noGrp="1" noChangeArrowheads="1"/>
          </p:cNvSpPr>
          <p:nvPr>
            <p:ph type="body" idx="1"/>
          </p:nvPr>
        </p:nvSpPr>
        <p:spPr>
          <a:xfrm>
            <a:off x="940756" y="4445084"/>
            <a:ext cx="5171754" cy="4211804"/>
          </a:xfrm>
          <a:noFill/>
          <a:ln/>
        </p:spPr>
        <p:txBody>
          <a:bodyPr/>
          <a:lstStyle/>
          <a:p>
            <a:pPr eaLnBrk="1" hangingPunct="1"/>
            <a:endParaRPr lang="en-CA" dirty="0"/>
          </a:p>
        </p:txBody>
      </p:sp>
    </p:spTree>
    <p:extLst>
      <p:ext uri="{BB962C8B-B14F-4D97-AF65-F5344CB8AC3E}">
        <p14:creationId xmlns:p14="http://schemas.microsoft.com/office/powerpoint/2010/main" val="3689139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745E3D5-9C14-4F16-A91F-95BD35D33A70}" type="slidenum">
              <a:rPr lang="en-CA" smtClean="0"/>
              <a:t>59</a:t>
            </a:fld>
            <a:endParaRPr lang="en-CA" dirty="0"/>
          </a:p>
        </p:txBody>
      </p:sp>
    </p:spTree>
    <p:extLst>
      <p:ext uri="{BB962C8B-B14F-4D97-AF65-F5344CB8AC3E}">
        <p14:creationId xmlns:p14="http://schemas.microsoft.com/office/powerpoint/2010/main" val="237756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5.000 Brook Trout Laval waiting to be realest</a:t>
            </a:r>
          </a:p>
        </p:txBody>
      </p:sp>
      <p:sp>
        <p:nvSpPr>
          <p:cNvPr id="4" name="Slide Number Placeholder 3"/>
          <p:cNvSpPr>
            <a:spLocks noGrp="1"/>
          </p:cNvSpPr>
          <p:nvPr>
            <p:ph type="sldNum" sz="quarter" idx="10"/>
          </p:nvPr>
        </p:nvSpPr>
        <p:spPr/>
        <p:txBody>
          <a:bodyPr/>
          <a:lstStyle/>
          <a:p>
            <a:fld id="{4745E3D5-9C14-4F16-A91F-95BD35D33A70}" type="slidenum">
              <a:rPr lang="en-CA" smtClean="0"/>
              <a:t>62</a:t>
            </a:fld>
            <a:endParaRPr lang="en-CA" dirty="0"/>
          </a:p>
        </p:txBody>
      </p:sp>
    </p:spTree>
    <p:extLst>
      <p:ext uri="{BB962C8B-B14F-4D97-AF65-F5344CB8AC3E}">
        <p14:creationId xmlns:p14="http://schemas.microsoft.com/office/powerpoint/2010/main" val="2970648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Student from </a:t>
            </a:r>
            <a:r>
              <a:rPr kumimoji="0" lang="en-CA" altLang="en-US" sz="1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Wikwemikong Wasse Abin Pontiac School</a:t>
            </a:r>
            <a:r>
              <a:rPr kumimoji="0" lang="en-CA"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grade 6 class stocking walleye fry</a:t>
            </a:r>
            <a:endParaRPr kumimoji="0" lang="en-CA" altLang="en-US" sz="1100" b="0" i="0" u="none" strike="noStrike" cap="none" normalizeH="0" baseline="0" dirty="0">
              <a:ln>
                <a:noFill/>
              </a:ln>
              <a:solidFill>
                <a:schemeClr val="tx1"/>
              </a:solidFill>
              <a:effectLst/>
            </a:endParaRPr>
          </a:p>
          <a:p>
            <a:endParaRPr lang="en-CA" dirty="0"/>
          </a:p>
        </p:txBody>
      </p:sp>
      <p:sp>
        <p:nvSpPr>
          <p:cNvPr id="4" name="Slide Number Placeholder 3"/>
          <p:cNvSpPr>
            <a:spLocks noGrp="1"/>
          </p:cNvSpPr>
          <p:nvPr>
            <p:ph type="sldNum" sz="quarter" idx="10"/>
          </p:nvPr>
        </p:nvSpPr>
        <p:spPr/>
        <p:txBody>
          <a:bodyPr/>
          <a:lstStyle/>
          <a:p>
            <a:fld id="{4745E3D5-9C14-4F16-A91F-95BD35D33A70}" type="slidenum">
              <a:rPr lang="en-CA" smtClean="0"/>
              <a:t>65</a:t>
            </a:fld>
            <a:endParaRPr lang="en-CA" dirty="0"/>
          </a:p>
        </p:txBody>
      </p:sp>
    </p:spTree>
    <p:extLst>
      <p:ext uri="{BB962C8B-B14F-4D97-AF65-F5344CB8AC3E}">
        <p14:creationId xmlns:p14="http://schemas.microsoft.com/office/powerpoint/2010/main" val="808464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A77396-70FE-4EF1-8039-FB468F40B2A1}"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044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A77396-70FE-4EF1-8039-FB468F40B2A1}"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58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A77396-70FE-4EF1-8039-FB468F40B2A1}"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6761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A77396-70FE-4EF1-8039-FB468F40B2A1}"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73967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A77396-70FE-4EF1-8039-FB468F40B2A1}"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0551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A77396-70FE-4EF1-8039-FB468F40B2A1}"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764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EFA77396-70FE-4EF1-8039-FB468F40B2A1}" type="slidenum">
              <a:rPr lang="en-CA" smtClean="0"/>
              <a:t>3</a:t>
            </a:fld>
            <a:endParaRPr lang="en-CA"/>
          </a:p>
        </p:txBody>
      </p:sp>
    </p:spTree>
    <p:extLst>
      <p:ext uri="{BB962C8B-B14F-4D97-AF65-F5344CB8AC3E}">
        <p14:creationId xmlns:p14="http://schemas.microsoft.com/office/powerpoint/2010/main" val="23394356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A77396-70FE-4EF1-8039-FB468F40B2A1}"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00245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A77396-70FE-4EF1-8039-FB468F40B2A1}"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0652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A77396-70FE-4EF1-8039-FB468F40B2A1}"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3702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A77396-70FE-4EF1-8039-FB468F40B2A1}"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91312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A77396-70FE-4EF1-8039-FB468F40B2A1}"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926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A77396-70FE-4EF1-8039-FB468F40B2A1}"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8942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EFA77396-70FE-4EF1-8039-FB468F40B2A1}" type="slidenum">
              <a:rPr lang="en-CA" smtClean="0"/>
              <a:t>4</a:t>
            </a:fld>
            <a:endParaRPr lang="en-CA"/>
          </a:p>
        </p:txBody>
      </p:sp>
    </p:spTree>
    <p:extLst>
      <p:ext uri="{BB962C8B-B14F-4D97-AF65-F5344CB8AC3E}">
        <p14:creationId xmlns:p14="http://schemas.microsoft.com/office/powerpoint/2010/main" val="173569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EFA77396-70FE-4EF1-8039-FB468F40B2A1}" type="slidenum">
              <a:rPr lang="en-CA" smtClean="0"/>
              <a:t>5</a:t>
            </a:fld>
            <a:endParaRPr lang="en-CA"/>
          </a:p>
        </p:txBody>
      </p:sp>
    </p:spTree>
    <p:extLst>
      <p:ext uri="{BB962C8B-B14F-4D97-AF65-F5344CB8AC3E}">
        <p14:creationId xmlns:p14="http://schemas.microsoft.com/office/powerpoint/2010/main" val="1116852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EFA77396-70FE-4EF1-8039-FB468F40B2A1}" type="slidenum">
              <a:rPr lang="en-CA" smtClean="0"/>
              <a:t>6</a:t>
            </a:fld>
            <a:endParaRPr lang="en-CA"/>
          </a:p>
        </p:txBody>
      </p:sp>
    </p:spTree>
    <p:extLst>
      <p:ext uri="{BB962C8B-B14F-4D97-AF65-F5344CB8AC3E}">
        <p14:creationId xmlns:p14="http://schemas.microsoft.com/office/powerpoint/2010/main" val="768258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ChangeArrowheads="1"/>
          </p:cNvSpPr>
          <p:nvPr>
            <p:ph type="hdr" sz="quarter"/>
          </p:nvPr>
        </p:nvSpPr>
        <p:spPr>
          <a:noFill/>
        </p:spPr>
        <p:txBody>
          <a:bodyPr/>
          <a:lstStyle>
            <a:lvl1pPr defTabSz="930245" eaLnBrk="0" hangingPunct="0">
              <a:defRPr>
                <a:solidFill>
                  <a:schemeClr val="tx1"/>
                </a:solidFill>
                <a:latin typeface="Arial" pitchFamily="34" charset="0"/>
              </a:defRPr>
            </a:lvl1pPr>
            <a:lvl2pPr marL="742926" indent="-285740" defTabSz="930245" eaLnBrk="0" hangingPunct="0">
              <a:defRPr>
                <a:solidFill>
                  <a:schemeClr val="tx1"/>
                </a:solidFill>
                <a:latin typeface="Arial" pitchFamily="34" charset="0"/>
              </a:defRPr>
            </a:lvl2pPr>
            <a:lvl3pPr marL="1142964" indent="-228594" defTabSz="930245" eaLnBrk="0" hangingPunct="0">
              <a:defRPr>
                <a:solidFill>
                  <a:schemeClr val="tx1"/>
                </a:solidFill>
                <a:latin typeface="Arial" pitchFamily="34" charset="0"/>
              </a:defRPr>
            </a:lvl3pPr>
            <a:lvl4pPr marL="1600148" indent="-228594" defTabSz="930245" eaLnBrk="0" hangingPunct="0">
              <a:defRPr>
                <a:solidFill>
                  <a:schemeClr val="tx1"/>
                </a:solidFill>
                <a:latin typeface="Arial" pitchFamily="34" charset="0"/>
              </a:defRPr>
            </a:lvl4pPr>
            <a:lvl5pPr marL="2057335" indent="-228594" defTabSz="930245" eaLnBrk="0" hangingPunct="0">
              <a:defRPr>
                <a:solidFill>
                  <a:schemeClr val="tx1"/>
                </a:solidFill>
                <a:latin typeface="Arial" pitchFamily="34" charset="0"/>
              </a:defRPr>
            </a:lvl5pPr>
            <a:lvl6pPr marL="2514520" indent="-228594" defTabSz="930245" eaLnBrk="0" fontAlgn="base" hangingPunct="0">
              <a:spcBef>
                <a:spcPct val="0"/>
              </a:spcBef>
              <a:spcAft>
                <a:spcPct val="0"/>
              </a:spcAft>
              <a:defRPr>
                <a:solidFill>
                  <a:schemeClr val="tx1"/>
                </a:solidFill>
                <a:latin typeface="Arial" pitchFamily="34" charset="0"/>
              </a:defRPr>
            </a:lvl6pPr>
            <a:lvl7pPr marL="2971705" indent="-228594" defTabSz="930245" eaLnBrk="0" fontAlgn="base" hangingPunct="0">
              <a:spcBef>
                <a:spcPct val="0"/>
              </a:spcBef>
              <a:spcAft>
                <a:spcPct val="0"/>
              </a:spcAft>
              <a:defRPr>
                <a:solidFill>
                  <a:schemeClr val="tx1"/>
                </a:solidFill>
                <a:latin typeface="Arial" pitchFamily="34" charset="0"/>
              </a:defRPr>
            </a:lvl7pPr>
            <a:lvl8pPr marL="3428890" indent="-228594" defTabSz="930245" eaLnBrk="0" fontAlgn="base" hangingPunct="0">
              <a:spcBef>
                <a:spcPct val="0"/>
              </a:spcBef>
              <a:spcAft>
                <a:spcPct val="0"/>
              </a:spcAft>
              <a:defRPr>
                <a:solidFill>
                  <a:schemeClr val="tx1"/>
                </a:solidFill>
                <a:latin typeface="Arial" pitchFamily="34" charset="0"/>
              </a:defRPr>
            </a:lvl8pPr>
            <a:lvl9pPr marL="3886075" indent="-228594" defTabSz="930245" eaLnBrk="0" fontAlgn="base" hangingPunct="0">
              <a:spcBef>
                <a:spcPct val="0"/>
              </a:spcBef>
              <a:spcAft>
                <a:spcPct val="0"/>
              </a:spcAft>
              <a:defRPr>
                <a:solidFill>
                  <a:schemeClr val="tx1"/>
                </a:solidFill>
                <a:latin typeface="Arial" pitchFamily="34" charset="0"/>
              </a:defRPr>
            </a:lvl9pPr>
          </a:lstStyle>
          <a:p>
            <a:pPr eaLnBrk="1" hangingPunct="1">
              <a:defRPr/>
            </a:pPr>
            <a:r>
              <a:rPr lang="en-CA">
                <a:solidFill>
                  <a:prstClr val="black"/>
                </a:solidFill>
              </a:rPr>
              <a:t>Getting Started in Aquaculture Workshop</a:t>
            </a:r>
          </a:p>
        </p:txBody>
      </p:sp>
      <p:sp>
        <p:nvSpPr>
          <p:cNvPr id="418819" name="Rectangle 7"/>
          <p:cNvSpPr>
            <a:spLocks noGrp="1" noChangeArrowheads="1"/>
          </p:cNvSpPr>
          <p:nvPr>
            <p:ph type="sldNum" sz="quarter" idx="5"/>
          </p:nvPr>
        </p:nvSpPr>
        <p:spPr>
          <a:noFill/>
        </p:spPr>
        <p:txBody>
          <a:bodyPr/>
          <a:lstStyle>
            <a:lvl1pPr defTabSz="930245" eaLnBrk="0" hangingPunct="0">
              <a:defRPr>
                <a:solidFill>
                  <a:schemeClr val="tx1"/>
                </a:solidFill>
                <a:latin typeface="Arial" pitchFamily="34" charset="0"/>
              </a:defRPr>
            </a:lvl1pPr>
            <a:lvl2pPr marL="742926" indent="-285740" defTabSz="930245" eaLnBrk="0" hangingPunct="0">
              <a:defRPr>
                <a:solidFill>
                  <a:schemeClr val="tx1"/>
                </a:solidFill>
                <a:latin typeface="Arial" pitchFamily="34" charset="0"/>
              </a:defRPr>
            </a:lvl2pPr>
            <a:lvl3pPr marL="1142964" indent="-228594" defTabSz="930245" eaLnBrk="0" hangingPunct="0">
              <a:defRPr>
                <a:solidFill>
                  <a:schemeClr val="tx1"/>
                </a:solidFill>
                <a:latin typeface="Arial" pitchFamily="34" charset="0"/>
              </a:defRPr>
            </a:lvl3pPr>
            <a:lvl4pPr marL="1600148" indent="-228594" defTabSz="930245" eaLnBrk="0" hangingPunct="0">
              <a:defRPr>
                <a:solidFill>
                  <a:schemeClr val="tx1"/>
                </a:solidFill>
                <a:latin typeface="Arial" pitchFamily="34" charset="0"/>
              </a:defRPr>
            </a:lvl4pPr>
            <a:lvl5pPr marL="2057335" indent="-228594" defTabSz="930245" eaLnBrk="0" hangingPunct="0">
              <a:defRPr>
                <a:solidFill>
                  <a:schemeClr val="tx1"/>
                </a:solidFill>
                <a:latin typeface="Arial" pitchFamily="34" charset="0"/>
              </a:defRPr>
            </a:lvl5pPr>
            <a:lvl6pPr marL="2514520" indent="-228594" defTabSz="930245" eaLnBrk="0" fontAlgn="base" hangingPunct="0">
              <a:spcBef>
                <a:spcPct val="0"/>
              </a:spcBef>
              <a:spcAft>
                <a:spcPct val="0"/>
              </a:spcAft>
              <a:defRPr>
                <a:solidFill>
                  <a:schemeClr val="tx1"/>
                </a:solidFill>
                <a:latin typeface="Arial" pitchFamily="34" charset="0"/>
              </a:defRPr>
            </a:lvl6pPr>
            <a:lvl7pPr marL="2971705" indent="-228594" defTabSz="930245" eaLnBrk="0" fontAlgn="base" hangingPunct="0">
              <a:spcBef>
                <a:spcPct val="0"/>
              </a:spcBef>
              <a:spcAft>
                <a:spcPct val="0"/>
              </a:spcAft>
              <a:defRPr>
                <a:solidFill>
                  <a:schemeClr val="tx1"/>
                </a:solidFill>
                <a:latin typeface="Arial" pitchFamily="34" charset="0"/>
              </a:defRPr>
            </a:lvl7pPr>
            <a:lvl8pPr marL="3428890" indent="-228594" defTabSz="930245" eaLnBrk="0" fontAlgn="base" hangingPunct="0">
              <a:spcBef>
                <a:spcPct val="0"/>
              </a:spcBef>
              <a:spcAft>
                <a:spcPct val="0"/>
              </a:spcAft>
              <a:defRPr>
                <a:solidFill>
                  <a:schemeClr val="tx1"/>
                </a:solidFill>
                <a:latin typeface="Arial" pitchFamily="34" charset="0"/>
              </a:defRPr>
            </a:lvl8pPr>
            <a:lvl9pPr marL="3886075" indent="-228594" defTabSz="930245" eaLnBrk="0" fontAlgn="base" hangingPunct="0">
              <a:spcBef>
                <a:spcPct val="0"/>
              </a:spcBef>
              <a:spcAft>
                <a:spcPct val="0"/>
              </a:spcAft>
              <a:defRPr>
                <a:solidFill>
                  <a:schemeClr val="tx1"/>
                </a:solidFill>
                <a:latin typeface="Arial" pitchFamily="34" charset="0"/>
              </a:defRPr>
            </a:lvl9pPr>
          </a:lstStyle>
          <a:p>
            <a:pPr eaLnBrk="1" hangingPunct="1">
              <a:defRPr/>
            </a:pPr>
            <a:fld id="{3EA0C300-D191-4E4A-86B3-655CBC58F1C6}" type="slidenum">
              <a:rPr lang="fr-FR" smtClean="0">
                <a:solidFill>
                  <a:prstClr val="black"/>
                </a:solidFill>
              </a:rPr>
              <a:pPr eaLnBrk="1" hangingPunct="1">
                <a:defRPr/>
              </a:pPr>
              <a:t>7</a:t>
            </a:fld>
            <a:endParaRPr lang="fr-FR">
              <a:solidFill>
                <a:prstClr val="black"/>
              </a:solidFill>
            </a:endParaRPr>
          </a:p>
        </p:txBody>
      </p:sp>
      <p:sp>
        <p:nvSpPr>
          <p:cNvPr id="418820" name="Rectangle 2"/>
          <p:cNvSpPr>
            <a:spLocks noGrp="1" noRot="1" noChangeAspect="1" noChangeArrowheads="1" noTextEdit="1"/>
          </p:cNvSpPr>
          <p:nvPr>
            <p:ph type="sldImg"/>
          </p:nvPr>
        </p:nvSpPr>
        <p:spPr>
          <a:xfrm>
            <a:off x="2333625" y="523875"/>
            <a:ext cx="4640263" cy="2611438"/>
          </a:xfrm>
          <a:solidFill>
            <a:srgbClr val="FFFFFF"/>
          </a:solidFill>
          <a:ln w="12700" cap="flat"/>
        </p:spPr>
      </p:sp>
      <p:sp>
        <p:nvSpPr>
          <p:cNvPr id="418821" name="Rectangle 3"/>
          <p:cNvSpPr>
            <a:spLocks noGrp="1" noChangeArrowheads="1"/>
          </p:cNvSpPr>
          <p:nvPr>
            <p:ph type="body" idx="1"/>
          </p:nvPr>
        </p:nvSpPr>
        <p:spPr>
          <a:xfrm>
            <a:off x="1241427" y="3313113"/>
            <a:ext cx="6824663" cy="3136900"/>
          </a:xfrm>
          <a:noFill/>
        </p:spPr>
        <p:txBody>
          <a:bodyPr lIns="92082" tIns="46040" rIns="92082" bIns="46040"/>
          <a:lstStyle/>
          <a:p>
            <a:endParaRPr lang="en-US">
              <a:latin typeface="Arial" pitchFamily="34" charset="0"/>
            </a:endParaRPr>
          </a:p>
        </p:txBody>
      </p:sp>
      <p:sp>
        <p:nvSpPr>
          <p:cNvPr id="2" name="Date Placeholder 1"/>
          <p:cNvSpPr>
            <a:spLocks noGrp="1"/>
          </p:cNvSpPr>
          <p:nvPr>
            <p:ph type="dt" idx="10"/>
          </p:nvPr>
        </p:nvSpPr>
        <p:spPr/>
        <p:txBody>
          <a:bodyPr/>
          <a:lstStyle/>
          <a:p>
            <a:pPr defTabSz="931231">
              <a:defRPr/>
            </a:pPr>
            <a:r>
              <a:rPr lang="en-CA">
                <a:solidFill>
                  <a:prstClr val="black"/>
                </a:solidFill>
                <a:latin typeface="Arial" charset="0"/>
              </a:rPr>
              <a:t>08/25/2016</a:t>
            </a:r>
          </a:p>
        </p:txBody>
      </p:sp>
    </p:spTree>
    <p:extLst>
      <p:ext uri="{BB962C8B-B14F-4D97-AF65-F5344CB8AC3E}">
        <p14:creationId xmlns:p14="http://schemas.microsoft.com/office/powerpoint/2010/main" val="3242129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CA">
                <a:solidFill>
                  <a:prstClr val="black"/>
                </a:solidFill>
              </a:rPr>
              <a:t>Getting Started in Aquaculture Workshop (8 March 2011)</a:t>
            </a:r>
          </a:p>
        </p:txBody>
      </p:sp>
      <p:sp>
        <p:nvSpPr>
          <p:cNvPr id="5" name="Rectangle 7"/>
          <p:cNvSpPr>
            <a:spLocks noGrp="1" noChangeArrowheads="1"/>
          </p:cNvSpPr>
          <p:nvPr>
            <p:ph type="sldNum" sz="quarter" idx="5"/>
          </p:nvPr>
        </p:nvSpPr>
        <p:spPr>
          <a:ln/>
        </p:spPr>
        <p:txBody>
          <a:bodyPr/>
          <a:lstStyle/>
          <a:p>
            <a:fld id="{65AE9D6B-F628-43A8-8AFC-654DF3934E86}" type="slidenum">
              <a:rPr lang="fr-FR">
                <a:solidFill>
                  <a:prstClr val="black"/>
                </a:solidFill>
              </a:rPr>
              <a:pPr/>
              <a:t>8</a:t>
            </a:fld>
            <a:endParaRPr lang="fr-FR">
              <a:solidFill>
                <a:prstClr val="black"/>
              </a:solidFill>
            </a:endParaRPr>
          </a:p>
        </p:txBody>
      </p:sp>
      <p:sp>
        <p:nvSpPr>
          <p:cNvPr id="43010" name="Rectangle 2"/>
          <p:cNvSpPr>
            <a:spLocks noGrp="1" noRot="1" noChangeAspect="1" noChangeArrowheads="1" noTextEdit="1"/>
          </p:cNvSpPr>
          <p:nvPr>
            <p:ph type="sldImg"/>
          </p:nvPr>
        </p:nvSpPr>
        <p:spPr>
          <a:xfrm>
            <a:off x="2335213" y="525463"/>
            <a:ext cx="4637087" cy="2609850"/>
          </a:xfrm>
          <a:solidFill>
            <a:srgbClr val="FFFFFF"/>
          </a:solidFill>
          <a:ln w="12700" cap="flat"/>
        </p:spPr>
      </p:sp>
      <p:sp>
        <p:nvSpPr>
          <p:cNvPr id="43011" name="Rectangle 3"/>
          <p:cNvSpPr>
            <a:spLocks noGrp="1" noChangeArrowheads="1"/>
          </p:cNvSpPr>
          <p:nvPr>
            <p:ph type="body" idx="1"/>
          </p:nvPr>
        </p:nvSpPr>
        <p:spPr>
          <a:xfrm>
            <a:off x="1241627" y="3313526"/>
            <a:ext cx="6824259" cy="3137011"/>
          </a:xfrm>
        </p:spPr>
        <p:txBody>
          <a:bodyPr lIns="91914" tIns="45957" rIns="91914" bIns="45957"/>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EFA77396-70FE-4EF1-8039-FB468F40B2A1}" type="slidenum">
              <a:rPr lang="en-CA" smtClean="0"/>
              <a:t>9</a:t>
            </a:fld>
            <a:endParaRPr lang="en-CA"/>
          </a:p>
        </p:txBody>
      </p:sp>
    </p:spTree>
    <p:extLst>
      <p:ext uri="{BB962C8B-B14F-4D97-AF65-F5344CB8AC3E}">
        <p14:creationId xmlns:p14="http://schemas.microsoft.com/office/powerpoint/2010/main" val="36817896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vmlDrawing" Target="../drawings/vmlDrawing4.v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vmlDrawing" Target="../drawings/vmlDrawing5.vml"/><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vmlDrawing" Target="../drawings/vmlDrawing6.vml"/><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vmlDrawing" Target="../drawings/vmlDrawing7.vml"/><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vmlDrawing" Target="../drawings/vmlDrawing8.v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vmlDrawing" Target="../drawings/vmlDrawing9.vml"/><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vmlDrawing" Target="../drawings/vmlDrawing10.vml"/><Relationship Id="rId4"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vmlDrawing" Target="../drawings/vmlDrawing11.v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E6D1D2B-B167-4BFD-8D23-70574D0D7D99}" type="datetimeFigureOut">
              <a:rPr lang="en-US" smtClean="0"/>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A42E3-3FA9-4F3D-A2A0-75B474B73630}" type="slidenum">
              <a:rPr lang="en-US" smtClean="0"/>
              <a:t>‹#›</a:t>
            </a:fld>
            <a:endParaRPr lang="en-US"/>
          </a:p>
        </p:txBody>
      </p:sp>
    </p:spTree>
    <p:extLst>
      <p:ext uri="{BB962C8B-B14F-4D97-AF65-F5344CB8AC3E}">
        <p14:creationId xmlns:p14="http://schemas.microsoft.com/office/powerpoint/2010/main" val="1696028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E6D1D2B-B167-4BFD-8D23-70574D0D7D99}" type="datetimeFigureOut">
              <a:rPr lang="en-US" smtClean="0"/>
              <a:t>5/23/2019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3A42E3-3FA9-4F3D-A2A0-75B474B73630}" type="slidenum">
              <a:rPr lang="en-US" smtClean="0"/>
              <a:t>‹#›</a:t>
            </a:fld>
            <a:endParaRPr lang="en-US"/>
          </a:p>
        </p:txBody>
      </p:sp>
    </p:spTree>
    <p:extLst>
      <p:ext uri="{BB962C8B-B14F-4D97-AF65-F5344CB8AC3E}">
        <p14:creationId xmlns:p14="http://schemas.microsoft.com/office/powerpoint/2010/main" val="3960608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E6D1D2B-B167-4BFD-8D23-70574D0D7D99}" type="datetimeFigureOut">
              <a:rPr lang="en-US" smtClean="0"/>
              <a:t>5/23/2019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3A42E3-3FA9-4F3D-A2A0-75B474B73630}" type="slidenum">
              <a:rPr lang="en-US" smtClean="0"/>
              <a:t>‹#›</a:t>
            </a:fld>
            <a:endParaRPr lang="en-US"/>
          </a:p>
        </p:txBody>
      </p:sp>
    </p:spTree>
    <p:extLst>
      <p:ext uri="{BB962C8B-B14F-4D97-AF65-F5344CB8AC3E}">
        <p14:creationId xmlns:p14="http://schemas.microsoft.com/office/powerpoint/2010/main" val="42749566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E6D1D2B-B167-4BFD-8D23-70574D0D7D99}" type="datetimeFigureOut">
              <a:rPr lang="en-US" smtClean="0"/>
              <a:t>5/23/2019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3A42E3-3FA9-4F3D-A2A0-75B474B73630}"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801739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E6D1D2B-B167-4BFD-8D23-70574D0D7D99}" type="datetimeFigureOut">
              <a:rPr lang="en-US" smtClean="0"/>
              <a:t>5/23/2019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3A42E3-3FA9-4F3D-A2A0-75B474B73630}" type="slidenum">
              <a:rPr lang="en-US" smtClean="0"/>
              <a:t>‹#›</a:t>
            </a:fld>
            <a:endParaRPr lang="en-US"/>
          </a:p>
        </p:txBody>
      </p:sp>
    </p:spTree>
    <p:extLst>
      <p:ext uri="{BB962C8B-B14F-4D97-AF65-F5344CB8AC3E}">
        <p14:creationId xmlns:p14="http://schemas.microsoft.com/office/powerpoint/2010/main" val="4129858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E6D1D2B-B167-4BFD-8D23-70574D0D7D99}" type="datetimeFigureOut">
              <a:rPr lang="en-US" smtClean="0"/>
              <a:t>5/23/2019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3A42E3-3FA9-4F3D-A2A0-75B474B73630}" type="slidenum">
              <a:rPr lang="en-US" smtClean="0"/>
              <a:t>‹#›</a:t>
            </a:fld>
            <a:endParaRPr lang="en-US"/>
          </a:p>
        </p:txBody>
      </p:sp>
    </p:spTree>
    <p:extLst>
      <p:ext uri="{BB962C8B-B14F-4D97-AF65-F5344CB8AC3E}">
        <p14:creationId xmlns:p14="http://schemas.microsoft.com/office/powerpoint/2010/main" val="23761227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E6D1D2B-B167-4BFD-8D23-70574D0D7D99}" type="datetimeFigureOut">
              <a:rPr lang="en-US" smtClean="0"/>
              <a:t>5/23/2019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3A42E3-3FA9-4F3D-A2A0-75B474B73630}" type="slidenum">
              <a:rPr lang="en-US" smtClean="0"/>
              <a:t>‹#›</a:t>
            </a:fld>
            <a:endParaRPr lang="en-US"/>
          </a:p>
        </p:txBody>
      </p:sp>
    </p:spTree>
    <p:extLst>
      <p:ext uri="{BB962C8B-B14F-4D97-AF65-F5344CB8AC3E}">
        <p14:creationId xmlns:p14="http://schemas.microsoft.com/office/powerpoint/2010/main" val="3816264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6D1D2B-B167-4BFD-8D23-70574D0D7D99}" type="datetimeFigureOut">
              <a:rPr lang="en-US" smtClean="0"/>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A42E3-3FA9-4F3D-A2A0-75B474B73630}" type="slidenum">
              <a:rPr lang="en-US" smtClean="0"/>
              <a:t>‹#›</a:t>
            </a:fld>
            <a:endParaRPr lang="en-US"/>
          </a:p>
        </p:txBody>
      </p:sp>
    </p:spTree>
    <p:extLst>
      <p:ext uri="{BB962C8B-B14F-4D97-AF65-F5344CB8AC3E}">
        <p14:creationId xmlns:p14="http://schemas.microsoft.com/office/powerpoint/2010/main" val="1774936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6D1D2B-B167-4BFD-8D23-70574D0D7D99}" type="datetimeFigureOut">
              <a:rPr lang="en-US" smtClean="0"/>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A42E3-3FA9-4F3D-A2A0-75B474B73630}" type="slidenum">
              <a:rPr lang="en-US" smtClean="0"/>
              <a:t>‹#›</a:t>
            </a:fld>
            <a:endParaRPr lang="en-US"/>
          </a:p>
        </p:txBody>
      </p:sp>
    </p:spTree>
    <p:extLst>
      <p:ext uri="{BB962C8B-B14F-4D97-AF65-F5344CB8AC3E}">
        <p14:creationId xmlns:p14="http://schemas.microsoft.com/office/powerpoint/2010/main" val="503092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6D1D2B-B167-4BFD-8D23-70574D0D7D99}" type="datetimeFigureOut">
              <a:rPr lang="en-US" smtClean="0"/>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A42E3-3FA9-4F3D-A2A0-75B474B73630}" type="slidenum">
              <a:rPr lang="en-US" smtClean="0"/>
              <a:t>‹#›</a:t>
            </a:fld>
            <a:endParaRPr lang="en-US"/>
          </a:p>
        </p:txBody>
      </p:sp>
    </p:spTree>
    <p:extLst>
      <p:ext uri="{BB962C8B-B14F-4D97-AF65-F5344CB8AC3E}">
        <p14:creationId xmlns:p14="http://schemas.microsoft.com/office/powerpoint/2010/main" val="4261351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graphicFrame>
        <p:nvGraphicFramePr>
          <p:cNvPr id="4" name="Object 7"/>
          <p:cNvGraphicFramePr>
            <a:graphicFrameLocks noChangeAspect="1"/>
          </p:cNvGraphicFramePr>
          <p:nvPr userDrawn="1"/>
        </p:nvGraphicFramePr>
        <p:xfrm>
          <a:off x="0" y="0"/>
          <a:ext cx="1591733" cy="6858000"/>
        </p:xfrm>
        <a:graphic>
          <a:graphicData uri="http://schemas.openxmlformats.org/presentationml/2006/ole">
            <mc:AlternateContent xmlns:mc="http://schemas.openxmlformats.org/markup-compatibility/2006">
              <mc:Choice xmlns:v="urn:schemas-microsoft-com:vml" Requires="v">
                <p:oleObj spid="_x0000_s7190" name="Image" r:id="rId3" imgW="1549206" imgH="8901587" progId="Photoshop.Image.6">
                  <p:embed/>
                </p:oleObj>
              </mc:Choice>
              <mc:Fallback>
                <p:oleObj name="Image" r:id="rId3" imgW="1549206" imgH="8901587" progId="Photoshop.Image.6">
                  <p:embed/>
                  <p:pic>
                    <p:nvPicPr>
                      <p:cNvPr id="4"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9173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le 1"/>
          <p:cNvSpPr>
            <a:spLocks noGrp="1"/>
          </p:cNvSpPr>
          <p:nvPr>
            <p:ph type="title"/>
          </p:nvPr>
        </p:nvSpPr>
        <p:spPr>
          <a:xfrm>
            <a:off x="527051" y="1125544"/>
            <a:ext cx="10972800" cy="796925"/>
          </a:xfrm>
        </p:spPr>
        <p:txBody>
          <a:bodyPr/>
          <a:lstStyle/>
          <a:p>
            <a:r>
              <a:rPr lang="en-US"/>
              <a:t>Click to edit Master title style</a:t>
            </a:r>
            <a:endParaRPr lang="en-CA"/>
          </a:p>
        </p:txBody>
      </p:sp>
      <p:sp>
        <p:nvSpPr>
          <p:cNvPr id="3" name="Chart Placeholder 2"/>
          <p:cNvSpPr>
            <a:spLocks noGrp="1"/>
          </p:cNvSpPr>
          <p:nvPr>
            <p:ph type="chart" idx="1"/>
          </p:nvPr>
        </p:nvSpPr>
        <p:spPr>
          <a:xfrm>
            <a:off x="527057" y="2205038"/>
            <a:ext cx="10943167" cy="3816350"/>
          </a:xfrm>
        </p:spPr>
        <p:txBody>
          <a:bodyPr/>
          <a:lstStyle/>
          <a:p>
            <a:pPr lvl="0"/>
            <a:endParaRPr lang="en-CA" noProof="0" dirty="0"/>
          </a:p>
        </p:txBody>
      </p:sp>
      <p:sp>
        <p:nvSpPr>
          <p:cNvPr id="5" name="Rectangle 4"/>
          <p:cNvSpPr>
            <a:spLocks noGrp="1" noChangeArrowheads="1"/>
          </p:cNvSpPr>
          <p:nvPr>
            <p:ph type="sldNum" sz="quarter" idx="10"/>
          </p:nvPr>
        </p:nvSpPr>
        <p:spPr/>
        <p:txBody>
          <a:bodyPr/>
          <a:lstStyle>
            <a:lvl1pPr>
              <a:defRPr>
                <a:ea typeface="ＭＳ Ｐゴシック" charset="-128"/>
              </a:defRPr>
            </a:lvl1pPr>
          </a:lstStyle>
          <a:p>
            <a:pPr>
              <a:defRPr/>
            </a:pPr>
            <a:fld id="{E4AB97C0-69CD-441A-A903-8981A1FD71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58985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6D1D2B-B167-4BFD-8D23-70574D0D7D99}" type="datetimeFigureOut">
              <a:rPr lang="en-US" smtClean="0"/>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A42E3-3FA9-4F3D-A2A0-75B474B73630}" type="slidenum">
              <a:rPr lang="en-US" smtClean="0"/>
              <a:t>‹#›</a:t>
            </a:fld>
            <a:endParaRPr lang="en-US"/>
          </a:p>
        </p:txBody>
      </p:sp>
    </p:spTree>
    <p:extLst>
      <p:ext uri="{BB962C8B-B14F-4D97-AF65-F5344CB8AC3E}">
        <p14:creationId xmlns:p14="http://schemas.microsoft.com/office/powerpoint/2010/main" val="4919507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cSld name="1_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8521" y="6"/>
            <a:ext cx="10513483" cy="1196975"/>
          </a:xfrm>
        </p:spPr>
        <p:txBody>
          <a:bodyPr/>
          <a:lstStyle/>
          <a:p>
            <a:r>
              <a:rPr lang="en-US"/>
              <a:t>Click to edit Master title style</a:t>
            </a:r>
            <a:endParaRPr lang="en-CA"/>
          </a:p>
        </p:txBody>
      </p:sp>
      <p:sp>
        <p:nvSpPr>
          <p:cNvPr id="3" name="Text Placeholder 2"/>
          <p:cNvSpPr>
            <a:spLocks noGrp="1"/>
          </p:cNvSpPr>
          <p:nvPr>
            <p:ph type="body" sz="half" idx="1"/>
          </p:nvPr>
        </p:nvSpPr>
        <p:spPr>
          <a:xfrm>
            <a:off x="1752601" y="1268419"/>
            <a:ext cx="5058833" cy="5113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7014634" y="1268419"/>
            <a:ext cx="5058833" cy="5113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6"/>
          <p:cNvSpPr>
            <a:spLocks noGrp="1" noChangeArrowheads="1"/>
          </p:cNvSpPr>
          <p:nvPr>
            <p:ph type="sldNum" sz="quarter" idx="10"/>
          </p:nvPr>
        </p:nvSpPr>
        <p:spPr>
          <a:ln/>
        </p:spPr>
        <p:txBody>
          <a:bodyPr/>
          <a:lstStyle>
            <a:lvl1pPr>
              <a:defRPr/>
            </a:lvl1pPr>
          </a:lstStyle>
          <a:p>
            <a:pPr>
              <a:defRPr/>
            </a:pPr>
            <a:fld id="{F78F72D8-400B-4B79-92BC-FAF4FC053F6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11908733"/>
      </p:ext>
    </p:extLst>
  </p:cSld>
  <p:clrMapOvr>
    <a:masterClrMapping/>
  </p:clrMapOvr>
  <p:transition spd="med">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graphicFrame>
        <p:nvGraphicFramePr>
          <p:cNvPr id="7" name="Object 7"/>
          <p:cNvGraphicFramePr>
            <a:graphicFrameLocks noChangeAspect="1"/>
          </p:cNvGraphicFramePr>
          <p:nvPr userDrawn="1"/>
        </p:nvGraphicFramePr>
        <p:xfrm>
          <a:off x="0" y="0"/>
          <a:ext cx="1591733" cy="6858000"/>
        </p:xfrm>
        <a:graphic>
          <a:graphicData uri="http://schemas.openxmlformats.org/presentationml/2006/ole">
            <mc:AlternateContent xmlns:mc="http://schemas.openxmlformats.org/markup-compatibility/2006">
              <mc:Choice xmlns:v="urn:schemas-microsoft-com:vml" Requires="v">
                <p:oleObj spid="_x0000_s8214" name="Image" r:id="rId3" imgW="1549206" imgH="8901587" progId="Photoshop.Image.6">
                  <p:embed/>
                </p:oleObj>
              </mc:Choice>
              <mc:Fallback>
                <p:oleObj name="Image" r:id="rId3" imgW="1549206" imgH="8901587" progId="Photoshop.Image.6">
                  <p:embed/>
                  <p:pic>
                    <p:nvPicPr>
                      <p:cNvPr id="7"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9173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le 1"/>
          <p:cNvSpPr>
            <a:spLocks noGrp="1"/>
          </p:cNvSpPr>
          <p:nvPr>
            <p:ph type="title" sz="quarter"/>
          </p:nvPr>
        </p:nvSpPr>
        <p:spPr>
          <a:xfrm>
            <a:off x="914400" y="333375"/>
            <a:ext cx="11277600" cy="1143000"/>
          </a:xfrm>
        </p:spPr>
        <p:txBody>
          <a:bodyPr/>
          <a:lstStyle/>
          <a:p>
            <a:r>
              <a:rPr lang="en-US"/>
              <a:t>Click to edit Master title style</a:t>
            </a:r>
            <a:endParaRPr lang="en-CA"/>
          </a:p>
        </p:txBody>
      </p:sp>
      <p:sp>
        <p:nvSpPr>
          <p:cNvPr id="3" name="Content Placeholder 2"/>
          <p:cNvSpPr>
            <a:spLocks noGrp="1"/>
          </p:cNvSpPr>
          <p:nvPr>
            <p:ph sz="quarter" idx="1"/>
          </p:nvPr>
        </p:nvSpPr>
        <p:spPr>
          <a:xfrm>
            <a:off x="914405" y="1700213"/>
            <a:ext cx="5537200" cy="236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quarter" idx="2"/>
          </p:nvPr>
        </p:nvSpPr>
        <p:spPr>
          <a:xfrm>
            <a:off x="6654805" y="1700213"/>
            <a:ext cx="5537200" cy="236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Content Placeholder 4"/>
          <p:cNvSpPr>
            <a:spLocks noGrp="1"/>
          </p:cNvSpPr>
          <p:nvPr>
            <p:ph sz="quarter" idx="3"/>
          </p:nvPr>
        </p:nvSpPr>
        <p:spPr>
          <a:xfrm>
            <a:off x="914405" y="4214813"/>
            <a:ext cx="5537200" cy="236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5"/>
          <p:cNvSpPr>
            <a:spLocks noGrp="1"/>
          </p:cNvSpPr>
          <p:nvPr>
            <p:ph sz="quarter" idx="4"/>
          </p:nvPr>
        </p:nvSpPr>
        <p:spPr>
          <a:xfrm>
            <a:off x="6654805" y="4214813"/>
            <a:ext cx="5537200" cy="236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Date Placeholder 6"/>
          <p:cNvSpPr>
            <a:spLocks noGrp="1"/>
          </p:cNvSpPr>
          <p:nvPr>
            <p:ph type="dt" sz="half" idx="10"/>
          </p:nvPr>
        </p:nvSpPr>
        <p:spPr>
          <a:xfrm>
            <a:off x="914400" y="6248400"/>
            <a:ext cx="2540000" cy="457200"/>
          </a:xfrm>
          <a:prstGeom prst="rect">
            <a:avLst/>
          </a:prstGeom>
        </p:spPr>
        <p:txBody>
          <a:bodyPr vert="horz" wrap="square" lIns="91440" tIns="45720" rIns="91440" bIns="45720" numCol="1" anchor="t" anchorCtr="0" compatLnSpc="1">
            <a:prstTxWarp prst="textNoShape">
              <a:avLst/>
            </a:prstTxWarp>
          </a:bodyPr>
          <a:lstStyle>
            <a:lvl1pPr>
              <a:defRPr>
                <a:latin typeface="Arial" charset="0"/>
              </a:defRPr>
            </a:lvl1pPr>
          </a:lstStyle>
          <a:p>
            <a:pPr>
              <a:defRPr/>
            </a:pPr>
            <a:endParaRPr lang="en-US">
              <a:solidFill>
                <a:srgbClr val="FFFFFF"/>
              </a:solidFill>
            </a:endParaRPr>
          </a:p>
        </p:txBody>
      </p:sp>
      <p:sp>
        <p:nvSpPr>
          <p:cNvPr id="9" name="Footer Placeholder 7"/>
          <p:cNvSpPr>
            <a:spLocks noGrp="1"/>
          </p:cNvSpPr>
          <p:nvPr>
            <p:ph type="ftr" sz="quarter" idx="11"/>
          </p:nvPr>
        </p:nvSpPr>
        <p:spPr>
          <a:xfrm>
            <a:off x="4165600" y="6248400"/>
            <a:ext cx="3860800" cy="457200"/>
          </a:xfrm>
          <a:prstGeom prst="rect">
            <a:avLst/>
          </a:prstGeom>
        </p:spPr>
        <p:txBody>
          <a:bodyPr vert="horz" wrap="square" lIns="91440" tIns="45720" rIns="91440" bIns="45720" numCol="1" anchor="t" anchorCtr="0" compatLnSpc="1">
            <a:prstTxWarp prst="textNoShape">
              <a:avLst/>
            </a:prstTxWarp>
          </a:bodyPr>
          <a:lstStyle>
            <a:lvl1pPr>
              <a:defRPr>
                <a:latin typeface="Arial" charset="0"/>
              </a:defRPr>
            </a:lvl1pPr>
          </a:lstStyle>
          <a:p>
            <a:pPr>
              <a:defRPr/>
            </a:pPr>
            <a:endParaRPr lang="en-US">
              <a:solidFill>
                <a:srgbClr val="FFFFFF"/>
              </a:solidFill>
            </a:endParaRPr>
          </a:p>
        </p:txBody>
      </p:sp>
      <p:sp>
        <p:nvSpPr>
          <p:cNvPr id="10" name="Slide Number Placeholder 8"/>
          <p:cNvSpPr>
            <a:spLocks noGrp="1"/>
          </p:cNvSpPr>
          <p:nvPr>
            <p:ph type="sldNum" sz="quarter" idx="12"/>
          </p:nvPr>
        </p:nvSpPr>
        <p:spPr>
          <a:xfrm>
            <a:off x="8737600" y="5791200"/>
            <a:ext cx="2540000" cy="914400"/>
          </a:xfrm>
        </p:spPr>
        <p:txBody>
          <a:bodyPr/>
          <a:lstStyle>
            <a:lvl1pPr>
              <a:defRPr/>
            </a:lvl1pPr>
          </a:lstStyle>
          <a:p>
            <a:pPr>
              <a:defRPr/>
            </a:pPr>
            <a:fld id="{42303F38-D69C-44FC-BF4D-CEDD11BC2B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93463705"/>
      </p:ext>
    </p:extLst>
  </p:cSld>
  <p:clrMapOvr>
    <a:masterClrMapping/>
  </p:clrMapOvr>
  <p:transition spd="med">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83767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 name="Object 7"/>
          <p:cNvGraphicFramePr>
            <a:graphicFrameLocks noChangeAspect="1"/>
          </p:cNvGraphicFramePr>
          <p:nvPr userDrawn="1"/>
        </p:nvGraphicFramePr>
        <p:xfrm>
          <a:off x="0" y="0"/>
          <a:ext cx="1591733" cy="6858000"/>
        </p:xfrm>
        <a:graphic>
          <a:graphicData uri="http://schemas.openxmlformats.org/presentationml/2006/ole">
            <mc:AlternateContent xmlns:mc="http://schemas.openxmlformats.org/markup-compatibility/2006">
              <mc:Choice xmlns:v="urn:schemas-microsoft-com:vml" Requires="v">
                <p:oleObj spid="_x0000_s10250" name="Image" r:id="rId3" imgW="1549206" imgH="8901587" progId="Photoshop.Image.6">
                  <p:embed/>
                </p:oleObj>
              </mc:Choice>
              <mc:Fallback>
                <p:oleObj name="Image" r:id="rId3" imgW="1549206" imgH="8901587" progId="Photoshop.Image.6">
                  <p:embed/>
                  <p:pic>
                    <p:nvPicPr>
                      <p:cNvPr id="4"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9173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98" name="Rectangle 2"/>
          <p:cNvSpPr>
            <a:spLocks noGrp="1" noChangeArrowheads="1"/>
          </p:cNvSpPr>
          <p:nvPr>
            <p:ph type="ctrTitle" sz="quarter"/>
          </p:nvPr>
        </p:nvSpPr>
        <p:spPr>
          <a:xfrm>
            <a:off x="1775890" y="620713"/>
            <a:ext cx="10075333" cy="1828800"/>
          </a:xfrm>
        </p:spPr>
        <p:txBody>
          <a:bodyPr/>
          <a:lstStyle>
            <a:lvl1pPr>
              <a:defRPr/>
            </a:lvl1pPr>
          </a:lstStyle>
          <a:p>
            <a:r>
              <a:rPr lang="en-US"/>
              <a:t>Click to edit Master title style</a:t>
            </a:r>
          </a:p>
        </p:txBody>
      </p:sp>
      <p:sp>
        <p:nvSpPr>
          <p:cNvPr id="4099" name="Rectangle 3"/>
          <p:cNvSpPr>
            <a:spLocks noGrp="1" noChangeArrowheads="1"/>
          </p:cNvSpPr>
          <p:nvPr>
            <p:ph type="subTitle" sz="quarter" idx="1"/>
          </p:nvPr>
        </p:nvSpPr>
        <p:spPr>
          <a:xfrm>
            <a:off x="1775884" y="2781300"/>
            <a:ext cx="9889067" cy="2952750"/>
          </a:xfrm>
        </p:spPr>
        <p:txBody>
          <a:bodyPr/>
          <a:lstStyle>
            <a:lvl1pPr marL="0" indent="0" algn="ctr">
              <a:buFont typeface="Wingdings" pitchFamily="2" charset="2"/>
              <a:buNone/>
              <a:defRPr/>
            </a:lvl1pPr>
          </a:lstStyle>
          <a:p>
            <a:r>
              <a:rPr lang="en-US"/>
              <a:t>Click to edit Master subtitle style</a:t>
            </a:r>
          </a:p>
        </p:txBody>
      </p:sp>
      <p:sp>
        <p:nvSpPr>
          <p:cNvPr id="5" name="Rectangle 4"/>
          <p:cNvSpPr>
            <a:spLocks noGrp="1" noChangeArrowheads="1"/>
          </p:cNvSpPr>
          <p:nvPr>
            <p:ph type="sldNum" sz="quarter" idx="10"/>
          </p:nvPr>
        </p:nvSpPr>
        <p:spPr>
          <a:xfrm>
            <a:off x="8976784" y="6165850"/>
            <a:ext cx="2844800" cy="476250"/>
          </a:xfrm>
        </p:spPr>
        <p:txBody>
          <a:bodyPr/>
          <a:lstStyle>
            <a:lvl1pPr>
              <a:defRPr/>
            </a:lvl1pPr>
          </a:lstStyle>
          <a:p>
            <a:pPr defTabSz="914400" fontAlgn="base">
              <a:spcBef>
                <a:spcPct val="0"/>
              </a:spcBef>
              <a:spcAft>
                <a:spcPct val="0"/>
              </a:spcAft>
              <a:defRPr/>
            </a:pPr>
            <a:fld id="{2531E060-CD34-46A9-B375-98A9EDC1414F}" type="slidenum">
              <a:rPr lang="en-US" smtClean="0">
                <a:solidFill>
                  <a:srgbClr val="FFFFFF"/>
                </a:solidFill>
              </a:rPr>
              <a:pPr defTabSz="914400"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2112033181"/>
      </p:ext>
    </p:extLst>
  </p:cSld>
  <p:clrMapOvr>
    <a:masterClrMapping/>
  </p:clrMapOvr>
  <p:transition spd="med">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6"/>
          <p:cNvSpPr>
            <a:spLocks noGrp="1" noChangeArrowheads="1"/>
          </p:cNvSpPr>
          <p:nvPr>
            <p:ph type="sldNum" sz="quarter" idx="10"/>
          </p:nvPr>
        </p:nvSpPr>
        <p:spPr>
          <a:ln/>
        </p:spPr>
        <p:txBody>
          <a:bodyPr/>
          <a:lstStyle>
            <a:lvl1pPr>
              <a:defRPr/>
            </a:lvl1pPr>
          </a:lstStyle>
          <a:p>
            <a:pPr defTabSz="914400" fontAlgn="base">
              <a:spcBef>
                <a:spcPct val="0"/>
              </a:spcBef>
              <a:spcAft>
                <a:spcPct val="0"/>
              </a:spcAft>
              <a:defRPr/>
            </a:pPr>
            <a:fld id="{5EFB0DDE-3769-430F-BD16-DB2DD7B3DD33}" type="slidenum">
              <a:rPr lang="en-US" smtClean="0">
                <a:solidFill>
                  <a:srgbClr val="FFFFFF"/>
                </a:solidFill>
              </a:rPr>
              <a:pPr defTabSz="914400"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1092787354"/>
      </p:ext>
    </p:extLst>
  </p:cSld>
  <p:clrMapOvr>
    <a:masterClrMapping/>
  </p:clrMapOvr>
  <p:transition spd="med">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defTabSz="914400" fontAlgn="base">
              <a:spcBef>
                <a:spcPct val="0"/>
              </a:spcBef>
              <a:spcAft>
                <a:spcPct val="0"/>
              </a:spcAft>
              <a:defRPr/>
            </a:pPr>
            <a:fld id="{475F3CED-F279-4FAB-95EA-1F597012D22C}" type="slidenum">
              <a:rPr lang="en-US" smtClean="0">
                <a:solidFill>
                  <a:srgbClr val="FFFFFF"/>
                </a:solidFill>
              </a:rPr>
              <a:pPr defTabSz="914400"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366728345"/>
      </p:ext>
    </p:extLst>
  </p:cSld>
  <p:clrMapOvr>
    <a:masterClrMapping/>
  </p:clrMapOvr>
  <p:transition spd="med">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752601" y="1268419"/>
            <a:ext cx="5058833" cy="5113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7014634" y="1268419"/>
            <a:ext cx="5058833" cy="5113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6"/>
          <p:cNvSpPr>
            <a:spLocks noGrp="1" noChangeArrowheads="1"/>
          </p:cNvSpPr>
          <p:nvPr>
            <p:ph type="sldNum" sz="quarter" idx="10"/>
          </p:nvPr>
        </p:nvSpPr>
        <p:spPr>
          <a:ln/>
        </p:spPr>
        <p:txBody>
          <a:bodyPr/>
          <a:lstStyle>
            <a:lvl1pPr>
              <a:defRPr/>
            </a:lvl1pPr>
          </a:lstStyle>
          <a:p>
            <a:pPr defTabSz="914400" fontAlgn="base">
              <a:spcBef>
                <a:spcPct val="0"/>
              </a:spcBef>
              <a:spcAft>
                <a:spcPct val="0"/>
              </a:spcAft>
              <a:defRPr/>
            </a:pPr>
            <a:fld id="{DBCE1244-6435-4175-8D6C-32ABC701E5B9}" type="slidenum">
              <a:rPr lang="en-US" smtClean="0">
                <a:solidFill>
                  <a:srgbClr val="FFFFFF"/>
                </a:solidFill>
              </a:rPr>
              <a:pPr defTabSz="914400"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2421543983"/>
      </p:ext>
    </p:extLst>
  </p:cSld>
  <p:clrMapOvr>
    <a:masterClrMapping/>
  </p:clrMapOvr>
  <p:transition spd="med">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6"/>
          <p:cNvSpPr>
            <a:spLocks noGrp="1" noChangeArrowheads="1"/>
          </p:cNvSpPr>
          <p:nvPr>
            <p:ph type="sldNum" sz="quarter" idx="10"/>
          </p:nvPr>
        </p:nvSpPr>
        <p:spPr>
          <a:ln/>
        </p:spPr>
        <p:txBody>
          <a:bodyPr/>
          <a:lstStyle>
            <a:lvl1pPr>
              <a:defRPr/>
            </a:lvl1pPr>
          </a:lstStyle>
          <a:p>
            <a:pPr defTabSz="914400" fontAlgn="base">
              <a:spcBef>
                <a:spcPct val="0"/>
              </a:spcBef>
              <a:spcAft>
                <a:spcPct val="0"/>
              </a:spcAft>
              <a:defRPr/>
            </a:pPr>
            <a:fld id="{F49EE930-8363-41E2-AC50-D3216E7A270A}" type="slidenum">
              <a:rPr lang="en-US" smtClean="0">
                <a:solidFill>
                  <a:srgbClr val="FFFFFF"/>
                </a:solidFill>
              </a:rPr>
              <a:pPr defTabSz="914400"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339777011"/>
      </p:ext>
    </p:extLst>
  </p:cSld>
  <p:clrMapOvr>
    <a:masterClrMapping/>
  </p:clrMapOvr>
  <p:transition spd="med">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6"/>
          <p:cNvSpPr>
            <a:spLocks noGrp="1" noChangeArrowheads="1"/>
          </p:cNvSpPr>
          <p:nvPr>
            <p:ph type="sldNum" sz="quarter" idx="10"/>
          </p:nvPr>
        </p:nvSpPr>
        <p:spPr>
          <a:ln/>
        </p:spPr>
        <p:txBody>
          <a:bodyPr/>
          <a:lstStyle>
            <a:lvl1pPr>
              <a:defRPr/>
            </a:lvl1pPr>
          </a:lstStyle>
          <a:p>
            <a:pPr defTabSz="914400" fontAlgn="base">
              <a:spcBef>
                <a:spcPct val="0"/>
              </a:spcBef>
              <a:spcAft>
                <a:spcPct val="0"/>
              </a:spcAft>
              <a:defRPr/>
            </a:pPr>
            <a:fld id="{25E47A13-DC8A-485E-B567-6E2CC0EED5AA}" type="slidenum">
              <a:rPr lang="en-US" smtClean="0">
                <a:solidFill>
                  <a:srgbClr val="FFFFFF"/>
                </a:solidFill>
              </a:rPr>
              <a:pPr defTabSz="914400"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1943938130"/>
      </p:ext>
    </p:extLst>
  </p:cSld>
  <p:clrMapOvr>
    <a:masterClrMapping/>
  </p:clrMapOvr>
  <p:transition spd="med">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defTabSz="914400" fontAlgn="base">
              <a:spcBef>
                <a:spcPct val="0"/>
              </a:spcBef>
              <a:spcAft>
                <a:spcPct val="0"/>
              </a:spcAft>
              <a:defRPr/>
            </a:pPr>
            <a:fld id="{6664C16E-17A0-4C46-92F5-1CC56BC0445F}" type="slidenum">
              <a:rPr lang="en-US" smtClean="0">
                <a:solidFill>
                  <a:srgbClr val="FFFFFF"/>
                </a:solidFill>
              </a:rPr>
              <a:pPr defTabSz="914400"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3871966895"/>
      </p:ext>
    </p:extLst>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6D1D2B-B167-4BFD-8D23-70574D0D7D99}" type="datetimeFigureOut">
              <a:rPr lang="en-US" smtClean="0"/>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A42E3-3FA9-4F3D-A2A0-75B474B73630}" type="slidenum">
              <a:rPr lang="en-US" smtClean="0"/>
              <a:t>‹#›</a:t>
            </a:fld>
            <a:endParaRPr lang="en-US"/>
          </a:p>
        </p:txBody>
      </p:sp>
    </p:spTree>
    <p:extLst>
      <p:ext uri="{BB962C8B-B14F-4D97-AF65-F5344CB8AC3E}">
        <p14:creationId xmlns:p14="http://schemas.microsoft.com/office/powerpoint/2010/main" val="11955628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4766733"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defTabSz="914400" fontAlgn="base">
              <a:spcBef>
                <a:spcPct val="0"/>
              </a:spcBef>
              <a:spcAft>
                <a:spcPct val="0"/>
              </a:spcAft>
              <a:defRPr/>
            </a:pPr>
            <a:fld id="{6819392D-434B-4733-A4EA-AA19E729209C}" type="slidenum">
              <a:rPr lang="en-US" smtClean="0">
                <a:solidFill>
                  <a:srgbClr val="FFFFFF"/>
                </a:solidFill>
              </a:rPr>
              <a:pPr defTabSz="914400"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2859010019"/>
      </p:ext>
    </p:extLst>
  </p:cSld>
  <p:clrMapOvr>
    <a:masterClrMapping/>
  </p:clrMapOvr>
  <p:transition spd="med">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defTabSz="914400" fontAlgn="base">
              <a:spcBef>
                <a:spcPct val="0"/>
              </a:spcBef>
              <a:spcAft>
                <a:spcPct val="0"/>
              </a:spcAft>
              <a:defRPr/>
            </a:pPr>
            <a:fld id="{F185F0FE-BFA6-4145-806C-26F60E5B8D81}" type="slidenum">
              <a:rPr lang="en-US" smtClean="0">
                <a:solidFill>
                  <a:srgbClr val="FFFFFF"/>
                </a:solidFill>
              </a:rPr>
              <a:pPr defTabSz="914400"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1447918202"/>
      </p:ext>
    </p:extLst>
  </p:cSld>
  <p:clrMapOvr>
    <a:masterClrMapping/>
  </p:clrMapOvr>
  <p:transition spd="med">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6"/>
          <p:cNvSpPr>
            <a:spLocks noGrp="1" noChangeArrowheads="1"/>
          </p:cNvSpPr>
          <p:nvPr>
            <p:ph type="sldNum" sz="quarter" idx="10"/>
          </p:nvPr>
        </p:nvSpPr>
        <p:spPr>
          <a:ln/>
        </p:spPr>
        <p:txBody>
          <a:bodyPr/>
          <a:lstStyle>
            <a:lvl1pPr>
              <a:defRPr/>
            </a:lvl1pPr>
          </a:lstStyle>
          <a:p>
            <a:pPr defTabSz="914400" fontAlgn="base">
              <a:spcBef>
                <a:spcPct val="0"/>
              </a:spcBef>
              <a:spcAft>
                <a:spcPct val="0"/>
              </a:spcAft>
              <a:defRPr/>
            </a:pPr>
            <a:fld id="{FDDFC856-D8E8-4034-A1E5-1D196DC720CA}" type="slidenum">
              <a:rPr lang="en-US" smtClean="0">
                <a:solidFill>
                  <a:srgbClr val="FFFFFF"/>
                </a:solidFill>
              </a:rPr>
              <a:pPr defTabSz="914400"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3847824012"/>
      </p:ext>
    </p:extLst>
  </p:cSld>
  <p:clrMapOvr>
    <a:masterClrMapping/>
  </p:clrMapOvr>
  <p:transition spd="med">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65218" y="0"/>
            <a:ext cx="2626783" cy="638175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678525" y="0"/>
            <a:ext cx="7683500" cy="63817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6"/>
          <p:cNvSpPr>
            <a:spLocks noGrp="1" noChangeArrowheads="1"/>
          </p:cNvSpPr>
          <p:nvPr>
            <p:ph type="sldNum" sz="quarter" idx="10"/>
          </p:nvPr>
        </p:nvSpPr>
        <p:spPr>
          <a:ln/>
        </p:spPr>
        <p:txBody>
          <a:bodyPr/>
          <a:lstStyle>
            <a:lvl1pPr>
              <a:defRPr/>
            </a:lvl1pPr>
          </a:lstStyle>
          <a:p>
            <a:pPr defTabSz="914400" fontAlgn="base">
              <a:spcBef>
                <a:spcPct val="0"/>
              </a:spcBef>
              <a:spcAft>
                <a:spcPct val="0"/>
              </a:spcAft>
              <a:defRPr/>
            </a:pPr>
            <a:fld id="{94D82B3B-4489-4CCC-9ABF-85392F108310}" type="slidenum">
              <a:rPr lang="en-US" smtClean="0">
                <a:solidFill>
                  <a:srgbClr val="FFFFFF"/>
                </a:solidFill>
              </a:rPr>
              <a:pPr defTabSz="914400"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3837303384"/>
      </p:ext>
    </p:extLst>
  </p:cSld>
  <p:clrMapOvr>
    <a:masterClrMapping/>
  </p:clrMapOvr>
  <p:transition spd="med">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678521" y="6"/>
            <a:ext cx="10513483" cy="1196975"/>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1752601" y="1268419"/>
            <a:ext cx="5058833" cy="5113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7014634" y="1268419"/>
            <a:ext cx="5058833" cy="2479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Content Placeholder 4"/>
          <p:cNvSpPr>
            <a:spLocks noGrp="1"/>
          </p:cNvSpPr>
          <p:nvPr>
            <p:ph sz="quarter" idx="3"/>
          </p:nvPr>
        </p:nvSpPr>
        <p:spPr>
          <a:xfrm>
            <a:off x="7014634" y="3900488"/>
            <a:ext cx="5058833" cy="2481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Rectangle 6"/>
          <p:cNvSpPr>
            <a:spLocks noGrp="1" noChangeArrowheads="1"/>
          </p:cNvSpPr>
          <p:nvPr>
            <p:ph type="sldNum" sz="quarter" idx="10"/>
          </p:nvPr>
        </p:nvSpPr>
        <p:spPr>
          <a:ln/>
        </p:spPr>
        <p:txBody>
          <a:bodyPr/>
          <a:lstStyle>
            <a:lvl1pPr>
              <a:defRPr/>
            </a:lvl1pPr>
          </a:lstStyle>
          <a:p>
            <a:pPr defTabSz="914400" fontAlgn="base">
              <a:spcBef>
                <a:spcPct val="0"/>
              </a:spcBef>
              <a:spcAft>
                <a:spcPct val="0"/>
              </a:spcAft>
              <a:defRPr/>
            </a:pPr>
            <a:fld id="{58026378-E367-498B-B8B1-EE8A4CBB1DED}" type="slidenum">
              <a:rPr lang="en-US" smtClean="0">
                <a:solidFill>
                  <a:srgbClr val="FFFFFF"/>
                </a:solidFill>
              </a:rPr>
              <a:pPr defTabSz="914400"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3933647749"/>
      </p:ext>
    </p:extLst>
  </p:cSld>
  <p:clrMapOvr>
    <a:masterClrMapping/>
  </p:clrMapOvr>
  <p:transition spd="med">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678521" y="6"/>
            <a:ext cx="10513483" cy="1196975"/>
          </a:xfrm>
        </p:spPr>
        <p:txBody>
          <a:bodyPr/>
          <a:lstStyle/>
          <a:p>
            <a:r>
              <a:rPr lang="en-US" smtClean="0"/>
              <a:t>Click to edit Master title style</a:t>
            </a:r>
            <a:endParaRPr lang="en-CA"/>
          </a:p>
        </p:txBody>
      </p:sp>
      <p:sp>
        <p:nvSpPr>
          <p:cNvPr id="3" name="Content Placeholder 2"/>
          <p:cNvSpPr>
            <a:spLocks noGrp="1"/>
          </p:cNvSpPr>
          <p:nvPr>
            <p:ph sz="half" idx="1"/>
          </p:nvPr>
        </p:nvSpPr>
        <p:spPr>
          <a:xfrm>
            <a:off x="1752601" y="1268419"/>
            <a:ext cx="5058833" cy="5113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7014634" y="1268419"/>
            <a:ext cx="5058833" cy="2479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Content Placeholder 4"/>
          <p:cNvSpPr>
            <a:spLocks noGrp="1"/>
          </p:cNvSpPr>
          <p:nvPr>
            <p:ph sz="quarter" idx="3"/>
          </p:nvPr>
        </p:nvSpPr>
        <p:spPr>
          <a:xfrm>
            <a:off x="7014634" y="3900488"/>
            <a:ext cx="5058833" cy="2481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Rectangle 6"/>
          <p:cNvSpPr>
            <a:spLocks noGrp="1" noChangeArrowheads="1"/>
          </p:cNvSpPr>
          <p:nvPr>
            <p:ph type="sldNum" sz="quarter" idx="10"/>
          </p:nvPr>
        </p:nvSpPr>
        <p:spPr>
          <a:ln/>
        </p:spPr>
        <p:txBody>
          <a:bodyPr/>
          <a:lstStyle>
            <a:lvl1pPr>
              <a:defRPr/>
            </a:lvl1pPr>
          </a:lstStyle>
          <a:p>
            <a:pPr defTabSz="914400" fontAlgn="base">
              <a:spcBef>
                <a:spcPct val="0"/>
              </a:spcBef>
              <a:spcAft>
                <a:spcPct val="0"/>
              </a:spcAft>
              <a:defRPr/>
            </a:pPr>
            <a:fld id="{BD20A22B-AB1E-47A2-BF7F-956B66A91CC1}" type="slidenum">
              <a:rPr lang="en-US" smtClean="0">
                <a:solidFill>
                  <a:srgbClr val="FFFFFF"/>
                </a:solidFill>
              </a:rPr>
              <a:pPr defTabSz="914400"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3221715745"/>
      </p:ext>
    </p:extLst>
  </p:cSld>
  <p:clrMapOvr>
    <a:masterClrMapping/>
  </p:clrMapOvr>
  <p:transition spd="med">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graphicFrame>
        <p:nvGraphicFramePr>
          <p:cNvPr id="5" name="Object 7"/>
          <p:cNvGraphicFramePr>
            <a:graphicFrameLocks noChangeAspect="1"/>
          </p:cNvGraphicFramePr>
          <p:nvPr userDrawn="1"/>
        </p:nvGraphicFramePr>
        <p:xfrm>
          <a:off x="0" y="0"/>
          <a:ext cx="1591733" cy="6858000"/>
        </p:xfrm>
        <a:graphic>
          <a:graphicData uri="http://schemas.openxmlformats.org/presentationml/2006/ole">
            <mc:AlternateContent xmlns:mc="http://schemas.openxmlformats.org/markup-compatibility/2006">
              <mc:Choice xmlns:v="urn:schemas-microsoft-com:vml" Requires="v">
                <p:oleObj spid="_x0000_s11274" name="Image" r:id="rId3" imgW="1549206" imgH="8901587" progId="Photoshop.Image.6">
                  <p:embed/>
                </p:oleObj>
              </mc:Choice>
              <mc:Fallback>
                <p:oleObj name="Image" r:id="rId3" imgW="1549206" imgH="8901587" progId="Photoshop.Image.6">
                  <p:embed/>
                  <p:pic>
                    <p:nvPicPr>
                      <p:cNvPr id="5"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9173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le 1"/>
          <p:cNvSpPr>
            <a:spLocks noGrp="1"/>
          </p:cNvSpPr>
          <p:nvPr>
            <p:ph type="title"/>
          </p:nvPr>
        </p:nvSpPr>
        <p:spPr>
          <a:xfrm>
            <a:off x="914400" y="333375"/>
            <a:ext cx="112776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914405" y="1700213"/>
            <a:ext cx="55372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654805" y="1700213"/>
            <a:ext cx="55372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Date Placeholder 4"/>
          <p:cNvSpPr>
            <a:spLocks noGrp="1"/>
          </p:cNvSpPr>
          <p:nvPr>
            <p:ph type="dt" sz="half" idx="10"/>
          </p:nvPr>
        </p:nvSpPr>
        <p:spPr>
          <a:xfrm>
            <a:off x="914400" y="6248400"/>
            <a:ext cx="2540000" cy="457200"/>
          </a:xfrm>
          <a:prstGeom prst="rect">
            <a:avLst/>
          </a:prstGeom>
        </p:spPr>
        <p:txBody>
          <a:bodyPr vert="horz" wrap="square" lIns="91440" tIns="45720" rIns="91440" bIns="45720" numCol="1" anchor="t" anchorCtr="0" compatLnSpc="1">
            <a:prstTxWarp prst="textNoShape">
              <a:avLst/>
            </a:prstTxWarp>
          </a:bodyPr>
          <a:lstStyle>
            <a:lvl1pPr>
              <a:defRPr>
                <a:latin typeface="Arial" charset="0"/>
              </a:defRPr>
            </a:lvl1pPr>
          </a:lstStyle>
          <a:p>
            <a:pPr defTabSz="914400" fontAlgn="base">
              <a:spcBef>
                <a:spcPct val="0"/>
              </a:spcBef>
              <a:spcAft>
                <a:spcPct val="0"/>
              </a:spcAft>
              <a:defRPr/>
            </a:pPr>
            <a:endParaRPr lang="en-US">
              <a:solidFill>
                <a:srgbClr val="FFFFFF"/>
              </a:solidFill>
            </a:endParaRPr>
          </a:p>
        </p:txBody>
      </p:sp>
      <p:sp>
        <p:nvSpPr>
          <p:cNvPr id="7" name="Footer Placeholder 5"/>
          <p:cNvSpPr>
            <a:spLocks noGrp="1"/>
          </p:cNvSpPr>
          <p:nvPr>
            <p:ph type="ftr" sz="quarter" idx="11"/>
          </p:nvPr>
        </p:nvSpPr>
        <p:spPr>
          <a:xfrm>
            <a:off x="4165600" y="6248400"/>
            <a:ext cx="3860800" cy="457200"/>
          </a:xfrm>
          <a:prstGeom prst="rect">
            <a:avLst/>
          </a:prstGeom>
        </p:spPr>
        <p:txBody>
          <a:bodyPr vert="horz" wrap="square" lIns="91440" tIns="45720" rIns="91440" bIns="45720" numCol="1" anchor="t" anchorCtr="0" compatLnSpc="1">
            <a:prstTxWarp prst="textNoShape">
              <a:avLst/>
            </a:prstTxWarp>
          </a:bodyPr>
          <a:lstStyle>
            <a:lvl1pPr>
              <a:defRPr>
                <a:latin typeface="Arial" charset="0"/>
              </a:defRPr>
            </a:lvl1pPr>
          </a:lstStyle>
          <a:p>
            <a:pPr defTabSz="914400" fontAlgn="base">
              <a:spcBef>
                <a:spcPct val="0"/>
              </a:spcBef>
              <a:spcAft>
                <a:spcPct val="0"/>
              </a:spcAft>
              <a:defRPr/>
            </a:pPr>
            <a:endParaRPr lang="en-US">
              <a:solidFill>
                <a:srgbClr val="FFFFFF"/>
              </a:solidFill>
            </a:endParaRPr>
          </a:p>
        </p:txBody>
      </p:sp>
      <p:sp>
        <p:nvSpPr>
          <p:cNvPr id="8" name="Slide Number Placeholder 6"/>
          <p:cNvSpPr>
            <a:spLocks noGrp="1"/>
          </p:cNvSpPr>
          <p:nvPr>
            <p:ph type="sldNum" sz="quarter" idx="12"/>
          </p:nvPr>
        </p:nvSpPr>
        <p:spPr>
          <a:xfrm>
            <a:off x="8737600" y="5791200"/>
            <a:ext cx="2540000" cy="914400"/>
          </a:xfrm>
        </p:spPr>
        <p:txBody>
          <a:bodyPr/>
          <a:lstStyle>
            <a:lvl1pPr>
              <a:defRPr/>
            </a:lvl1pPr>
          </a:lstStyle>
          <a:p>
            <a:pPr defTabSz="914400" fontAlgn="base">
              <a:spcBef>
                <a:spcPct val="0"/>
              </a:spcBef>
              <a:spcAft>
                <a:spcPct val="0"/>
              </a:spcAft>
              <a:defRPr/>
            </a:pPr>
            <a:fld id="{F534EBE9-8612-4C3C-81DE-DD40B195DCD1}" type="slidenum">
              <a:rPr lang="en-US" smtClean="0">
                <a:solidFill>
                  <a:srgbClr val="FFFFFF"/>
                </a:solidFill>
              </a:rPr>
              <a:pPr defTabSz="914400"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3125412204"/>
      </p:ext>
    </p:extLst>
  </p:cSld>
  <p:clrMapOvr>
    <a:masterClrMapping/>
  </p:clrMapOvr>
  <p:transition spd="med">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graphicFrame>
        <p:nvGraphicFramePr>
          <p:cNvPr id="7" name="Object 7"/>
          <p:cNvGraphicFramePr>
            <a:graphicFrameLocks noChangeAspect="1"/>
          </p:cNvGraphicFramePr>
          <p:nvPr userDrawn="1"/>
        </p:nvGraphicFramePr>
        <p:xfrm>
          <a:off x="0" y="0"/>
          <a:ext cx="1591733" cy="6858000"/>
        </p:xfrm>
        <a:graphic>
          <a:graphicData uri="http://schemas.openxmlformats.org/presentationml/2006/ole">
            <mc:AlternateContent xmlns:mc="http://schemas.openxmlformats.org/markup-compatibility/2006">
              <mc:Choice xmlns:v="urn:schemas-microsoft-com:vml" Requires="v">
                <p:oleObj spid="_x0000_s12298" name="Image" r:id="rId3" imgW="1549206" imgH="8901587" progId="Photoshop.Image.6">
                  <p:embed/>
                </p:oleObj>
              </mc:Choice>
              <mc:Fallback>
                <p:oleObj name="Image" r:id="rId3" imgW="1549206" imgH="8901587" progId="Photoshop.Image.6">
                  <p:embed/>
                  <p:pic>
                    <p:nvPicPr>
                      <p:cNvPr id="7"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9173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le 1"/>
          <p:cNvSpPr>
            <a:spLocks noGrp="1"/>
          </p:cNvSpPr>
          <p:nvPr>
            <p:ph type="title" sz="quarter"/>
          </p:nvPr>
        </p:nvSpPr>
        <p:spPr>
          <a:xfrm>
            <a:off x="914400" y="333375"/>
            <a:ext cx="11277600" cy="1143000"/>
          </a:xfrm>
        </p:spPr>
        <p:txBody>
          <a:bodyPr/>
          <a:lstStyle/>
          <a:p>
            <a:r>
              <a:rPr lang="en-US" smtClean="0"/>
              <a:t>Click to edit Master title style</a:t>
            </a:r>
            <a:endParaRPr lang="en-CA"/>
          </a:p>
        </p:txBody>
      </p:sp>
      <p:sp>
        <p:nvSpPr>
          <p:cNvPr id="3" name="Content Placeholder 2"/>
          <p:cNvSpPr>
            <a:spLocks noGrp="1"/>
          </p:cNvSpPr>
          <p:nvPr>
            <p:ph sz="quarter" idx="1"/>
          </p:nvPr>
        </p:nvSpPr>
        <p:spPr>
          <a:xfrm>
            <a:off x="914405" y="1700213"/>
            <a:ext cx="55372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6654805" y="1700213"/>
            <a:ext cx="55372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Content Placeholder 4"/>
          <p:cNvSpPr>
            <a:spLocks noGrp="1"/>
          </p:cNvSpPr>
          <p:nvPr>
            <p:ph sz="quarter" idx="3"/>
          </p:nvPr>
        </p:nvSpPr>
        <p:spPr>
          <a:xfrm>
            <a:off x="914405" y="4214813"/>
            <a:ext cx="55372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Content Placeholder 5"/>
          <p:cNvSpPr>
            <a:spLocks noGrp="1"/>
          </p:cNvSpPr>
          <p:nvPr>
            <p:ph sz="quarter" idx="4"/>
          </p:nvPr>
        </p:nvSpPr>
        <p:spPr>
          <a:xfrm>
            <a:off x="6654805" y="4214813"/>
            <a:ext cx="55372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Date Placeholder 6"/>
          <p:cNvSpPr>
            <a:spLocks noGrp="1"/>
          </p:cNvSpPr>
          <p:nvPr>
            <p:ph type="dt" sz="half" idx="10"/>
          </p:nvPr>
        </p:nvSpPr>
        <p:spPr>
          <a:xfrm>
            <a:off x="914400" y="6248400"/>
            <a:ext cx="2540000" cy="457200"/>
          </a:xfrm>
          <a:prstGeom prst="rect">
            <a:avLst/>
          </a:prstGeom>
        </p:spPr>
        <p:txBody>
          <a:bodyPr vert="horz" wrap="square" lIns="91440" tIns="45720" rIns="91440" bIns="45720" numCol="1" anchor="t" anchorCtr="0" compatLnSpc="1">
            <a:prstTxWarp prst="textNoShape">
              <a:avLst/>
            </a:prstTxWarp>
          </a:bodyPr>
          <a:lstStyle>
            <a:lvl1pPr>
              <a:defRPr>
                <a:latin typeface="Arial" charset="0"/>
              </a:defRPr>
            </a:lvl1pPr>
          </a:lstStyle>
          <a:p>
            <a:pPr defTabSz="914400" fontAlgn="base">
              <a:spcBef>
                <a:spcPct val="0"/>
              </a:spcBef>
              <a:spcAft>
                <a:spcPct val="0"/>
              </a:spcAft>
              <a:defRPr/>
            </a:pPr>
            <a:endParaRPr lang="en-US">
              <a:solidFill>
                <a:srgbClr val="FFFFFF"/>
              </a:solidFill>
            </a:endParaRPr>
          </a:p>
        </p:txBody>
      </p:sp>
      <p:sp>
        <p:nvSpPr>
          <p:cNvPr id="9" name="Footer Placeholder 7"/>
          <p:cNvSpPr>
            <a:spLocks noGrp="1"/>
          </p:cNvSpPr>
          <p:nvPr>
            <p:ph type="ftr" sz="quarter" idx="11"/>
          </p:nvPr>
        </p:nvSpPr>
        <p:spPr>
          <a:xfrm>
            <a:off x="4165600" y="6248400"/>
            <a:ext cx="3860800" cy="457200"/>
          </a:xfrm>
          <a:prstGeom prst="rect">
            <a:avLst/>
          </a:prstGeom>
        </p:spPr>
        <p:txBody>
          <a:bodyPr vert="horz" wrap="square" lIns="91440" tIns="45720" rIns="91440" bIns="45720" numCol="1" anchor="t" anchorCtr="0" compatLnSpc="1">
            <a:prstTxWarp prst="textNoShape">
              <a:avLst/>
            </a:prstTxWarp>
          </a:bodyPr>
          <a:lstStyle>
            <a:lvl1pPr>
              <a:defRPr>
                <a:latin typeface="Arial" charset="0"/>
              </a:defRPr>
            </a:lvl1pPr>
          </a:lstStyle>
          <a:p>
            <a:pPr defTabSz="914400" fontAlgn="base">
              <a:spcBef>
                <a:spcPct val="0"/>
              </a:spcBef>
              <a:spcAft>
                <a:spcPct val="0"/>
              </a:spcAft>
              <a:defRPr/>
            </a:pPr>
            <a:endParaRPr lang="en-US">
              <a:solidFill>
                <a:srgbClr val="FFFFFF"/>
              </a:solidFill>
            </a:endParaRPr>
          </a:p>
        </p:txBody>
      </p:sp>
      <p:sp>
        <p:nvSpPr>
          <p:cNvPr id="10" name="Slide Number Placeholder 8"/>
          <p:cNvSpPr>
            <a:spLocks noGrp="1"/>
          </p:cNvSpPr>
          <p:nvPr>
            <p:ph type="sldNum" sz="quarter" idx="12"/>
          </p:nvPr>
        </p:nvSpPr>
        <p:spPr>
          <a:xfrm>
            <a:off x="8737600" y="5791200"/>
            <a:ext cx="2540000" cy="914400"/>
          </a:xfrm>
        </p:spPr>
        <p:txBody>
          <a:bodyPr/>
          <a:lstStyle>
            <a:lvl1pPr>
              <a:defRPr/>
            </a:lvl1pPr>
          </a:lstStyle>
          <a:p>
            <a:pPr defTabSz="914400" fontAlgn="base">
              <a:spcBef>
                <a:spcPct val="0"/>
              </a:spcBef>
              <a:spcAft>
                <a:spcPct val="0"/>
              </a:spcAft>
              <a:defRPr/>
            </a:pPr>
            <a:fld id="{42303F38-D69C-44FC-BF4D-CEDD11BC2B37}" type="slidenum">
              <a:rPr lang="en-US" smtClean="0">
                <a:solidFill>
                  <a:srgbClr val="FFFFFF"/>
                </a:solidFill>
              </a:rPr>
              <a:pPr defTabSz="914400"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3795723744"/>
      </p:ext>
    </p:extLst>
  </p:cSld>
  <p:clrMapOvr>
    <a:masterClrMapping/>
  </p:clrMapOvr>
  <p:transition spd="med">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graphicFrame>
        <p:nvGraphicFramePr>
          <p:cNvPr id="4" name="Object 7"/>
          <p:cNvGraphicFramePr>
            <a:graphicFrameLocks noChangeAspect="1"/>
          </p:cNvGraphicFramePr>
          <p:nvPr userDrawn="1"/>
        </p:nvGraphicFramePr>
        <p:xfrm>
          <a:off x="0" y="0"/>
          <a:ext cx="1591733" cy="6858000"/>
        </p:xfrm>
        <a:graphic>
          <a:graphicData uri="http://schemas.openxmlformats.org/presentationml/2006/ole">
            <mc:AlternateContent xmlns:mc="http://schemas.openxmlformats.org/markup-compatibility/2006">
              <mc:Choice xmlns:v="urn:schemas-microsoft-com:vml" Requires="v">
                <p:oleObj spid="_x0000_s13322" name="Image" r:id="rId3" imgW="1549206" imgH="8901587" progId="Photoshop.Image.6">
                  <p:embed/>
                </p:oleObj>
              </mc:Choice>
              <mc:Fallback>
                <p:oleObj name="Image" r:id="rId3" imgW="1549206" imgH="8901587" progId="Photoshop.Image.6">
                  <p:embed/>
                  <p:pic>
                    <p:nvPicPr>
                      <p:cNvPr id="4"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9173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le 1"/>
          <p:cNvSpPr>
            <a:spLocks noGrp="1"/>
          </p:cNvSpPr>
          <p:nvPr>
            <p:ph type="title"/>
          </p:nvPr>
        </p:nvSpPr>
        <p:spPr>
          <a:xfrm>
            <a:off x="527051" y="1125544"/>
            <a:ext cx="10972800" cy="796925"/>
          </a:xfrm>
        </p:spPr>
        <p:txBody>
          <a:bodyPr/>
          <a:lstStyle/>
          <a:p>
            <a:r>
              <a:rPr lang="en-US" smtClean="0"/>
              <a:t>Click to edit Master title style</a:t>
            </a:r>
            <a:endParaRPr lang="en-CA"/>
          </a:p>
        </p:txBody>
      </p:sp>
      <p:sp>
        <p:nvSpPr>
          <p:cNvPr id="3" name="Chart Placeholder 2"/>
          <p:cNvSpPr>
            <a:spLocks noGrp="1"/>
          </p:cNvSpPr>
          <p:nvPr>
            <p:ph type="chart" idx="1"/>
          </p:nvPr>
        </p:nvSpPr>
        <p:spPr>
          <a:xfrm>
            <a:off x="527057" y="2205038"/>
            <a:ext cx="10943167" cy="3816350"/>
          </a:xfrm>
        </p:spPr>
        <p:txBody>
          <a:bodyPr/>
          <a:lstStyle/>
          <a:p>
            <a:pPr lvl="0"/>
            <a:endParaRPr lang="en-CA" noProof="0" dirty="0" smtClean="0"/>
          </a:p>
        </p:txBody>
      </p:sp>
      <p:sp>
        <p:nvSpPr>
          <p:cNvPr id="5" name="Rectangle 4"/>
          <p:cNvSpPr>
            <a:spLocks noGrp="1" noChangeArrowheads="1"/>
          </p:cNvSpPr>
          <p:nvPr>
            <p:ph type="sldNum" sz="quarter" idx="10"/>
          </p:nvPr>
        </p:nvSpPr>
        <p:spPr/>
        <p:txBody>
          <a:bodyPr/>
          <a:lstStyle>
            <a:lvl1pPr>
              <a:defRPr>
                <a:ea typeface="ＭＳ Ｐゴシック" charset="-128"/>
              </a:defRPr>
            </a:lvl1pPr>
          </a:lstStyle>
          <a:p>
            <a:pPr defTabSz="914400" fontAlgn="base">
              <a:spcBef>
                <a:spcPct val="0"/>
              </a:spcBef>
              <a:spcAft>
                <a:spcPct val="0"/>
              </a:spcAft>
              <a:defRPr/>
            </a:pPr>
            <a:fld id="{E4AB97C0-69CD-441A-A903-8981A1FD7175}" type="slidenum">
              <a:rPr lang="en-US" smtClean="0">
                <a:solidFill>
                  <a:srgbClr val="FFFFFF"/>
                </a:solidFill>
              </a:rPr>
              <a:pPr defTabSz="914400"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36900199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AndChart">
  <p:cSld name="Title, Text and Chart">
    <p:spTree>
      <p:nvGrpSpPr>
        <p:cNvPr id="1" name=""/>
        <p:cNvGrpSpPr/>
        <p:nvPr/>
      </p:nvGrpSpPr>
      <p:grpSpPr>
        <a:xfrm>
          <a:off x="0" y="0"/>
          <a:ext cx="0" cy="0"/>
          <a:chOff x="0" y="0"/>
          <a:chExt cx="0" cy="0"/>
        </a:xfrm>
      </p:grpSpPr>
      <p:graphicFrame>
        <p:nvGraphicFramePr>
          <p:cNvPr id="5" name="Object 7"/>
          <p:cNvGraphicFramePr>
            <a:graphicFrameLocks noChangeAspect="1"/>
          </p:cNvGraphicFramePr>
          <p:nvPr userDrawn="1"/>
        </p:nvGraphicFramePr>
        <p:xfrm>
          <a:off x="0" y="0"/>
          <a:ext cx="1591733" cy="6858000"/>
        </p:xfrm>
        <a:graphic>
          <a:graphicData uri="http://schemas.openxmlformats.org/presentationml/2006/ole">
            <mc:AlternateContent xmlns:mc="http://schemas.openxmlformats.org/markup-compatibility/2006">
              <mc:Choice xmlns:v="urn:schemas-microsoft-com:vml" Requires="v">
                <p:oleObj spid="_x0000_s14346" name="Image" r:id="rId3" imgW="1549206" imgH="8901587" progId="Photoshop.Image.6">
                  <p:embed/>
                </p:oleObj>
              </mc:Choice>
              <mc:Fallback>
                <p:oleObj name="Image" r:id="rId3" imgW="1549206" imgH="8901587" progId="Photoshop.Image.6">
                  <p:embed/>
                  <p:pic>
                    <p:nvPicPr>
                      <p:cNvPr id="5"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9173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le 1"/>
          <p:cNvSpPr>
            <a:spLocks noGrp="1"/>
          </p:cNvSpPr>
          <p:nvPr>
            <p:ph type="title"/>
          </p:nvPr>
        </p:nvSpPr>
        <p:spPr>
          <a:xfrm>
            <a:off x="527051" y="1125544"/>
            <a:ext cx="10972800" cy="796925"/>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527051" y="2205038"/>
            <a:ext cx="5369983" cy="3816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hart Placeholder 3"/>
          <p:cNvSpPr>
            <a:spLocks noGrp="1"/>
          </p:cNvSpPr>
          <p:nvPr>
            <p:ph type="chart" sz="half" idx="2"/>
          </p:nvPr>
        </p:nvSpPr>
        <p:spPr>
          <a:xfrm>
            <a:off x="6100236" y="2205038"/>
            <a:ext cx="5369984" cy="3816350"/>
          </a:xfrm>
        </p:spPr>
        <p:txBody>
          <a:bodyPr/>
          <a:lstStyle/>
          <a:p>
            <a:pPr lvl="0"/>
            <a:endParaRPr lang="en-CA" noProof="0" dirty="0" smtClean="0"/>
          </a:p>
        </p:txBody>
      </p:sp>
      <p:sp>
        <p:nvSpPr>
          <p:cNvPr id="6" name="Rectangle 5"/>
          <p:cNvSpPr>
            <a:spLocks noGrp="1" noChangeArrowheads="1"/>
          </p:cNvSpPr>
          <p:nvPr>
            <p:ph type="sldNum" sz="quarter" idx="10"/>
          </p:nvPr>
        </p:nvSpPr>
        <p:spPr/>
        <p:txBody>
          <a:bodyPr/>
          <a:lstStyle>
            <a:lvl1pPr>
              <a:defRPr>
                <a:ea typeface="ＭＳ Ｐゴシック" charset="-128"/>
              </a:defRPr>
            </a:lvl1pPr>
          </a:lstStyle>
          <a:p>
            <a:pPr defTabSz="914400" fontAlgn="base">
              <a:spcBef>
                <a:spcPct val="0"/>
              </a:spcBef>
              <a:spcAft>
                <a:spcPct val="0"/>
              </a:spcAft>
              <a:defRPr/>
            </a:pPr>
            <a:fld id="{C13672C7-F80B-4046-9C65-3C39A3BE9D57}" type="slidenum">
              <a:rPr lang="en-US" smtClean="0">
                <a:solidFill>
                  <a:srgbClr val="FFFFFF"/>
                </a:solidFill>
              </a:rPr>
              <a:pPr defTabSz="914400"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3241775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E6D1D2B-B167-4BFD-8D23-70574D0D7D99}" type="datetimeFigureOut">
              <a:rPr lang="en-US" smtClean="0"/>
              <a:t>5/23/2019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3A42E3-3FA9-4F3D-A2A0-75B474B73630}" type="slidenum">
              <a:rPr lang="en-US" smtClean="0"/>
              <a:t>‹#›</a:t>
            </a:fld>
            <a:endParaRPr lang="en-US"/>
          </a:p>
        </p:txBody>
      </p:sp>
    </p:spTree>
    <p:extLst>
      <p:ext uri="{BB962C8B-B14F-4D97-AF65-F5344CB8AC3E}">
        <p14:creationId xmlns:p14="http://schemas.microsoft.com/office/powerpoint/2010/main" val="14982843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graphicFrame>
        <p:nvGraphicFramePr>
          <p:cNvPr id="4" name="Object 7"/>
          <p:cNvGraphicFramePr>
            <a:graphicFrameLocks noChangeAspect="1"/>
          </p:cNvGraphicFramePr>
          <p:nvPr userDrawn="1"/>
        </p:nvGraphicFramePr>
        <p:xfrm>
          <a:off x="0" y="0"/>
          <a:ext cx="1591733" cy="6858000"/>
        </p:xfrm>
        <a:graphic>
          <a:graphicData uri="http://schemas.openxmlformats.org/presentationml/2006/ole">
            <mc:AlternateContent xmlns:mc="http://schemas.openxmlformats.org/markup-compatibility/2006">
              <mc:Choice xmlns:v="urn:schemas-microsoft-com:vml" Requires="v">
                <p:oleObj spid="_x0000_s15370" name="Image" r:id="rId3" imgW="1549206" imgH="8901587" progId="Photoshop.Image.6">
                  <p:embed/>
                </p:oleObj>
              </mc:Choice>
              <mc:Fallback>
                <p:oleObj name="Image" r:id="rId3" imgW="1549206" imgH="8901587" progId="Photoshop.Image.6">
                  <p:embed/>
                  <p:pic>
                    <p:nvPicPr>
                      <p:cNvPr id="4"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9173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le 1"/>
          <p:cNvSpPr>
            <a:spLocks noGrp="1"/>
          </p:cNvSpPr>
          <p:nvPr>
            <p:ph type="title"/>
          </p:nvPr>
        </p:nvSpPr>
        <p:spPr>
          <a:xfrm>
            <a:off x="527051" y="1125544"/>
            <a:ext cx="10972800" cy="796925"/>
          </a:xfrm>
        </p:spPr>
        <p:txBody>
          <a:bodyPr/>
          <a:lstStyle/>
          <a:p>
            <a:r>
              <a:rPr lang="en-US" smtClean="0"/>
              <a:t>Click to edit Master title style</a:t>
            </a:r>
            <a:endParaRPr lang="en-CA"/>
          </a:p>
        </p:txBody>
      </p:sp>
      <p:sp>
        <p:nvSpPr>
          <p:cNvPr id="3" name="Table Placeholder 2"/>
          <p:cNvSpPr>
            <a:spLocks noGrp="1"/>
          </p:cNvSpPr>
          <p:nvPr>
            <p:ph type="tbl" idx="1"/>
          </p:nvPr>
        </p:nvSpPr>
        <p:spPr>
          <a:xfrm>
            <a:off x="527057" y="2205038"/>
            <a:ext cx="10943167" cy="3816350"/>
          </a:xfrm>
        </p:spPr>
        <p:txBody>
          <a:bodyPr/>
          <a:lstStyle/>
          <a:p>
            <a:pPr lvl="0"/>
            <a:endParaRPr lang="en-CA" noProof="0" dirty="0" smtClean="0"/>
          </a:p>
        </p:txBody>
      </p:sp>
      <p:sp>
        <p:nvSpPr>
          <p:cNvPr id="5" name="Rectangle 4"/>
          <p:cNvSpPr>
            <a:spLocks noGrp="1" noChangeArrowheads="1"/>
          </p:cNvSpPr>
          <p:nvPr>
            <p:ph type="sldNum" sz="quarter" idx="10"/>
          </p:nvPr>
        </p:nvSpPr>
        <p:spPr/>
        <p:txBody>
          <a:bodyPr/>
          <a:lstStyle>
            <a:lvl1pPr>
              <a:defRPr>
                <a:ea typeface="ＭＳ Ｐゴシック" charset="-128"/>
              </a:defRPr>
            </a:lvl1pPr>
          </a:lstStyle>
          <a:p>
            <a:pPr defTabSz="914400" fontAlgn="base">
              <a:spcBef>
                <a:spcPct val="0"/>
              </a:spcBef>
              <a:spcAft>
                <a:spcPct val="0"/>
              </a:spcAft>
              <a:defRPr/>
            </a:pPr>
            <a:fld id="{808E2BD0-35EC-4657-92BF-C075072D6C7B}" type="slidenum">
              <a:rPr lang="en-US" smtClean="0">
                <a:solidFill>
                  <a:srgbClr val="FFFFFF"/>
                </a:solidFill>
              </a:rPr>
              <a:pPr defTabSz="914400"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21363807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1"/>
            <a:ext cx="103632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6"/>
          <p:cNvSpPr>
            <a:spLocks noGrp="1" noChangeArrowheads="1"/>
          </p:cNvSpPr>
          <p:nvPr>
            <p:ph type="sldNum" sz="quarter" idx="10"/>
          </p:nvPr>
        </p:nvSpPr>
        <p:spPr>
          <a:ln/>
        </p:spPr>
        <p:txBody>
          <a:bodyPr/>
          <a:lstStyle>
            <a:lvl1pPr>
              <a:defRPr/>
            </a:lvl1pPr>
          </a:lstStyle>
          <a:p>
            <a:pPr defTabSz="914400" fontAlgn="base">
              <a:spcBef>
                <a:spcPct val="0"/>
              </a:spcBef>
              <a:spcAft>
                <a:spcPct val="0"/>
              </a:spcAft>
              <a:defRPr/>
            </a:pPr>
            <a:fld id="{72B248A4-CD94-4D48-AE97-1DAD85A1998D}" type="slidenum">
              <a:rPr lang="en-US" smtClean="0">
                <a:solidFill>
                  <a:srgbClr val="FFFFFF"/>
                </a:solidFill>
              </a:rPr>
              <a:pPr defTabSz="914400"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1684072849"/>
      </p:ext>
    </p:extLst>
  </p:cSld>
  <p:clrMapOvr>
    <a:masterClrMapping/>
  </p:clrMapOvr>
  <p:transition spd="med">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8521" y="6"/>
            <a:ext cx="10513483" cy="1196975"/>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1752601" y="1268419"/>
            <a:ext cx="5058833" cy="5113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lipArt Placeholder 3"/>
          <p:cNvSpPr>
            <a:spLocks noGrp="1"/>
          </p:cNvSpPr>
          <p:nvPr>
            <p:ph type="clipArt" sz="half" idx="2"/>
          </p:nvPr>
        </p:nvSpPr>
        <p:spPr>
          <a:xfrm>
            <a:off x="7014634" y="1268419"/>
            <a:ext cx="5058833" cy="5113337"/>
          </a:xfrm>
        </p:spPr>
        <p:txBody>
          <a:bodyPr/>
          <a:lstStyle/>
          <a:p>
            <a:pPr lvl="0"/>
            <a:endParaRPr lang="en-CA" noProof="0"/>
          </a:p>
        </p:txBody>
      </p:sp>
      <p:sp>
        <p:nvSpPr>
          <p:cNvPr id="5" name="Rectangle 6"/>
          <p:cNvSpPr>
            <a:spLocks noGrp="1" noChangeArrowheads="1"/>
          </p:cNvSpPr>
          <p:nvPr>
            <p:ph type="sldNum" sz="quarter" idx="10"/>
          </p:nvPr>
        </p:nvSpPr>
        <p:spPr>
          <a:ln/>
        </p:spPr>
        <p:txBody>
          <a:bodyPr/>
          <a:lstStyle>
            <a:lvl1pPr>
              <a:defRPr/>
            </a:lvl1pPr>
          </a:lstStyle>
          <a:p>
            <a:pPr defTabSz="914400" fontAlgn="base">
              <a:spcBef>
                <a:spcPct val="0"/>
              </a:spcBef>
              <a:spcAft>
                <a:spcPct val="0"/>
              </a:spcAft>
              <a:defRPr/>
            </a:pPr>
            <a:fld id="{2D21EC0E-0590-4FCB-9925-1BC8A03AF9A3}" type="slidenum">
              <a:rPr lang="en-US" smtClean="0">
                <a:solidFill>
                  <a:srgbClr val="FFFFFF"/>
                </a:solidFill>
              </a:rPr>
              <a:pPr defTabSz="914400"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2394589307"/>
      </p:ext>
    </p:extLst>
  </p:cSld>
  <p:clrMapOvr>
    <a:masterClrMapping/>
  </p:clrMapOvr>
  <p:transition spd="med">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xAndObj" preserve="1">
  <p:cSld name="1_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8521" y="6"/>
            <a:ext cx="10513483" cy="1196975"/>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1752601" y="1268419"/>
            <a:ext cx="5058833" cy="5113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7014634" y="1268419"/>
            <a:ext cx="5058833" cy="5113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6"/>
          <p:cNvSpPr>
            <a:spLocks noGrp="1" noChangeArrowheads="1"/>
          </p:cNvSpPr>
          <p:nvPr>
            <p:ph type="sldNum" sz="quarter" idx="10"/>
          </p:nvPr>
        </p:nvSpPr>
        <p:spPr>
          <a:ln/>
        </p:spPr>
        <p:txBody>
          <a:bodyPr/>
          <a:lstStyle>
            <a:lvl1pPr>
              <a:defRPr/>
            </a:lvl1pPr>
          </a:lstStyle>
          <a:p>
            <a:pPr defTabSz="914400" fontAlgn="base">
              <a:spcBef>
                <a:spcPct val="0"/>
              </a:spcBef>
              <a:spcAft>
                <a:spcPct val="0"/>
              </a:spcAft>
              <a:defRPr/>
            </a:pPr>
            <a:fld id="{F78F72D8-400B-4B79-92BC-FAF4FC053F67}" type="slidenum">
              <a:rPr lang="en-US" smtClean="0">
                <a:solidFill>
                  <a:srgbClr val="FFFFFF"/>
                </a:solidFill>
              </a:rPr>
              <a:pPr defTabSz="914400"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3140914450"/>
      </p:ext>
    </p:extLst>
  </p:cSld>
  <p:clrMapOvr>
    <a:masterClrMapping/>
  </p:clrMapOvr>
  <p:transition spd="med">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6"/>
            <a:ext cx="10363200" cy="1440179"/>
          </a:xfrm>
          <a:prstGeom prst="rect">
            <a:avLst/>
          </a:prstGeom>
        </p:spPr>
        <p:txBody>
          <a:bodyPr wrap="square" lIns="0" tIns="0" rIns="0" bIns="0">
            <a:noAutofit/>
          </a:bodyPr>
          <a:lstStyle/>
          <a:p>
            <a:endParaRPr/>
          </a:p>
        </p:txBody>
      </p:sp>
      <p:sp>
        <p:nvSpPr>
          <p:cNvPr id="3" name="Holder 3"/>
          <p:cNvSpPr>
            <a:spLocks noGrp="1"/>
          </p:cNvSpPr>
          <p:nvPr>
            <p:ph type="subTitle" idx="4"/>
          </p:nvPr>
        </p:nvSpPr>
        <p:spPr>
          <a:xfrm>
            <a:off x="1828808" y="3840480"/>
            <a:ext cx="8534399" cy="1714500"/>
          </a:xfrm>
          <a:prstGeom prst="rect">
            <a:avLst/>
          </a:prstGeom>
        </p:spPr>
        <p:txBody>
          <a:bodyPr wrap="square" lIns="0" tIns="0" rIns="0" bIns="0">
            <a:noAutofit/>
          </a:body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914400" fontAlgn="base">
              <a:spcBef>
                <a:spcPct val="0"/>
              </a:spcBef>
              <a:spcAft>
                <a:spcPct val="0"/>
              </a:spcAft>
            </a:pPr>
            <a:endParaRPr lang="en-CA">
              <a:solidFill>
                <a:prstClr val="black">
                  <a:tint val="75000"/>
                </a:prstClr>
              </a:solidFill>
              <a:latin typeface="Arial" pitchFamily="34" charset="0"/>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914400" fontAlgn="base">
              <a:spcBef>
                <a:spcPct val="0"/>
              </a:spcBef>
              <a:spcAft>
                <a:spcPct val="0"/>
              </a:spcAft>
            </a:pPr>
            <a:endParaRPr lang="en-US" smtClean="0">
              <a:solidFill>
                <a:prstClr val="black">
                  <a:tint val="75000"/>
                </a:prstClr>
              </a:solidFill>
              <a:latin typeface="Arial" pitchFamily="34" charset="0"/>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914400" fontAlgn="base">
              <a:spcBef>
                <a:spcPct val="0"/>
              </a:spcBef>
              <a:spcAft>
                <a:spcPct val="0"/>
              </a:spcAft>
            </a:pPr>
            <a:fld id="{B6F15528-21DE-4FAA-801E-634DDDAF4B2B}" type="slidenum">
              <a:rPr lang="en-CA" smtClean="0">
                <a:solidFill>
                  <a:prstClr val="black">
                    <a:tint val="75000"/>
                  </a:prstClr>
                </a:solidFill>
                <a:latin typeface="Arial" pitchFamily="34" charset="0"/>
              </a:rPr>
              <a:pPr defTabSz="914400" fontAlgn="base">
                <a:spcBef>
                  <a:spcPct val="0"/>
                </a:spcBef>
                <a:spcAft>
                  <a:spcPct val="0"/>
                </a:spcAft>
              </a:pPr>
              <a:t>‹#›</a:t>
            </a:fld>
            <a:endParaRPr lang="en-CA">
              <a:solidFill>
                <a:prstClr val="black">
                  <a:tint val="75000"/>
                </a:prstClr>
              </a:solidFill>
              <a:latin typeface="Arial" pitchFamily="34" charset="0"/>
            </a:endParaRPr>
          </a:p>
        </p:txBody>
      </p:sp>
    </p:spTree>
    <p:extLst>
      <p:ext uri="{BB962C8B-B14F-4D97-AF65-F5344CB8AC3E}">
        <p14:creationId xmlns:p14="http://schemas.microsoft.com/office/powerpoint/2010/main" val="3158068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type="body" idx="1"/>
          </p:nvPr>
        </p:nvSpPr>
        <p:spPr/>
        <p:txBody>
          <a:bodyPr lIns="0" tIns="0" rIns="0" bIns="0"/>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914400" fontAlgn="base">
              <a:spcBef>
                <a:spcPct val="0"/>
              </a:spcBef>
              <a:spcAft>
                <a:spcPct val="0"/>
              </a:spcAft>
            </a:pPr>
            <a:endParaRPr lang="en-CA">
              <a:solidFill>
                <a:prstClr val="black">
                  <a:tint val="75000"/>
                </a:prstClr>
              </a:solidFill>
              <a:latin typeface="Arial" pitchFamily="34" charset="0"/>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914400" fontAlgn="base">
              <a:spcBef>
                <a:spcPct val="0"/>
              </a:spcBef>
              <a:spcAft>
                <a:spcPct val="0"/>
              </a:spcAft>
            </a:pPr>
            <a:endParaRPr lang="en-US" smtClean="0">
              <a:solidFill>
                <a:prstClr val="black">
                  <a:tint val="75000"/>
                </a:prstClr>
              </a:solidFill>
              <a:latin typeface="Arial" pitchFamily="34" charset="0"/>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914400" fontAlgn="base">
              <a:spcBef>
                <a:spcPct val="0"/>
              </a:spcBef>
              <a:spcAft>
                <a:spcPct val="0"/>
              </a:spcAft>
            </a:pPr>
            <a:fld id="{B6F15528-21DE-4FAA-801E-634DDDAF4B2B}" type="slidenum">
              <a:rPr lang="en-CA" smtClean="0">
                <a:solidFill>
                  <a:prstClr val="black">
                    <a:tint val="75000"/>
                  </a:prstClr>
                </a:solidFill>
                <a:latin typeface="Arial" pitchFamily="34" charset="0"/>
              </a:rPr>
              <a:pPr defTabSz="914400" fontAlgn="base">
                <a:spcBef>
                  <a:spcPct val="0"/>
                </a:spcBef>
                <a:spcAft>
                  <a:spcPct val="0"/>
                </a:spcAft>
              </a:pPr>
              <a:t>‹#›</a:t>
            </a:fld>
            <a:endParaRPr lang="en-CA">
              <a:solidFill>
                <a:prstClr val="black">
                  <a:tint val="75000"/>
                </a:prstClr>
              </a:solidFill>
              <a:latin typeface="Arial" pitchFamily="34" charset="0"/>
            </a:endParaRPr>
          </a:p>
        </p:txBody>
      </p:sp>
    </p:spTree>
    <p:extLst>
      <p:ext uri="{BB962C8B-B14F-4D97-AF65-F5344CB8AC3E}">
        <p14:creationId xmlns:p14="http://schemas.microsoft.com/office/powerpoint/2010/main" val="17108704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noAutofit/>
          </a:bodyPr>
          <a:lstStyle/>
          <a:p>
            <a:endParaRPr/>
          </a:p>
        </p:txBody>
      </p:sp>
      <p:sp>
        <p:nvSpPr>
          <p:cNvPr id="4" name="Holder 4"/>
          <p:cNvSpPr>
            <a:spLocks noGrp="1"/>
          </p:cNvSpPr>
          <p:nvPr>
            <p:ph sz="half" idx="3"/>
          </p:nvPr>
        </p:nvSpPr>
        <p:spPr>
          <a:xfrm>
            <a:off x="6278879" y="1577340"/>
            <a:ext cx="5303520" cy="4526280"/>
          </a:xfrm>
          <a:prstGeom prst="rect">
            <a:avLst/>
          </a:prstGeom>
        </p:spPr>
        <p:txBody>
          <a:bodyPr wrap="square" lIns="0" tIns="0" rIns="0" bIns="0">
            <a:noAutofit/>
          </a:body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defTabSz="914400" fontAlgn="base">
              <a:spcBef>
                <a:spcPct val="0"/>
              </a:spcBef>
              <a:spcAft>
                <a:spcPct val="0"/>
              </a:spcAft>
            </a:pPr>
            <a:endParaRPr lang="en-CA">
              <a:solidFill>
                <a:prstClr val="black">
                  <a:tint val="75000"/>
                </a:prstClr>
              </a:solidFill>
              <a:latin typeface="Arial" pitchFamily="34" charset="0"/>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defTabSz="914400" fontAlgn="base">
              <a:spcBef>
                <a:spcPct val="0"/>
              </a:spcBef>
              <a:spcAft>
                <a:spcPct val="0"/>
              </a:spcAft>
            </a:pPr>
            <a:endParaRPr lang="en-US" smtClean="0">
              <a:solidFill>
                <a:prstClr val="black">
                  <a:tint val="75000"/>
                </a:prstClr>
              </a:solidFill>
              <a:latin typeface="Arial" pitchFamily="34" charset="0"/>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defTabSz="914400" fontAlgn="base">
              <a:spcBef>
                <a:spcPct val="0"/>
              </a:spcBef>
              <a:spcAft>
                <a:spcPct val="0"/>
              </a:spcAft>
            </a:pPr>
            <a:fld id="{B6F15528-21DE-4FAA-801E-634DDDAF4B2B}" type="slidenum">
              <a:rPr lang="en-CA" smtClean="0">
                <a:solidFill>
                  <a:prstClr val="black">
                    <a:tint val="75000"/>
                  </a:prstClr>
                </a:solidFill>
                <a:latin typeface="Arial" pitchFamily="34" charset="0"/>
              </a:rPr>
              <a:pPr defTabSz="914400" fontAlgn="base">
                <a:spcBef>
                  <a:spcPct val="0"/>
                </a:spcBef>
                <a:spcAft>
                  <a:spcPct val="0"/>
                </a:spcAft>
              </a:pPr>
              <a:t>‹#›</a:t>
            </a:fld>
            <a:endParaRPr lang="en-CA">
              <a:solidFill>
                <a:prstClr val="black">
                  <a:tint val="75000"/>
                </a:prstClr>
              </a:solidFill>
              <a:latin typeface="Arial" pitchFamily="34" charset="0"/>
            </a:endParaRPr>
          </a:p>
        </p:txBody>
      </p:sp>
    </p:spTree>
    <p:extLst>
      <p:ext uri="{BB962C8B-B14F-4D97-AF65-F5344CB8AC3E}">
        <p14:creationId xmlns:p14="http://schemas.microsoft.com/office/powerpoint/2010/main" val="3320309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defTabSz="914400" fontAlgn="base">
              <a:spcBef>
                <a:spcPct val="0"/>
              </a:spcBef>
              <a:spcAft>
                <a:spcPct val="0"/>
              </a:spcAft>
            </a:pPr>
            <a:endParaRPr lang="en-CA">
              <a:solidFill>
                <a:prstClr val="black">
                  <a:tint val="75000"/>
                </a:prstClr>
              </a:solidFill>
              <a:latin typeface="Arial" pitchFamily="34" charset="0"/>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defTabSz="914400" fontAlgn="base">
              <a:spcBef>
                <a:spcPct val="0"/>
              </a:spcBef>
              <a:spcAft>
                <a:spcPct val="0"/>
              </a:spcAft>
            </a:pPr>
            <a:endParaRPr lang="en-US" smtClean="0">
              <a:solidFill>
                <a:prstClr val="black">
                  <a:tint val="75000"/>
                </a:prstClr>
              </a:solidFill>
              <a:latin typeface="Arial" pitchFamily="34" charset="0"/>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defTabSz="914400" fontAlgn="base">
              <a:spcBef>
                <a:spcPct val="0"/>
              </a:spcBef>
              <a:spcAft>
                <a:spcPct val="0"/>
              </a:spcAft>
            </a:pPr>
            <a:fld id="{B6F15528-21DE-4FAA-801E-634DDDAF4B2B}" type="slidenum">
              <a:rPr lang="en-CA" smtClean="0">
                <a:solidFill>
                  <a:prstClr val="black">
                    <a:tint val="75000"/>
                  </a:prstClr>
                </a:solidFill>
                <a:latin typeface="Arial" pitchFamily="34" charset="0"/>
              </a:rPr>
              <a:pPr defTabSz="914400" fontAlgn="base">
                <a:spcBef>
                  <a:spcPct val="0"/>
                </a:spcBef>
                <a:spcAft>
                  <a:spcPct val="0"/>
                </a:spcAft>
              </a:pPr>
              <a:t>‹#›</a:t>
            </a:fld>
            <a:endParaRPr lang="en-CA">
              <a:solidFill>
                <a:prstClr val="black">
                  <a:tint val="75000"/>
                </a:prstClr>
              </a:solidFill>
              <a:latin typeface="Arial" pitchFamily="34" charset="0"/>
            </a:endParaRPr>
          </a:p>
        </p:txBody>
      </p:sp>
    </p:spTree>
    <p:extLst>
      <p:ext uri="{BB962C8B-B14F-4D97-AF65-F5344CB8AC3E}">
        <p14:creationId xmlns:p14="http://schemas.microsoft.com/office/powerpoint/2010/main" val="6957612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defTabSz="914400" fontAlgn="base">
              <a:spcBef>
                <a:spcPct val="0"/>
              </a:spcBef>
              <a:spcAft>
                <a:spcPct val="0"/>
              </a:spcAft>
            </a:pPr>
            <a:endParaRPr lang="en-CA">
              <a:solidFill>
                <a:prstClr val="black">
                  <a:tint val="75000"/>
                </a:prstClr>
              </a:solidFill>
              <a:latin typeface="Arial" pitchFamily="34" charset="0"/>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defTabSz="914400" fontAlgn="base">
              <a:spcBef>
                <a:spcPct val="0"/>
              </a:spcBef>
              <a:spcAft>
                <a:spcPct val="0"/>
              </a:spcAft>
            </a:pPr>
            <a:endParaRPr lang="en-US" smtClean="0">
              <a:solidFill>
                <a:prstClr val="black">
                  <a:tint val="75000"/>
                </a:prstClr>
              </a:solidFill>
              <a:latin typeface="Arial" pitchFamily="34" charset="0"/>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defTabSz="914400" fontAlgn="base">
              <a:spcBef>
                <a:spcPct val="0"/>
              </a:spcBef>
              <a:spcAft>
                <a:spcPct val="0"/>
              </a:spcAft>
            </a:pPr>
            <a:fld id="{B6F15528-21DE-4FAA-801E-634DDDAF4B2B}" type="slidenum">
              <a:rPr lang="en-CA" smtClean="0">
                <a:solidFill>
                  <a:prstClr val="black">
                    <a:tint val="75000"/>
                  </a:prstClr>
                </a:solidFill>
                <a:latin typeface="Arial" pitchFamily="34" charset="0"/>
              </a:rPr>
              <a:pPr defTabSz="914400" fontAlgn="base">
                <a:spcBef>
                  <a:spcPct val="0"/>
                </a:spcBef>
                <a:spcAft>
                  <a:spcPct val="0"/>
                </a:spcAft>
              </a:pPr>
              <a:t>‹#›</a:t>
            </a:fld>
            <a:endParaRPr lang="en-CA">
              <a:solidFill>
                <a:prstClr val="black">
                  <a:tint val="75000"/>
                </a:prstClr>
              </a:solidFill>
              <a:latin typeface="Arial" pitchFamily="34" charset="0"/>
            </a:endParaRPr>
          </a:p>
        </p:txBody>
      </p:sp>
    </p:spTree>
    <p:extLst>
      <p:ext uri="{BB962C8B-B14F-4D97-AF65-F5344CB8AC3E}">
        <p14:creationId xmlns:p14="http://schemas.microsoft.com/office/powerpoint/2010/main" val="10085862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6D1D2B-B167-4BFD-8D23-70574D0D7D99}" type="datetimeFigureOut">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5/23/2019</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3A42E3-3FA9-4F3D-A2A0-75B474B73630}" type="slidenum">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214592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E6D1D2B-B167-4BFD-8D23-70574D0D7D99}" type="datetimeFigureOut">
              <a:rPr lang="en-US" smtClean="0"/>
              <a:t>5/23/2019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3A42E3-3FA9-4F3D-A2A0-75B474B73630}" type="slidenum">
              <a:rPr lang="en-US" smtClean="0"/>
              <a:t>‹#›</a:t>
            </a:fld>
            <a:endParaRPr lang="en-US"/>
          </a:p>
        </p:txBody>
      </p:sp>
    </p:spTree>
    <p:extLst>
      <p:ext uri="{BB962C8B-B14F-4D97-AF65-F5344CB8AC3E}">
        <p14:creationId xmlns:p14="http://schemas.microsoft.com/office/powerpoint/2010/main" val="10794320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6D1D2B-B167-4BFD-8D23-70574D0D7D99}" type="datetimeFigureOut">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5/23/2019</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3A42E3-3FA9-4F3D-A2A0-75B474B73630}" type="slidenum">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8095791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6D1D2B-B167-4BFD-8D23-70574D0D7D99}" type="datetimeFigureOut">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5/23/2019</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3A42E3-3FA9-4F3D-A2A0-75B474B73630}" type="slidenum">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4452004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6D1D2B-B167-4BFD-8D23-70574D0D7D99}" type="datetimeFigureOut">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5/23/2019</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3A42E3-3FA9-4F3D-A2A0-75B474B73630}" type="slidenum">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6002906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6D1D2B-B167-4BFD-8D23-70574D0D7D99}" type="datetimeFigureOut">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5/23/2019</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3A42E3-3FA9-4F3D-A2A0-75B474B73630}" type="slidenum">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39109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6D1D2B-B167-4BFD-8D23-70574D0D7D99}" type="datetimeFigureOut">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5/23/2019</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3A42E3-3FA9-4F3D-A2A0-75B474B73630}" type="slidenum">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1682688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6D1D2B-B167-4BFD-8D23-70574D0D7D99}" type="datetimeFigureOut">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5/23/2019</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3A42E3-3FA9-4F3D-A2A0-75B474B73630}" type="slidenum">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8157214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6D1D2B-B167-4BFD-8D23-70574D0D7D99}" type="datetimeFigureOut">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5/23/2019</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3A42E3-3FA9-4F3D-A2A0-75B474B73630}" type="slidenum">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238024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6D1D2B-B167-4BFD-8D23-70574D0D7D99}" type="datetimeFigureOut">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5/23/2019</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3A42E3-3FA9-4F3D-A2A0-75B474B73630}" type="slidenum">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41675461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6D1D2B-B167-4BFD-8D23-70574D0D7D99}" type="datetimeFigureOut">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5/23/2019</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3A42E3-3FA9-4F3D-A2A0-75B474B73630}" type="slidenum">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6113947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6D1D2B-B167-4BFD-8D23-70574D0D7D99}" type="datetimeFigureOut">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5/23/2019</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3A42E3-3FA9-4F3D-A2A0-75B474B73630}" type="slidenum">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188960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E6D1D2B-B167-4BFD-8D23-70574D0D7D99}" type="datetimeFigureOut">
              <a:rPr lang="en-US" smtClean="0"/>
              <a:t>5/23/2019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3A42E3-3FA9-4F3D-A2A0-75B474B73630}" type="slidenum">
              <a:rPr lang="en-US" smtClean="0"/>
              <a:t>‹#›</a:t>
            </a:fld>
            <a:endParaRPr lang="en-US"/>
          </a:p>
        </p:txBody>
      </p:sp>
    </p:spTree>
    <p:extLst>
      <p:ext uri="{BB962C8B-B14F-4D97-AF65-F5344CB8AC3E}">
        <p14:creationId xmlns:p14="http://schemas.microsoft.com/office/powerpoint/2010/main" val="1802220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6D1D2B-B167-4BFD-8D23-70574D0D7D99}" type="datetimeFigureOut">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5/23/2019</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3A42E3-3FA9-4F3D-A2A0-75B474B73630}" type="slidenum">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black"/>
                </a:solidFill>
                <a:effectLst/>
                <a:uLnTx/>
                <a:uFillTx/>
                <a:latin typeface="Tw Cen MT" panose="020B0602020104020603"/>
                <a:ea typeface="+mn-ea"/>
                <a:cs typeface="+mn-cs"/>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black"/>
                </a:solidFill>
                <a:effectLst/>
                <a:uLnTx/>
                <a:uFillTx/>
                <a:latin typeface="Tw Cen MT" panose="020B0602020104020603"/>
                <a:ea typeface="+mn-ea"/>
                <a:cs typeface="+mn-cs"/>
              </a:rPr>
              <a:t>”</a:t>
            </a:r>
          </a:p>
        </p:txBody>
      </p:sp>
    </p:spTree>
    <p:extLst>
      <p:ext uri="{BB962C8B-B14F-4D97-AF65-F5344CB8AC3E}">
        <p14:creationId xmlns:p14="http://schemas.microsoft.com/office/powerpoint/2010/main" val="13383047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6D1D2B-B167-4BFD-8D23-70574D0D7D99}" type="datetimeFigureOut">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5/23/2019</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3A42E3-3FA9-4F3D-A2A0-75B474B73630}" type="slidenum">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352806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6D1D2B-B167-4BFD-8D23-70574D0D7D99}" type="datetimeFigureOut">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5/23/2019</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3A42E3-3FA9-4F3D-A2A0-75B474B73630}" type="slidenum">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1135394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6D1D2B-B167-4BFD-8D23-70574D0D7D99}" type="datetimeFigureOut">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5/23/2019</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3A42E3-3FA9-4F3D-A2A0-75B474B73630}" type="slidenum">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0617125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6D1D2B-B167-4BFD-8D23-70574D0D7D99}" type="datetimeFigureOut">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5/23/2019</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3A42E3-3FA9-4F3D-A2A0-75B474B73630}" type="slidenum">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1103774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6D1D2B-B167-4BFD-8D23-70574D0D7D99}" type="datetimeFigureOut">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5/23/2019</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3A42E3-3FA9-4F3D-A2A0-75B474B73630}" type="slidenum">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0587808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6D1D2B-B167-4BFD-8D23-70574D0D7D99}" type="datetimeFigureOut">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5/23/2019</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3A42E3-3FA9-4F3D-A2A0-75B474B73630}" type="slidenum">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9927460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graphicFrame>
        <p:nvGraphicFramePr>
          <p:cNvPr id="4" name="Object 7"/>
          <p:cNvGraphicFramePr>
            <a:graphicFrameLocks noChangeAspect="1"/>
          </p:cNvGraphicFramePr>
          <p:nvPr userDrawn="1"/>
        </p:nvGraphicFramePr>
        <p:xfrm>
          <a:off x="0" y="0"/>
          <a:ext cx="1591733" cy="6858000"/>
        </p:xfrm>
        <a:graphic>
          <a:graphicData uri="http://schemas.openxmlformats.org/presentationml/2006/ole">
            <mc:AlternateContent xmlns:mc="http://schemas.openxmlformats.org/markup-compatibility/2006">
              <mc:Choice xmlns:v="urn:schemas-microsoft-com:vml" Requires="v">
                <p:oleObj spid="_x0000_s16389" name="Image" r:id="rId3" imgW="1549206" imgH="8901587" progId="Photoshop.Image.6">
                  <p:embed/>
                </p:oleObj>
              </mc:Choice>
              <mc:Fallback>
                <p:oleObj name="Image" r:id="rId3" imgW="1549206" imgH="8901587" progId="Photoshop.Image.6">
                  <p:embed/>
                  <p:pic>
                    <p:nvPicPr>
                      <p:cNvPr id="4"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9173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le 1"/>
          <p:cNvSpPr>
            <a:spLocks noGrp="1"/>
          </p:cNvSpPr>
          <p:nvPr>
            <p:ph type="title"/>
          </p:nvPr>
        </p:nvSpPr>
        <p:spPr>
          <a:xfrm>
            <a:off x="527051" y="1125544"/>
            <a:ext cx="10972800" cy="796925"/>
          </a:xfrm>
        </p:spPr>
        <p:txBody>
          <a:bodyPr/>
          <a:lstStyle/>
          <a:p>
            <a:r>
              <a:rPr lang="en-US"/>
              <a:t>Click to edit Master title style</a:t>
            </a:r>
            <a:endParaRPr lang="en-CA"/>
          </a:p>
        </p:txBody>
      </p:sp>
      <p:sp>
        <p:nvSpPr>
          <p:cNvPr id="3" name="Chart Placeholder 2"/>
          <p:cNvSpPr>
            <a:spLocks noGrp="1"/>
          </p:cNvSpPr>
          <p:nvPr>
            <p:ph type="chart" idx="1"/>
          </p:nvPr>
        </p:nvSpPr>
        <p:spPr>
          <a:xfrm>
            <a:off x="527057" y="2205038"/>
            <a:ext cx="10943167" cy="3816350"/>
          </a:xfrm>
        </p:spPr>
        <p:txBody>
          <a:bodyPr/>
          <a:lstStyle/>
          <a:p>
            <a:pPr lvl="0"/>
            <a:endParaRPr lang="en-CA" noProof="0" dirty="0"/>
          </a:p>
        </p:txBody>
      </p:sp>
      <p:sp>
        <p:nvSpPr>
          <p:cNvPr id="5" name="Rectangle 4"/>
          <p:cNvSpPr>
            <a:spLocks noGrp="1" noChangeArrowheads="1"/>
          </p:cNvSpPr>
          <p:nvPr>
            <p:ph type="sldNum" sz="quarter" idx="10"/>
          </p:nvPr>
        </p:nvSpPr>
        <p:spPr/>
        <p:txBody>
          <a:bodyPr/>
          <a:lstStyle>
            <a:lvl1pPr>
              <a:defRPr>
                <a:ea typeface="ＭＳ Ｐゴシック" charset="-128"/>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4AB97C0-69CD-441A-A903-8981A1FD7175}" type="slidenum">
              <a:rPr kumimoji="0" lang="en-US" sz="1000" b="0" i="0" u="none" strike="noStrike" kern="1200" cap="none" spc="0" normalizeH="0" baseline="0" noProof="0">
                <a:ln>
                  <a:noFill/>
                </a:ln>
                <a:solidFill>
                  <a:srgbClr val="FFFFFF"/>
                </a:solidFill>
                <a:effectLst/>
                <a:uLnTx/>
                <a:uFillTx/>
                <a:latin typeface="Tw Cen MT" panose="020B0602020104020603"/>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uLnTx/>
              <a:uFillTx/>
              <a:latin typeface="Tw Cen MT" panose="020B0602020104020603"/>
              <a:ea typeface="ＭＳ Ｐゴシック" charset="-128"/>
              <a:cs typeface="+mn-cs"/>
            </a:endParaRPr>
          </a:p>
        </p:txBody>
      </p:sp>
    </p:spTree>
    <p:extLst>
      <p:ext uri="{BB962C8B-B14F-4D97-AF65-F5344CB8AC3E}">
        <p14:creationId xmlns:p14="http://schemas.microsoft.com/office/powerpoint/2010/main" val="30199416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cSld name="1_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8521" y="6"/>
            <a:ext cx="10513483" cy="1196975"/>
          </a:xfrm>
        </p:spPr>
        <p:txBody>
          <a:bodyPr/>
          <a:lstStyle/>
          <a:p>
            <a:r>
              <a:rPr lang="en-US"/>
              <a:t>Click to edit Master title style</a:t>
            </a:r>
            <a:endParaRPr lang="en-CA"/>
          </a:p>
        </p:txBody>
      </p:sp>
      <p:sp>
        <p:nvSpPr>
          <p:cNvPr id="3" name="Text Placeholder 2"/>
          <p:cNvSpPr>
            <a:spLocks noGrp="1"/>
          </p:cNvSpPr>
          <p:nvPr>
            <p:ph type="body" sz="half" idx="1"/>
          </p:nvPr>
        </p:nvSpPr>
        <p:spPr>
          <a:xfrm>
            <a:off x="1752601" y="1268419"/>
            <a:ext cx="5058833" cy="5113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7014634" y="1268419"/>
            <a:ext cx="5058833" cy="5113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6"/>
          <p:cNvSpPr>
            <a:spLocks noGrp="1" noChangeArrowheads="1"/>
          </p:cNvSpPr>
          <p:nvPr>
            <p:ph type="sldNum" sz="quarter" idx="10"/>
          </p:nvPr>
        </p:nvSpPr>
        <p:spPr>
          <a:ln/>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78F72D8-400B-4B79-92BC-FAF4FC053F67}" type="slidenum">
              <a:rPr kumimoji="0" lang="en-US" sz="1000" b="0" i="0" u="none" strike="noStrike" kern="1200" cap="none" spc="0" normalizeH="0" baseline="0" noProof="0">
                <a:ln>
                  <a:noFill/>
                </a:ln>
                <a:solidFill>
                  <a:srgbClr val="FFFFFF"/>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417245222"/>
      </p:ext>
    </p:extLst>
  </p:cSld>
  <p:clrMapOvr>
    <a:masterClrMapping/>
  </p:clrMapOvr>
  <p:transition spd="med">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graphicFrame>
        <p:nvGraphicFramePr>
          <p:cNvPr id="7" name="Object 7"/>
          <p:cNvGraphicFramePr>
            <a:graphicFrameLocks noChangeAspect="1"/>
          </p:cNvGraphicFramePr>
          <p:nvPr userDrawn="1"/>
        </p:nvGraphicFramePr>
        <p:xfrm>
          <a:off x="0" y="0"/>
          <a:ext cx="1591733" cy="6858000"/>
        </p:xfrm>
        <a:graphic>
          <a:graphicData uri="http://schemas.openxmlformats.org/presentationml/2006/ole">
            <mc:AlternateContent xmlns:mc="http://schemas.openxmlformats.org/markup-compatibility/2006">
              <mc:Choice xmlns:v="urn:schemas-microsoft-com:vml" Requires="v">
                <p:oleObj spid="_x0000_s17413" name="Image" r:id="rId3" imgW="1549206" imgH="8901587" progId="Photoshop.Image.6">
                  <p:embed/>
                </p:oleObj>
              </mc:Choice>
              <mc:Fallback>
                <p:oleObj name="Image" r:id="rId3" imgW="1549206" imgH="8901587" progId="Photoshop.Image.6">
                  <p:embed/>
                  <p:pic>
                    <p:nvPicPr>
                      <p:cNvPr id="7"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9173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le 1"/>
          <p:cNvSpPr>
            <a:spLocks noGrp="1"/>
          </p:cNvSpPr>
          <p:nvPr>
            <p:ph type="title" sz="quarter"/>
          </p:nvPr>
        </p:nvSpPr>
        <p:spPr>
          <a:xfrm>
            <a:off x="914400" y="333375"/>
            <a:ext cx="11277600" cy="1143000"/>
          </a:xfrm>
        </p:spPr>
        <p:txBody>
          <a:bodyPr/>
          <a:lstStyle/>
          <a:p>
            <a:r>
              <a:rPr lang="en-US"/>
              <a:t>Click to edit Master title style</a:t>
            </a:r>
            <a:endParaRPr lang="en-CA"/>
          </a:p>
        </p:txBody>
      </p:sp>
      <p:sp>
        <p:nvSpPr>
          <p:cNvPr id="3" name="Content Placeholder 2"/>
          <p:cNvSpPr>
            <a:spLocks noGrp="1"/>
          </p:cNvSpPr>
          <p:nvPr>
            <p:ph sz="quarter" idx="1"/>
          </p:nvPr>
        </p:nvSpPr>
        <p:spPr>
          <a:xfrm>
            <a:off x="914405" y="1700213"/>
            <a:ext cx="5537200" cy="236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quarter" idx="2"/>
          </p:nvPr>
        </p:nvSpPr>
        <p:spPr>
          <a:xfrm>
            <a:off x="6654805" y="1700213"/>
            <a:ext cx="5537200" cy="236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Content Placeholder 4"/>
          <p:cNvSpPr>
            <a:spLocks noGrp="1"/>
          </p:cNvSpPr>
          <p:nvPr>
            <p:ph sz="quarter" idx="3"/>
          </p:nvPr>
        </p:nvSpPr>
        <p:spPr>
          <a:xfrm>
            <a:off x="914405" y="4214813"/>
            <a:ext cx="5537200" cy="236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5"/>
          <p:cNvSpPr>
            <a:spLocks noGrp="1"/>
          </p:cNvSpPr>
          <p:nvPr>
            <p:ph sz="quarter" idx="4"/>
          </p:nvPr>
        </p:nvSpPr>
        <p:spPr>
          <a:xfrm>
            <a:off x="6654805" y="4214813"/>
            <a:ext cx="5537200" cy="236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Date Placeholder 6"/>
          <p:cNvSpPr>
            <a:spLocks noGrp="1"/>
          </p:cNvSpPr>
          <p:nvPr>
            <p:ph type="dt" sz="half" idx="10"/>
          </p:nvPr>
        </p:nvSpPr>
        <p:spPr>
          <a:xfrm>
            <a:off x="914400" y="6248400"/>
            <a:ext cx="2540000" cy="457200"/>
          </a:xfrm>
          <a:prstGeom prst="rect">
            <a:avLst/>
          </a:prstGeom>
        </p:spPr>
        <p:txBody>
          <a:bodyPr vert="horz" wrap="square" lIns="91440" tIns="45720" rIns="91440" bIns="45720" numCol="1" anchor="t" anchorCtr="0" compatLnSpc="1">
            <a:prstTxWarp prst="textNoShape">
              <a:avLst/>
            </a:prstTxWarp>
          </a:bodyPr>
          <a:lstStyle>
            <a:lvl1pPr>
              <a:defRPr>
                <a:latin typeface="Arial"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9" name="Footer Placeholder 7"/>
          <p:cNvSpPr>
            <a:spLocks noGrp="1"/>
          </p:cNvSpPr>
          <p:nvPr>
            <p:ph type="ftr" sz="quarter" idx="11"/>
          </p:nvPr>
        </p:nvSpPr>
        <p:spPr>
          <a:xfrm>
            <a:off x="4165600" y="6248400"/>
            <a:ext cx="3860800" cy="457200"/>
          </a:xfrm>
          <a:prstGeom prst="rect">
            <a:avLst/>
          </a:prstGeom>
        </p:spPr>
        <p:txBody>
          <a:bodyPr vert="horz" wrap="square" lIns="91440" tIns="45720" rIns="91440" bIns="45720" numCol="1" anchor="t" anchorCtr="0" compatLnSpc="1">
            <a:prstTxWarp prst="textNoShape">
              <a:avLst/>
            </a:prstTxWarp>
          </a:bodyPr>
          <a:lstStyle>
            <a:lvl1pPr>
              <a:defRPr>
                <a:latin typeface="Arial"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0" name="Slide Number Placeholder 8"/>
          <p:cNvSpPr>
            <a:spLocks noGrp="1"/>
          </p:cNvSpPr>
          <p:nvPr>
            <p:ph type="sldNum" sz="quarter" idx="12"/>
          </p:nvPr>
        </p:nvSpPr>
        <p:spPr>
          <a:xfrm>
            <a:off x="8737600" y="5791200"/>
            <a:ext cx="2540000" cy="914400"/>
          </a:xfrm>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2303F38-D69C-44FC-BF4D-CEDD11BC2B37}" type="slidenum">
              <a:rPr kumimoji="0" lang="en-US" sz="1000" b="0" i="0" u="none" strike="noStrike" kern="1200" cap="none" spc="0" normalizeH="0" baseline="0" noProof="0">
                <a:ln>
                  <a:noFill/>
                </a:ln>
                <a:solidFill>
                  <a:srgbClr val="FFFFFF"/>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99416615"/>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EE6D1D2B-B167-4BFD-8D23-70574D0D7D99}" type="datetimeFigureOut">
              <a:rPr lang="en-US" smtClean="0"/>
              <a:t>5/23/2019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3A42E3-3FA9-4F3D-A2A0-75B474B73630}" type="slidenum">
              <a:rPr lang="en-US" smtClean="0"/>
              <a:t>‹#›</a:t>
            </a:fld>
            <a:endParaRPr lang="en-US"/>
          </a:p>
        </p:txBody>
      </p:sp>
    </p:spTree>
    <p:extLst>
      <p:ext uri="{BB962C8B-B14F-4D97-AF65-F5344CB8AC3E}">
        <p14:creationId xmlns:p14="http://schemas.microsoft.com/office/powerpoint/2010/main" val="31069674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541371"/>
            <a:ext cx="10363200" cy="6093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1" y="3840480"/>
            <a:ext cx="8534399"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5/23/2019</a:t>
            </a:fld>
            <a:endParaRPr kumimoji="0" lang="en-US" sz="18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lang="en-CA" sz="1800" b="0" i="0" u="none" strike="noStrike" kern="1200" cap="none" spc="0" normalizeH="0" baseline="0" noProof="0" smtClean="0">
                <a:ln>
                  <a:noFill/>
                </a:ln>
                <a:solidFill>
                  <a:prstClr val="black">
                    <a:tint val="75000"/>
                  </a:prstClr>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CA" sz="1800" b="0" i="0" u="none" strike="noStrike" kern="1200" cap="none" spc="0" normalizeH="0" baseline="0" noProof="0">
              <a:ln>
                <a:noFill/>
              </a:ln>
              <a:solidFill>
                <a:prstClr val="black">
                  <a:tint val="75000"/>
                </a:prstClr>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6616555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723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E6D1D2B-B167-4BFD-8D23-70574D0D7D99}" type="datetimeFigureOut">
              <a:rPr lang="en-US" smtClean="0"/>
              <a:t>5/23/2019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3A42E3-3FA9-4F3D-A2A0-75B474B73630}" type="slidenum">
              <a:rPr lang="en-US" smtClean="0"/>
              <a:t>‹#›</a:t>
            </a:fld>
            <a:endParaRPr lang="en-US"/>
          </a:p>
        </p:txBody>
      </p:sp>
    </p:spTree>
    <p:extLst>
      <p:ext uri="{BB962C8B-B14F-4D97-AF65-F5344CB8AC3E}">
        <p14:creationId xmlns:p14="http://schemas.microsoft.com/office/powerpoint/2010/main" val="611062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E6D1D2B-B167-4BFD-8D23-70574D0D7D99}" type="datetimeFigureOut">
              <a:rPr lang="en-US" smtClean="0"/>
              <a:t>5/23/2019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3A42E3-3FA9-4F3D-A2A0-75B474B73630}" type="slidenum">
              <a:rPr lang="en-US" smtClean="0"/>
              <a:t>‹#›</a:t>
            </a:fld>
            <a:endParaRPr lang="en-US"/>
          </a:p>
        </p:txBody>
      </p:sp>
    </p:spTree>
    <p:extLst>
      <p:ext uri="{BB962C8B-B14F-4D97-AF65-F5344CB8AC3E}">
        <p14:creationId xmlns:p14="http://schemas.microsoft.com/office/powerpoint/2010/main" val="4181076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image" Target="../media/image4.png"/><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oleObject" Target="../embeddings/oleObject3.bin"/><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image" Target="../media/image5.jpeg"/><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vmlDrawing" Target="../drawings/vmlDrawing3.v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theme" Target="../theme/theme3.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image" Target="../media/image1.png"/><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theme" Target="../theme/theme4.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4">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EE6D1D2B-B167-4BFD-8D23-70574D0D7D99}" type="datetimeFigureOut">
              <a:rPr lang="en-US" smtClean="0"/>
              <a:t>5/23/2019</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833A42E3-3FA9-4F3D-A2A0-75B474B73630}" type="slidenum">
              <a:rPr lang="en-US" smtClean="0"/>
              <a:t>‹#›</a:t>
            </a:fld>
            <a:endParaRPr lang="en-US"/>
          </a:p>
        </p:txBody>
      </p:sp>
    </p:spTree>
    <p:extLst>
      <p:ext uri="{BB962C8B-B14F-4D97-AF65-F5344CB8AC3E}">
        <p14:creationId xmlns:p14="http://schemas.microsoft.com/office/powerpoint/2010/main" val="2493699674"/>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 id="2147483823" r:id="rId18"/>
    <p:sldLayoutId id="2147483826" r:id="rId19"/>
    <p:sldLayoutId id="2147483827" r:id="rId20"/>
    <p:sldLayoutId id="2147483828" r:id="rId21"/>
    <p:sldLayoutId id="2147483830" r:id="rId22"/>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4">
            <a:duotone>
              <a:schemeClr val="bg1"/>
              <a:srgbClr val="FFFFFF"/>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678521" y="6"/>
            <a:ext cx="10513483" cy="11969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1752607" y="1268419"/>
            <a:ext cx="10320868" cy="51133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sldNum" sz="quarter" idx="4"/>
          </p:nvPr>
        </p:nvSpPr>
        <p:spPr bwMode="auto">
          <a:xfrm>
            <a:off x="9317567" y="6392863"/>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defRPr>
            </a:lvl1pPr>
          </a:lstStyle>
          <a:p>
            <a:pPr defTabSz="914400" fontAlgn="base">
              <a:spcBef>
                <a:spcPct val="0"/>
              </a:spcBef>
              <a:spcAft>
                <a:spcPct val="0"/>
              </a:spcAft>
              <a:defRPr/>
            </a:pPr>
            <a:fld id="{22789CEF-44AB-494B-8DDD-09CDC42059E4}" type="slidenum">
              <a:rPr lang="en-US" smtClean="0">
                <a:solidFill>
                  <a:srgbClr val="FFFFFF"/>
                </a:solidFill>
              </a:rPr>
              <a:pPr defTabSz="914400" fontAlgn="base">
                <a:spcBef>
                  <a:spcPct val="0"/>
                </a:spcBef>
                <a:spcAft>
                  <a:spcPct val="0"/>
                </a:spcAft>
                <a:defRPr/>
              </a:pPr>
              <a:t>‹#›</a:t>
            </a:fld>
            <a:endParaRPr lang="en-US">
              <a:solidFill>
                <a:srgbClr val="FFFFFF"/>
              </a:solidFill>
            </a:endParaRPr>
          </a:p>
        </p:txBody>
      </p:sp>
      <p:graphicFrame>
        <p:nvGraphicFramePr>
          <p:cNvPr id="1029" name="Object 7"/>
          <p:cNvGraphicFramePr>
            <a:graphicFrameLocks noChangeAspect="1"/>
          </p:cNvGraphicFramePr>
          <p:nvPr/>
        </p:nvGraphicFramePr>
        <p:xfrm>
          <a:off x="0" y="0"/>
          <a:ext cx="1591733" cy="6858000"/>
        </p:xfrm>
        <a:graphic>
          <a:graphicData uri="http://schemas.openxmlformats.org/presentationml/2006/ole">
            <mc:AlternateContent xmlns:mc="http://schemas.openxmlformats.org/markup-compatibility/2006">
              <mc:Choice xmlns:v="urn:schemas-microsoft-com:vml" Requires="v">
                <p:oleObj spid="_x0000_s9226" name="Image" r:id="rId25" imgW="1549206" imgH="8901587" progId="Photoshop.Image.6">
                  <p:embed/>
                </p:oleObj>
              </mc:Choice>
              <mc:Fallback>
                <p:oleObj name="Image" r:id="rId25" imgW="1549206" imgH="8901587" progId="Photoshop.Image.6">
                  <p:embed/>
                  <p:pic>
                    <p:nvPicPr>
                      <p:cNvPr id="1029" name="Object 7"/>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0" y="0"/>
                        <a:ext cx="159173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952106699"/>
      </p:ext>
    </p:extLst>
  </p:cSld>
  <p:clrMap bg1="dk2" tx1="lt1" bg2="dk1" tx2="lt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 id="2147483850" r:id="rId19"/>
    <p:sldLayoutId id="2147483851" r:id="rId20"/>
    <p:sldLayoutId id="2147483852" r:id="rId21"/>
  </p:sldLayoutIdLst>
  <p:transition spd="med">
    <p:zoom/>
  </p:transition>
  <p:timing>
    <p:tnLst>
      <p:par>
        <p:cTn id="1" dur="indefinite" restart="never" nodeType="tmRoot"/>
      </p:par>
    </p:tnLst>
  </p:timing>
  <p:hf sldNum="0" hdr="0" ftr="0" dt="0"/>
  <p:txStyles>
    <p:titleStyle>
      <a:lvl1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rgbClr val="00FF00"/>
        </a:buClr>
        <a:buSzPct val="85000"/>
        <a:buFont typeface="Wingdings" pitchFamily="2" charset="2"/>
        <a:buChar char="v"/>
        <a:defRPr sz="3200">
          <a:solidFill>
            <a:schemeClr val="tx2"/>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hlink"/>
        </a:buClr>
        <a:buSzPct val="65000"/>
        <a:buFont typeface="Wingdings" pitchFamily="2" charset="2"/>
        <a:buChar char="n"/>
        <a:defRPr sz="2800">
          <a:solidFill>
            <a:schemeClr val="tx2"/>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folHlink"/>
        </a:buClr>
        <a:buChar char="•"/>
        <a:defRPr sz="2400">
          <a:solidFill>
            <a:schemeClr val="tx2"/>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2"/>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2"/>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2"/>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2"/>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2"/>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2"/>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
            <a:ext cx="12192000" cy="6857999"/>
          </a:xfrm>
          <a:custGeom>
            <a:avLst/>
            <a:gdLst/>
            <a:ahLst/>
            <a:cxnLst/>
            <a:rect l="l" t="t" r="r" b="b"/>
            <a:pathLst>
              <a:path w="9144000" h="6857999">
                <a:moveTo>
                  <a:pt x="0" y="6858000"/>
                </a:moveTo>
                <a:lnTo>
                  <a:pt x="9144000" y="6858000"/>
                </a:lnTo>
                <a:lnTo>
                  <a:pt x="9144000" y="0"/>
                </a:lnTo>
                <a:lnTo>
                  <a:pt x="0" y="0"/>
                </a:lnTo>
                <a:lnTo>
                  <a:pt x="0" y="6858000"/>
                </a:lnTo>
              </a:path>
            </a:pathLst>
          </a:custGeom>
          <a:solidFill>
            <a:srgbClr val="005495"/>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714595" y="1644144"/>
            <a:ext cx="10762825" cy="429645"/>
          </a:xfrm>
          <a:prstGeom prst="rect">
            <a:avLst/>
          </a:prstGeom>
        </p:spPr>
        <p:txBody>
          <a:bodyPr wrap="square" lIns="0" tIns="0" rIns="0" bIns="0">
            <a:noAutofit/>
          </a:bodyPr>
          <a:lstStyle/>
          <a:p>
            <a:endParaRPr/>
          </a:p>
        </p:txBody>
      </p:sp>
      <p:sp>
        <p:nvSpPr>
          <p:cNvPr id="3" name="Holder 3"/>
          <p:cNvSpPr>
            <a:spLocks noGrp="1"/>
          </p:cNvSpPr>
          <p:nvPr>
            <p:ph type="body" idx="1"/>
          </p:nvPr>
        </p:nvSpPr>
        <p:spPr>
          <a:xfrm>
            <a:off x="714595" y="2650871"/>
            <a:ext cx="10762825" cy="3375132"/>
          </a:xfrm>
          <a:prstGeom prst="rect">
            <a:avLst/>
          </a:prstGeom>
        </p:spPr>
        <p:txBody>
          <a:bodyPr wrap="square" lIns="0" tIns="0" rIns="0" bIns="0">
            <a:noAutofit/>
          </a:bodyPr>
          <a:lstStyle/>
          <a:p>
            <a:endParaRPr/>
          </a:p>
        </p:txBody>
      </p:sp>
      <p:sp>
        <p:nvSpPr>
          <p:cNvPr id="4" name="Holder 4"/>
          <p:cNvSpPr>
            <a:spLocks noGrp="1"/>
          </p:cNvSpPr>
          <p:nvPr>
            <p:ph type="ftr" sz="quarter" idx="5"/>
          </p:nvPr>
        </p:nvSpPr>
        <p:spPr>
          <a:xfrm>
            <a:off x="4145288" y="6377940"/>
            <a:ext cx="3901439" cy="342900"/>
          </a:xfrm>
          <a:prstGeom prst="rect">
            <a:avLst/>
          </a:prstGeom>
        </p:spPr>
        <p:txBody>
          <a:bodyPr wrap="square" lIns="0" tIns="0" rIns="0" bIns="0">
            <a:noAutofit/>
          </a:bodyPr>
          <a:lstStyle>
            <a:lvl1pPr algn="ctr">
              <a:defRPr>
                <a:solidFill>
                  <a:schemeClr val="tx1">
                    <a:tint val="75000"/>
                  </a:schemeClr>
                </a:solidFill>
              </a:defRPr>
            </a:lvl1pPr>
          </a:lstStyle>
          <a:p>
            <a:pPr defTabSz="914400"/>
            <a:endParaRPr lang="en-CA">
              <a:solidFill>
                <a:prstClr val="black">
                  <a:tint val="75000"/>
                </a:prstClr>
              </a:solidFill>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noAutofit/>
          </a:bodyPr>
          <a:lstStyle>
            <a:lvl1pPr algn="l">
              <a:defRPr>
                <a:solidFill>
                  <a:schemeClr val="tx1">
                    <a:tint val="75000"/>
                  </a:schemeClr>
                </a:solidFill>
              </a:defRPr>
            </a:lvl1pPr>
          </a:lstStyle>
          <a:p>
            <a:pPr defTabSz="914400"/>
            <a:endParaRPr lang="en-US" smtClean="0">
              <a:solidFill>
                <a:prstClr val="black">
                  <a:tint val="75000"/>
                </a:prstClr>
              </a:solidFill>
            </a:endParaRPr>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noAutofit/>
          </a:bodyPr>
          <a:lstStyle>
            <a:lvl1pPr algn="r">
              <a:defRPr>
                <a:solidFill>
                  <a:schemeClr val="tx1">
                    <a:tint val="75000"/>
                  </a:schemeClr>
                </a:solidFill>
              </a:defRPr>
            </a:lvl1pPr>
          </a:lstStyle>
          <a:p>
            <a:pPr defTabSz="914400"/>
            <a:fld id="{B6F15528-21DE-4FAA-801E-634DDDAF4B2B}" type="slidenum">
              <a:rPr lang="en-CA" smtClean="0">
                <a:solidFill>
                  <a:prstClr val="black">
                    <a:tint val="75000"/>
                  </a:prstClr>
                </a:solidFill>
              </a:rPr>
              <a:pPr defTabSz="914400"/>
              <a:t>‹#›</a:t>
            </a:fld>
            <a:endParaRPr lang="en-CA">
              <a:solidFill>
                <a:prstClr val="black">
                  <a:tint val="75000"/>
                </a:prstClr>
              </a:solidFill>
            </a:endParaRPr>
          </a:p>
        </p:txBody>
      </p:sp>
    </p:spTree>
    <p:extLst>
      <p:ext uri="{BB962C8B-B14F-4D97-AF65-F5344CB8AC3E}">
        <p14:creationId xmlns:p14="http://schemas.microsoft.com/office/powerpoint/2010/main" val="408143685"/>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Lst>
  <p:hf sldNum="0" hdr="0" ftr="0" dt="0"/>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5">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E6D1D2B-B167-4BFD-8D23-70574D0D7D99}" type="datetimeFigureOut">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5/23/2019</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833A42E3-3FA9-4F3D-A2A0-75B474B73630}" type="slidenum">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13331775"/>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 id="2147483875" r:id="rId16"/>
    <p:sldLayoutId id="2147483876" r:id="rId17"/>
    <p:sldLayoutId id="2147483877" r:id="rId18"/>
    <p:sldLayoutId id="2147483878" r:id="rId19"/>
    <p:sldLayoutId id="2147483879" r:id="rId20"/>
    <p:sldLayoutId id="2147483880" r:id="rId21"/>
    <p:sldLayoutId id="2147483881" r:id="rId22"/>
    <p:sldLayoutId id="2147483882" r:id="rId23"/>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jpe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emf"/><Relationship Id="rId1" Type="http://schemas.openxmlformats.org/officeDocument/2006/relationships/slideLayout" Target="../slideLayouts/slideLayout21.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hyperlink" Target="mailto:marciach@uoguelph.ca"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1.xml"/><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8" Type="http://schemas.openxmlformats.org/officeDocument/2006/relationships/image" Target="../media/image43.jp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jp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1.jp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jpg"/><Relationship Id="rId4" Type="http://schemas.openxmlformats.org/officeDocument/2006/relationships/image" Target="../media/image39.jpg"/><Relationship Id="rId9" Type="http://schemas.openxmlformats.org/officeDocument/2006/relationships/image" Target="../media/image44.png"/><Relationship Id="rId14" Type="http://schemas.openxmlformats.org/officeDocument/2006/relationships/image" Target="../media/image49.jpg"/></Relationships>
</file>

<file path=ppt/slides/_rels/slide2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6.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5.jpg"/><Relationship Id="rId5" Type="http://schemas.openxmlformats.org/officeDocument/2006/relationships/image" Target="../media/image54.png"/><Relationship Id="rId4" Type="http://schemas.openxmlformats.org/officeDocument/2006/relationships/image" Target="../media/image53.jpg"/></Relationships>
</file>

<file path=ppt/slides/_rels/slide26.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jpg"/><Relationship Id="rId3" Type="http://schemas.openxmlformats.org/officeDocument/2006/relationships/image" Target="../media/image57.jp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60.jpg"/><Relationship Id="rId11" Type="http://schemas.openxmlformats.org/officeDocument/2006/relationships/image" Target="../media/image65.jpg"/><Relationship Id="rId5" Type="http://schemas.openxmlformats.org/officeDocument/2006/relationships/image" Target="../media/image59.png"/><Relationship Id="rId10" Type="http://schemas.openxmlformats.org/officeDocument/2006/relationships/image" Target="../media/image64.jpg"/><Relationship Id="rId4" Type="http://schemas.openxmlformats.org/officeDocument/2006/relationships/image" Target="../media/image58.png"/><Relationship Id="rId9" Type="http://schemas.openxmlformats.org/officeDocument/2006/relationships/image" Target="../media/image63.png"/></Relationships>
</file>

<file path=ppt/slides/_rels/slide27.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jpg"/><Relationship Id="rId3" Type="http://schemas.openxmlformats.org/officeDocument/2006/relationships/image" Target="../media/image68.png"/><Relationship Id="rId7" Type="http://schemas.openxmlformats.org/officeDocument/2006/relationships/image" Target="../media/image54.png"/><Relationship Id="rId12"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70.xml"/><Relationship Id="rId6" Type="http://schemas.openxmlformats.org/officeDocument/2006/relationships/image" Target="../media/image71.png"/><Relationship Id="rId11" Type="http://schemas.openxmlformats.org/officeDocument/2006/relationships/image" Target="../media/image75.jpg"/><Relationship Id="rId5" Type="http://schemas.openxmlformats.org/officeDocument/2006/relationships/image" Target="../media/image70.png"/><Relationship Id="rId15" Type="http://schemas.openxmlformats.org/officeDocument/2006/relationships/image" Target="../media/image79.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jpg"/><Relationship Id="rId14" Type="http://schemas.openxmlformats.org/officeDocument/2006/relationships/image" Target="../media/image78.png"/></Relationships>
</file>

<file path=ppt/slides/_rels/slide28.xml.rels><?xml version="1.0" encoding="UTF-8" standalone="yes"?>
<Relationships xmlns="http://schemas.openxmlformats.org/package/2006/relationships"><Relationship Id="rId8" Type="http://schemas.openxmlformats.org/officeDocument/2006/relationships/image" Target="../media/image85.jpg"/><Relationship Id="rId13"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jp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3.jp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jpg"/><Relationship Id="rId4" Type="http://schemas.openxmlformats.org/officeDocument/2006/relationships/image" Target="../media/image81.jpg"/><Relationship Id="rId9" Type="http://schemas.openxmlformats.org/officeDocument/2006/relationships/image" Target="../media/image86.png"/><Relationship Id="rId14" Type="http://schemas.openxmlformats.org/officeDocument/2006/relationships/image" Target="../media/image91.jpg"/></Relationships>
</file>

<file path=ppt/slides/_rels/slide29.xml.rels><?xml version="1.0" encoding="UTF-8" standalone="yes"?>
<Relationships xmlns="http://schemas.openxmlformats.org/package/2006/relationships"><Relationship Id="rId8" Type="http://schemas.openxmlformats.org/officeDocument/2006/relationships/image" Target="../media/image96.jpg"/><Relationship Id="rId3" Type="http://schemas.openxmlformats.org/officeDocument/2006/relationships/image" Target="../media/image92.jpg"/><Relationship Id="rId7" Type="http://schemas.openxmlformats.org/officeDocument/2006/relationships/image" Target="../media/image95.jp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54.png"/><Relationship Id="rId5" Type="http://schemas.openxmlformats.org/officeDocument/2006/relationships/image" Target="../media/image94.jpg"/><Relationship Id="rId10" Type="http://schemas.openxmlformats.org/officeDocument/2006/relationships/image" Target="../media/image98.jpg"/><Relationship Id="rId4" Type="http://schemas.openxmlformats.org/officeDocument/2006/relationships/image" Target="../media/image93.jpg"/><Relationship Id="rId9" Type="http://schemas.openxmlformats.org/officeDocument/2006/relationships/image" Target="../media/image97.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4.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18.xml"/><Relationship Id="rId4" Type="http://schemas.openxmlformats.org/officeDocument/2006/relationships/image" Target="../media/image106.jpeg"/></Relationships>
</file>

<file path=ppt/slides/_rels/slide3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hyperlink" Target="http://www.canadianaquaculturesystems.com/" TargetMode="External"/><Relationship Id="rId7" Type="http://schemas.openxmlformats.org/officeDocument/2006/relationships/image" Target="../media/image113.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12.png"/><Relationship Id="rId5" Type="http://schemas.openxmlformats.org/officeDocument/2006/relationships/hyperlink" Target="http://www.moosecree.com/" TargetMode="External"/><Relationship Id="rId4" Type="http://schemas.openxmlformats.org/officeDocument/2006/relationships/image" Target="../media/image111.emf"/></Relationships>
</file>

<file path=ppt/slides/_rels/slide37.xml.rels><?xml version="1.0" encoding="UTF-8" standalone="yes"?>
<Relationships xmlns="http://schemas.openxmlformats.org/package/2006/relationships"><Relationship Id="rId3" Type="http://schemas.openxmlformats.org/officeDocument/2006/relationships/hyperlink" Target="https://www.google.ca/url?sa=i&amp;rct=j&amp;q=&amp;esrc=s&amp;source=images&amp;cd=&amp;cad=rja&amp;uact=8&amp;ved=&amp;url=http://www.sfi.mtu.edu/aquaponics.php&amp;bvm=bv.116636494,d.amc&amp;psig=AFQjCNEpS--muitn0KKW-XrrPGHoALRFYg&amp;ust=1457874921513468" TargetMode="External"/><Relationship Id="rId2" Type="http://schemas.openxmlformats.org/officeDocument/2006/relationships/slideLayout" Target="../slideLayouts/slideLayout18.xml"/><Relationship Id="rId1" Type="http://schemas.openxmlformats.org/officeDocument/2006/relationships/vmlDrawing" Target="../drawings/vmlDrawing13.vml"/><Relationship Id="rId6" Type="http://schemas.openxmlformats.org/officeDocument/2006/relationships/image" Target="../media/image114.emf"/><Relationship Id="rId5" Type="http://schemas.openxmlformats.org/officeDocument/2006/relationships/package" Target="../embeddings/Microsoft_Excel_Worksheet2.xlsx"/><Relationship Id="rId4" Type="http://schemas.openxmlformats.org/officeDocument/2006/relationships/image" Target="../media/image115.png"/></Relationships>
</file>

<file path=ppt/slides/_rels/slide3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18.xml"/><Relationship Id="rId5" Type="http://schemas.openxmlformats.org/officeDocument/2006/relationships/image" Target="../media/image119.jpeg"/><Relationship Id="rId4" Type="http://schemas.openxmlformats.org/officeDocument/2006/relationships/image" Target="../media/image118.png"/></Relationships>
</file>

<file path=ppt/slides/_rels/slide3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8.xml"/><Relationship Id="rId5" Type="http://schemas.openxmlformats.org/officeDocument/2006/relationships/image" Target="../media/image123.png"/><Relationship Id="rId4" Type="http://schemas.openxmlformats.org/officeDocument/2006/relationships/image" Target="../media/image12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127.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hyperlink" Target="mailto:consultationofficer@shawanagafirstnation.ca" TargetMode="External"/><Relationship Id="rId2" Type="http://schemas.openxmlformats.org/officeDocument/2006/relationships/hyperlink" Target="mailto:edo@shawanagafirstnation.ca" TargetMode="External"/><Relationship Id="rId1" Type="http://schemas.openxmlformats.org/officeDocument/2006/relationships/slideLayout" Target="../slideLayouts/slideLayout4.xml"/><Relationship Id="rId4" Type="http://schemas.openxmlformats.org/officeDocument/2006/relationships/image" Target="../media/image131.png"/></Relationships>
</file>

<file path=ppt/slides/_rels/slide4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yS-XwEWcaJI" TargetMode="External"/><Relationship Id="rId2" Type="http://schemas.openxmlformats.org/officeDocument/2006/relationships/hyperlink" Target="https://www.youtube.com/watch?v=Bll5PDShDpQ" TargetMode="External"/><Relationship Id="rId1" Type="http://schemas.openxmlformats.org/officeDocument/2006/relationships/slideLayout" Target="../slideLayouts/slideLayout2.xml"/><Relationship Id="rId5" Type="http://schemas.openxmlformats.org/officeDocument/2006/relationships/hyperlink" Target="https://www.youtube.com/watch?v=h5I1RBCHSHo" TargetMode="External"/><Relationship Id="rId4" Type="http://schemas.openxmlformats.org/officeDocument/2006/relationships/hyperlink" Target="https://www.youtube.com/watch?v=sKTOtpqVVMo"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7.png"/><Relationship Id="rId4" Type="http://schemas.openxmlformats.org/officeDocument/2006/relationships/notesSlide" Target="../notesSlides/notesSlide2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image" Target="../media/image148.jpeg"/><Relationship Id="rId13" Type="http://schemas.openxmlformats.org/officeDocument/2006/relationships/hyperlink" Target="http://beeds.firstnationschools.ca/" TargetMode="External"/><Relationship Id="rId3" Type="http://schemas.openxmlformats.org/officeDocument/2006/relationships/image" Target="../media/image143.jpeg"/><Relationship Id="rId7" Type="http://schemas.openxmlformats.org/officeDocument/2006/relationships/image" Target="../media/image147.jpeg"/><Relationship Id="rId12" Type="http://schemas.openxmlformats.org/officeDocument/2006/relationships/hyperlink" Target="https://www.yellowpages.ca/bus/Ontario/Cochrane/Cochrane-Public-School/6970988.html?what=Elementary+%26+High+Schools&amp;where=Cochrane+Ontario+ON&amp;useContext=true" TargetMode="External"/><Relationship Id="rId2" Type="http://schemas.openxmlformats.org/officeDocument/2006/relationships/image" Target="../media/image142.jpeg"/><Relationship Id="rId1" Type="http://schemas.openxmlformats.org/officeDocument/2006/relationships/slideLayout" Target="../slideLayouts/slideLayout7.xml"/><Relationship Id="rId6" Type="http://schemas.openxmlformats.org/officeDocument/2006/relationships/image" Target="../media/image146.jpeg"/><Relationship Id="rId11" Type="http://schemas.openxmlformats.org/officeDocument/2006/relationships/image" Target="../media/image151.jpeg"/><Relationship Id="rId5" Type="http://schemas.openxmlformats.org/officeDocument/2006/relationships/image" Target="../media/image145.jpeg"/><Relationship Id="rId15" Type="http://schemas.openxmlformats.org/officeDocument/2006/relationships/image" Target="../media/image153.jpeg"/><Relationship Id="rId10" Type="http://schemas.openxmlformats.org/officeDocument/2006/relationships/image" Target="../media/image150.jpeg"/><Relationship Id="rId4" Type="http://schemas.openxmlformats.org/officeDocument/2006/relationships/image" Target="../media/image144.jpeg"/><Relationship Id="rId9" Type="http://schemas.openxmlformats.org/officeDocument/2006/relationships/image" Target="../media/image149.jpeg"/><Relationship Id="rId14" Type="http://schemas.openxmlformats.org/officeDocument/2006/relationships/image" Target="../media/image152.jpeg"/></Relationships>
</file>

<file path=ppt/slides/_rels/slide6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56.tmp"/><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56.tmp"/><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156.tmp"/><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9.xml"/><Relationship Id="rId1" Type="http://schemas.openxmlformats.org/officeDocument/2006/relationships/vmlDrawing" Target="../drawings/vmlDrawing12.vml"/><Relationship Id="rId5" Type="http://schemas.openxmlformats.org/officeDocument/2006/relationships/image" Target="../media/image16.emf"/><Relationship Id="rId4" Type="http://schemas.openxmlformats.org/officeDocument/2006/relationships/oleObject" Target="../embeddings/oleObject10.bin"/></Relationships>
</file>

<file path=ppt/slides/_rels/slide70.xml.rels><?xml version="1.0" encoding="UTF-8" standalone="yes"?>
<Relationships xmlns="http://schemas.openxmlformats.org/package/2006/relationships"><Relationship Id="rId3" Type="http://schemas.openxmlformats.org/officeDocument/2006/relationships/image" Target="../media/image156.tmp"/><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156.tmp"/><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156.tmp"/><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156.tmp"/><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156.tmp"/><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156.tmp"/><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156.tmp"/><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hyperlink" Target="mailto:nhuber@waubetek.com" TargetMode="External"/><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156.tmp"/></Relationships>
</file>

<file path=ppt/slides/_rels/slide78.xml.rels><?xml version="1.0" encoding="UTF-8" standalone="yes"?>
<Relationships xmlns="http://schemas.openxmlformats.org/package/2006/relationships"><Relationship Id="rId3" Type="http://schemas.openxmlformats.org/officeDocument/2006/relationships/image" Target="../media/image156.tmp"/><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157.JP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6049" y="0"/>
            <a:ext cx="874133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25" name="Text Box 5"/>
          <p:cNvSpPr txBox="1">
            <a:spLocks noChangeArrowheads="1"/>
          </p:cNvSpPr>
          <p:nvPr/>
        </p:nvSpPr>
        <p:spPr bwMode="auto">
          <a:xfrm>
            <a:off x="1602582" y="520511"/>
            <a:ext cx="8229600" cy="581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5400" dirty="0">
                <a:solidFill>
                  <a:schemeClr val="bg1"/>
                </a:solidFill>
                <a:latin typeface="Trebuchet MS" pitchFamily="34" charset="0"/>
              </a:rPr>
              <a:t>Aquaculture Opportunities in Ontario</a:t>
            </a:r>
          </a:p>
          <a:p>
            <a:pPr algn="ctr">
              <a:spcBef>
                <a:spcPct val="50000"/>
              </a:spcBef>
              <a:defRPr/>
            </a:pPr>
            <a:endParaRPr lang="en-US" sz="2800" b="1" dirty="0">
              <a:effectLst>
                <a:outerShdw blurRad="38100" dist="38100" dir="2700000" algn="tl">
                  <a:srgbClr val="000000"/>
                </a:outerShdw>
              </a:effectLst>
              <a:latin typeface="Arial" charset="0"/>
            </a:endParaRPr>
          </a:p>
          <a:p>
            <a:pPr algn="ctr">
              <a:spcBef>
                <a:spcPct val="50000"/>
              </a:spcBef>
              <a:defRPr/>
            </a:pPr>
            <a:r>
              <a:rPr lang="en-US" sz="3200" b="1" dirty="0" smtClean="0">
                <a:solidFill>
                  <a:schemeClr val="bg1"/>
                </a:solidFill>
                <a:effectLst>
                  <a:outerShdw blurRad="38100" dist="38100" dir="2700000" algn="tl">
                    <a:srgbClr val="000000"/>
                  </a:outerShdw>
                </a:effectLst>
                <a:latin typeface="Arial" charset="0"/>
              </a:rPr>
              <a:t>Anishinabek Nation</a:t>
            </a:r>
          </a:p>
          <a:p>
            <a:pPr algn="ctr">
              <a:spcBef>
                <a:spcPct val="50000"/>
              </a:spcBef>
              <a:defRPr/>
            </a:pPr>
            <a:r>
              <a:rPr lang="en-US" sz="3200" b="1" dirty="0" smtClean="0">
                <a:solidFill>
                  <a:schemeClr val="bg1"/>
                </a:solidFill>
                <a:effectLst>
                  <a:outerShdw blurRad="38100" dist="38100" dir="2700000" algn="tl">
                    <a:srgbClr val="000000"/>
                  </a:outerShdw>
                </a:effectLst>
                <a:latin typeface="Arial" charset="0"/>
              </a:rPr>
              <a:t>Lake Huron Region Round Table</a:t>
            </a:r>
            <a:endParaRPr lang="en-US" sz="3200" b="1" dirty="0">
              <a:solidFill>
                <a:schemeClr val="bg1"/>
              </a:solidFill>
              <a:effectLst>
                <a:outerShdw blurRad="38100" dist="38100" dir="2700000" algn="tl">
                  <a:srgbClr val="000000"/>
                </a:outerShdw>
              </a:effectLst>
              <a:latin typeface="Arial" charset="0"/>
            </a:endParaRPr>
          </a:p>
          <a:p>
            <a:pPr algn="ctr">
              <a:spcBef>
                <a:spcPct val="50000"/>
              </a:spcBef>
              <a:defRPr/>
            </a:pPr>
            <a:endParaRPr lang="en-US" sz="2800" b="1" dirty="0">
              <a:effectLst>
                <a:outerShdw blurRad="38100" dist="38100" dir="2700000" algn="tl">
                  <a:srgbClr val="000000"/>
                </a:outerShdw>
              </a:effectLst>
              <a:latin typeface="Arial" charset="0"/>
            </a:endParaRPr>
          </a:p>
          <a:p>
            <a:pPr algn="ctr">
              <a:spcBef>
                <a:spcPct val="50000"/>
              </a:spcBef>
              <a:defRPr/>
            </a:pPr>
            <a:r>
              <a:rPr lang="en-US" sz="2800" b="1" dirty="0">
                <a:solidFill>
                  <a:schemeClr val="bg1"/>
                </a:solidFill>
                <a:effectLst>
                  <a:outerShdw blurRad="38100" dist="38100" dir="2700000" algn="tl">
                    <a:srgbClr val="000000"/>
                  </a:outerShdw>
                </a:effectLst>
                <a:latin typeface="Arial" charset="0"/>
              </a:rPr>
              <a:t>May </a:t>
            </a:r>
            <a:r>
              <a:rPr lang="en-US" sz="2800" b="1" dirty="0" smtClean="0">
                <a:solidFill>
                  <a:schemeClr val="bg1"/>
                </a:solidFill>
                <a:effectLst>
                  <a:outerShdw blurRad="38100" dist="38100" dir="2700000" algn="tl">
                    <a:srgbClr val="000000"/>
                  </a:outerShdw>
                </a:effectLst>
                <a:latin typeface="Arial" charset="0"/>
              </a:rPr>
              <a:t>23, 2019</a:t>
            </a:r>
          </a:p>
          <a:p>
            <a:pPr algn="ctr">
              <a:spcBef>
                <a:spcPct val="50000"/>
              </a:spcBef>
              <a:defRPr/>
            </a:pPr>
            <a:r>
              <a:rPr lang="en-US" sz="2800" b="1" dirty="0" smtClean="0">
                <a:solidFill>
                  <a:schemeClr val="bg1"/>
                </a:solidFill>
                <a:effectLst>
                  <a:outerShdw blurRad="38100" dist="38100" dir="2700000" algn="tl">
                    <a:srgbClr val="000000"/>
                  </a:outerShdw>
                </a:effectLst>
                <a:latin typeface="Arial" charset="0"/>
              </a:rPr>
              <a:t>steve.naylor@dfo-mpo.gc.ca</a:t>
            </a:r>
            <a:endParaRPr lang="en-US" sz="2800" b="1" dirty="0">
              <a:solidFill>
                <a:schemeClr val="bg1"/>
              </a:solidFill>
              <a:effectLst>
                <a:outerShdw blurRad="38100" dist="38100" dir="2700000" algn="tl">
                  <a:srgbClr val="000000"/>
                </a:outerShdw>
              </a:effectLst>
              <a:latin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913773" y="193644"/>
            <a:ext cx="10364451" cy="1596177"/>
          </a:xfrm>
        </p:spPr>
        <p:txBody>
          <a:bodyPr/>
          <a:lstStyle/>
          <a:p>
            <a:pPr eaLnBrk="1" hangingPunct="1"/>
            <a:r>
              <a:rPr lang="en-CA" dirty="0"/>
              <a:t>World Production of Rainbow Trout</a:t>
            </a:r>
          </a:p>
        </p:txBody>
      </p:sp>
      <p:pic>
        <p:nvPicPr>
          <p:cNvPr id="208899" name="Picture 3" descr="rainbow trout world production grap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00325" y="1552575"/>
            <a:ext cx="6838951"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p:cNvSpPr txBox="1">
            <a:spLocks noChangeArrowheads="1"/>
          </p:cNvSpPr>
          <p:nvPr/>
        </p:nvSpPr>
        <p:spPr bwMode="auto">
          <a:xfrm>
            <a:off x="1900237" y="6111875"/>
            <a:ext cx="83915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CA" sz="2000" b="1" dirty="0">
                <a:solidFill>
                  <a:srgbClr val="000000"/>
                </a:solidFill>
              </a:rPr>
              <a:t>2009 production of  732,432 tonnes (23% increase over 2006)</a:t>
            </a:r>
          </a:p>
          <a:p>
            <a:pPr eaLnBrk="1" hangingPunct="1">
              <a:defRPr/>
            </a:pPr>
            <a:r>
              <a:rPr lang="en-CA" sz="2000" b="1" dirty="0">
                <a:solidFill>
                  <a:srgbClr val="000000"/>
                </a:solidFill>
              </a:rPr>
              <a:t>2011 production of  770,385 tonnes (31% increase over 2006)</a:t>
            </a:r>
          </a:p>
        </p:txBody>
      </p:sp>
    </p:spTree>
    <p:extLst>
      <p:ext uri="{BB962C8B-B14F-4D97-AF65-F5344CB8AC3E}">
        <p14:creationId xmlns:p14="http://schemas.microsoft.com/office/powerpoint/2010/main" val="38181793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D51FB004-B37E-4DBD-B24A-C532CFF094C4}"/>
              </a:ext>
            </a:extLst>
          </p:cNvPr>
          <p:cNvGraphicFramePr>
            <a:graphicFrameLocks/>
          </p:cNvGraphicFramePr>
          <p:nvPr>
            <p:extLst>
              <p:ext uri="{D42A27DB-BD31-4B8C-83A1-F6EECF244321}">
                <p14:modId xmlns:p14="http://schemas.microsoft.com/office/powerpoint/2010/main" val="1319119184"/>
              </p:ext>
            </p:extLst>
          </p:nvPr>
        </p:nvGraphicFramePr>
        <p:xfrm>
          <a:off x="1724564" y="1529623"/>
          <a:ext cx="8624690" cy="4381178"/>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71D4A267-D6F9-4962-92F8-37C015F9EC8A}"/>
              </a:ext>
            </a:extLst>
          </p:cNvPr>
          <p:cNvSpPr txBox="1"/>
          <p:nvPr/>
        </p:nvSpPr>
        <p:spPr>
          <a:xfrm>
            <a:off x="1136510" y="801972"/>
            <a:ext cx="10308976" cy="584775"/>
          </a:xfrm>
          <a:prstGeom prst="rect">
            <a:avLst/>
          </a:prstGeom>
          <a:noFill/>
        </p:spPr>
        <p:txBody>
          <a:bodyPr wrap="none" rtlCol="0">
            <a:spAutoFit/>
          </a:bodyPr>
          <a:lstStyle/>
          <a:p>
            <a:pPr defTabSz="685800"/>
            <a:r>
              <a:rPr lang="en-US" sz="3200" dirty="0">
                <a:solidFill>
                  <a:srgbClr val="000000"/>
                </a:solidFill>
                <a:latin typeface="Arial"/>
                <a:ea typeface="ＭＳ Ｐゴシック"/>
              </a:rPr>
              <a:t>2015 Top 10 Trout Producing </a:t>
            </a:r>
            <a:r>
              <a:rPr lang="en-US" sz="3200" dirty="0" smtClean="0">
                <a:solidFill>
                  <a:srgbClr val="000000"/>
                </a:solidFill>
                <a:latin typeface="Arial"/>
                <a:ea typeface="ＭＳ Ｐゴシック"/>
              </a:rPr>
              <a:t>Countries (million pounds)</a:t>
            </a:r>
            <a:endParaRPr lang="en-US" sz="3200" dirty="0">
              <a:solidFill>
                <a:srgbClr val="000000"/>
              </a:solidFill>
              <a:latin typeface="Arial"/>
              <a:ea typeface="ＭＳ Ｐゴシック"/>
            </a:endParaRPr>
          </a:p>
        </p:txBody>
      </p:sp>
      <p:sp>
        <p:nvSpPr>
          <p:cNvPr id="3" name="TextBox 2">
            <a:extLst>
              <a:ext uri="{FF2B5EF4-FFF2-40B4-BE49-F238E27FC236}">
                <a16:creationId xmlns:a16="http://schemas.microsoft.com/office/drawing/2014/main" id="{290D3C32-E666-4776-A24D-B29DAD3DAA2A}"/>
              </a:ext>
            </a:extLst>
          </p:cNvPr>
          <p:cNvSpPr txBox="1"/>
          <p:nvPr/>
        </p:nvSpPr>
        <p:spPr>
          <a:xfrm>
            <a:off x="9230124" y="3131589"/>
            <a:ext cx="724429" cy="415498"/>
          </a:xfrm>
          <a:prstGeom prst="rect">
            <a:avLst/>
          </a:prstGeom>
          <a:noFill/>
        </p:spPr>
        <p:txBody>
          <a:bodyPr wrap="none" rtlCol="0">
            <a:spAutoFit/>
          </a:bodyPr>
          <a:lstStyle/>
          <a:p>
            <a:pPr defTabSz="685800"/>
            <a:r>
              <a:rPr lang="en-US" sz="2100" dirty="0">
                <a:solidFill>
                  <a:srgbClr val="000000"/>
                </a:solidFill>
                <a:latin typeface="Arial"/>
                <a:ea typeface="ＭＳ Ｐゴシック"/>
              </a:rPr>
              <a:t>FAO</a:t>
            </a:r>
          </a:p>
        </p:txBody>
      </p:sp>
    </p:spTree>
    <p:extLst>
      <p:ext uri="{BB962C8B-B14F-4D97-AF65-F5344CB8AC3E}">
        <p14:creationId xmlns:p14="http://schemas.microsoft.com/office/powerpoint/2010/main" val="29053669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effectLst/>
              </a:rPr>
              <a:t>The abundant potential…</a:t>
            </a:r>
          </a:p>
        </p:txBody>
      </p:sp>
      <p:sp>
        <p:nvSpPr>
          <p:cNvPr id="214019" name="Rectangle 3"/>
          <p:cNvSpPr>
            <a:spLocks noGrp="1" noChangeArrowheads="1"/>
          </p:cNvSpPr>
          <p:nvPr>
            <p:ph type="body" sz="half" idx="1"/>
          </p:nvPr>
        </p:nvSpPr>
        <p:spPr>
          <a:xfrm flipH="1" flipV="1">
            <a:off x="10210806" y="6126169"/>
            <a:ext cx="95251" cy="460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25000" lnSpcReduction="20000"/>
          </a:bodyPr>
          <a:lstStyle/>
          <a:p>
            <a:pPr eaLnBrk="1" hangingPunct="1">
              <a:lnSpc>
                <a:spcPct val="80000"/>
              </a:lnSpc>
            </a:pPr>
            <a:endParaRPr lang="en-CA" sz="1000"/>
          </a:p>
        </p:txBody>
      </p:sp>
      <p:pic>
        <p:nvPicPr>
          <p:cNvPr id="214020" name="Picture 4" descr="Canada-satellite"/>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2000"/>
                    </a14:imgEffect>
                  </a14:imgLayer>
                </a14:imgProps>
              </a:ext>
              <a:ext uri="{28A0092B-C50C-407E-A947-70E740481C1C}">
                <a14:useLocalDpi xmlns:a14="http://schemas.microsoft.com/office/drawing/2010/main"/>
              </a:ext>
            </a:extLst>
          </a:blip>
          <a:srcRect/>
          <a:stretch>
            <a:fillRect/>
          </a:stretch>
        </p:blipFill>
        <p:spPr bwMode="auto">
          <a:xfrm>
            <a:off x="2711624" y="1514475"/>
            <a:ext cx="7956376" cy="5049838"/>
          </a:xfrm>
          <a:prstGeom prst="rect">
            <a:avLst/>
          </a:prstGeom>
          <a:noFill/>
          <a:ln>
            <a:noFill/>
          </a:ln>
          <a:effectLst>
            <a:outerShdw blurRad="50800" dist="50800" dir="5400000" algn="ctr" rotWithShape="0">
              <a:srgbClr val="000000">
                <a:alpha val="42000"/>
              </a:srgbClr>
            </a:outerShdw>
            <a:reflection stA="0" endPos="65000" dist="50800" dir="5400000" sy="-100000" algn="bl" rotWithShape="0"/>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1" name="Text Box 5"/>
          <p:cNvSpPr txBox="1">
            <a:spLocks noChangeArrowheads="1"/>
          </p:cNvSpPr>
          <p:nvPr/>
        </p:nvSpPr>
        <p:spPr bwMode="auto">
          <a:xfrm>
            <a:off x="2813050" y="3503614"/>
            <a:ext cx="73279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FontTx/>
              <a:buChar char="•"/>
              <a:defRPr/>
            </a:pPr>
            <a:r>
              <a:rPr lang="en-CA">
                <a:solidFill>
                  <a:srgbClr val="2B5481"/>
                </a:solidFill>
              </a:rPr>
              <a:t> </a:t>
            </a:r>
            <a:r>
              <a:rPr lang="en-CA" sz="2400" b="1">
                <a:solidFill>
                  <a:srgbClr val="FFFFFF"/>
                </a:solidFill>
              </a:rPr>
              <a:t>20% of the world’s freshwater,</a:t>
            </a:r>
          </a:p>
          <a:p>
            <a:pPr eaLnBrk="1" hangingPunct="1">
              <a:buFontTx/>
              <a:buChar char="•"/>
              <a:defRPr/>
            </a:pPr>
            <a:r>
              <a:rPr lang="en-CA" sz="2400" b="1">
                <a:solidFill>
                  <a:srgbClr val="FFFFFF"/>
                </a:solidFill>
              </a:rPr>
              <a:t> Plentiful biophysical resources,</a:t>
            </a:r>
          </a:p>
          <a:p>
            <a:pPr eaLnBrk="1" hangingPunct="1">
              <a:buFontTx/>
              <a:buChar char="•"/>
              <a:defRPr/>
            </a:pPr>
            <a:r>
              <a:rPr lang="en-CA" sz="2400" b="1">
                <a:solidFill>
                  <a:srgbClr val="FFFFFF"/>
                </a:solidFill>
              </a:rPr>
              <a:t> Developed culture technology,</a:t>
            </a:r>
          </a:p>
          <a:p>
            <a:pPr eaLnBrk="1" hangingPunct="1">
              <a:buFontTx/>
              <a:buChar char="•"/>
              <a:defRPr/>
            </a:pPr>
            <a:r>
              <a:rPr lang="en-CA" sz="2400" b="1">
                <a:solidFill>
                  <a:srgbClr val="FFFFFF"/>
                </a:solidFill>
              </a:rPr>
              <a:t> Still not meeting domestic demand,  </a:t>
            </a:r>
          </a:p>
          <a:p>
            <a:pPr eaLnBrk="1" hangingPunct="1">
              <a:buFontTx/>
              <a:buChar char="•"/>
              <a:defRPr/>
            </a:pPr>
            <a:r>
              <a:rPr lang="en-CA" sz="2400" b="1">
                <a:solidFill>
                  <a:srgbClr val="FFFFFF"/>
                </a:solidFill>
              </a:rPr>
              <a:t> Substantial export potential with proximity to  the U.S. market,</a:t>
            </a:r>
          </a:p>
          <a:p>
            <a:pPr eaLnBrk="1" hangingPunct="1">
              <a:buFontTx/>
              <a:buChar char="•"/>
              <a:defRPr/>
            </a:pPr>
            <a:r>
              <a:rPr lang="en-CA" sz="2400" b="1">
                <a:solidFill>
                  <a:srgbClr val="FFFFFF"/>
                </a:solidFill>
              </a:rPr>
              <a:t> The industry has the experience, expertise and desire to support development.</a:t>
            </a:r>
          </a:p>
          <a:p>
            <a:pPr eaLnBrk="1" hangingPunct="1">
              <a:defRPr/>
            </a:pPr>
            <a:endParaRPr lang="en-CA" sz="2400" b="1">
              <a:solidFill>
                <a:srgbClr val="FFFFFF"/>
              </a:solidFill>
            </a:endParaRPr>
          </a:p>
        </p:txBody>
      </p:sp>
    </p:spTree>
    <p:extLst>
      <p:ext uri="{BB962C8B-B14F-4D97-AF65-F5344CB8AC3E}">
        <p14:creationId xmlns:p14="http://schemas.microsoft.com/office/powerpoint/2010/main" val="2818047991"/>
      </p:ext>
    </p:extLst>
  </p:cSld>
  <p:clrMapOvr>
    <a:masterClrMapping/>
  </p:clrMapOvr>
  <p:transition spd="med">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81955">
            <a:off x="6729513" y="2049975"/>
            <a:ext cx="3376246" cy="21259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Box 3"/>
          <p:cNvSpPr txBox="1"/>
          <p:nvPr/>
        </p:nvSpPr>
        <p:spPr>
          <a:xfrm>
            <a:off x="2568336" y="992309"/>
            <a:ext cx="7656263" cy="461665"/>
          </a:xfrm>
          <a:prstGeom prst="rect">
            <a:avLst/>
          </a:prstGeom>
          <a:noFill/>
        </p:spPr>
        <p:txBody>
          <a:bodyPr wrap="none" rtlCol="0">
            <a:spAutoFit/>
          </a:bodyPr>
          <a:lstStyle/>
          <a:p>
            <a:pPr defTabSz="685800"/>
            <a:r>
              <a:rPr lang="en-US" sz="2400" b="1" dirty="0">
                <a:solidFill>
                  <a:srgbClr val="000000"/>
                </a:solidFill>
                <a:latin typeface="Arial"/>
                <a:ea typeface="ＭＳ Ｐゴシック"/>
              </a:rPr>
              <a:t>US trout imports </a:t>
            </a:r>
            <a:r>
              <a:rPr lang="en-US" sz="2400" dirty="0">
                <a:solidFill>
                  <a:srgbClr val="000000"/>
                </a:solidFill>
                <a:latin typeface="Arial"/>
                <a:ea typeface="ＭＳ Ｐゴシック"/>
              </a:rPr>
              <a:t>- 90 % of 2017 Imports came from…</a:t>
            </a:r>
          </a:p>
        </p:txBody>
      </p:sp>
      <p:graphicFrame>
        <p:nvGraphicFramePr>
          <p:cNvPr id="8" name="Chart 7">
            <a:extLst>
              <a:ext uri="{FF2B5EF4-FFF2-40B4-BE49-F238E27FC236}">
                <a16:creationId xmlns:a16="http://schemas.microsoft.com/office/drawing/2014/main" id="{FED3D9A4-92DF-4553-BCFB-D459AFC4B765}"/>
              </a:ext>
            </a:extLst>
          </p:cNvPr>
          <p:cNvGraphicFramePr>
            <a:graphicFrameLocks/>
          </p:cNvGraphicFramePr>
          <p:nvPr>
            <p:extLst/>
          </p:nvPr>
        </p:nvGraphicFramePr>
        <p:xfrm>
          <a:off x="2032959" y="1516087"/>
          <a:ext cx="4269985" cy="4264691"/>
        </p:xfrm>
        <a:graphic>
          <a:graphicData uri="http://schemas.openxmlformats.org/drawingml/2006/chart">
            <c:chart xmlns:c="http://schemas.openxmlformats.org/drawingml/2006/chart" xmlns:r="http://schemas.openxmlformats.org/officeDocument/2006/relationships" r:id="rId4"/>
          </a:graphicData>
        </a:graphic>
      </p:graphicFrame>
      <p:pic>
        <p:nvPicPr>
          <p:cNvPr id="11" name="Picture 10">
            <a:extLst>
              <a:ext uri="{FF2B5EF4-FFF2-40B4-BE49-F238E27FC236}">
                <a16:creationId xmlns:a16="http://schemas.microsoft.com/office/drawing/2014/main" id="{DA3C0DEC-FA73-4DAE-8F76-62175E1270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373296">
            <a:off x="8363306" y="1751448"/>
            <a:ext cx="1545467" cy="1097280"/>
          </a:xfrm>
          <a:prstGeom prst="rect">
            <a:avLst/>
          </a:prstGeom>
        </p:spPr>
      </p:pic>
      <p:sp>
        <p:nvSpPr>
          <p:cNvPr id="12" name="TextBox 11">
            <a:extLst>
              <a:ext uri="{FF2B5EF4-FFF2-40B4-BE49-F238E27FC236}">
                <a16:creationId xmlns:a16="http://schemas.microsoft.com/office/drawing/2014/main" id="{35940CB4-3E8D-4D45-B985-5B145603626D}"/>
              </a:ext>
            </a:extLst>
          </p:cNvPr>
          <p:cNvSpPr txBox="1"/>
          <p:nvPr/>
        </p:nvSpPr>
        <p:spPr>
          <a:xfrm>
            <a:off x="6609272" y="5210407"/>
            <a:ext cx="4019049" cy="646331"/>
          </a:xfrm>
          <a:prstGeom prst="rect">
            <a:avLst/>
          </a:prstGeom>
          <a:noFill/>
        </p:spPr>
        <p:txBody>
          <a:bodyPr wrap="none" rtlCol="0">
            <a:spAutoFit/>
          </a:bodyPr>
          <a:lstStyle/>
          <a:p>
            <a:pPr defTabSz="685800"/>
            <a:r>
              <a:rPr lang="en-US" dirty="0">
                <a:solidFill>
                  <a:srgbClr val="000000"/>
                </a:solidFill>
                <a:latin typeface="Arial"/>
                <a:ea typeface="ＭＳ Ｐゴシック"/>
              </a:rPr>
              <a:t>…relative to 2016: 10% down pounds</a:t>
            </a:r>
          </a:p>
          <a:p>
            <a:pPr defTabSz="685800"/>
            <a:r>
              <a:rPr lang="en-US" dirty="0">
                <a:solidFill>
                  <a:srgbClr val="000000"/>
                </a:solidFill>
                <a:latin typeface="Arial"/>
                <a:ea typeface="ＭＳ Ｐゴシック"/>
              </a:rPr>
              <a:t>		         12% up dollars</a:t>
            </a:r>
          </a:p>
        </p:txBody>
      </p:sp>
      <p:sp>
        <p:nvSpPr>
          <p:cNvPr id="17" name="TextBox 16">
            <a:extLst>
              <a:ext uri="{FF2B5EF4-FFF2-40B4-BE49-F238E27FC236}">
                <a16:creationId xmlns:a16="http://schemas.microsoft.com/office/drawing/2014/main" id="{30708979-A408-456B-AD49-F8ECF1494B0C}"/>
              </a:ext>
            </a:extLst>
          </p:cNvPr>
          <p:cNvSpPr txBox="1"/>
          <p:nvPr/>
        </p:nvSpPr>
        <p:spPr>
          <a:xfrm>
            <a:off x="1809386" y="5565892"/>
            <a:ext cx="1106338" cy="323165"/>
          </a:xfrm>
          <a:prstGeom prst="rect">
            <a:avLst/>
          </a:prstGeom>
          <a:noFill/>
        </p:spPr>
        <p:txBody>
          <a:bodyPr wrap="square" rtlCol="0">
            <a:spAutoFit/>
          </a:bodyPr>
          <a:lstStyle/>
          <a:p>
            <a:pPr defTabSz="685800"/>
            <a:r>
              <a:rPr lang="en-US" sz="1500" dirty="0">
                <a:solidFill>
                  <a:srgbClr val="000000"/>
                </a:solidFill>
                <a:latin typeface="Arial"/>
                <a:ea typeface="ＭＳ Ｐゴシック"/>
              </a:rPr>
              <a:t>NMFS</a:t>
            </a:r>
          </a:p>
        </p:txBody>
      </p:sp>
    </p:spTree>
    <p:extLst>
      <p:ext uri="{BB962C8B-B14F-4D97-AF65-F5344CB8AC3E}">
        <p14:creationId xmlns:p14="http://schemas.microsoft.com/office/powerpoint/2010/main" val="225912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a:xfrm>
            <a:off x="1826307" y="131986"/>
            <a:ext cx="8911687" cy="1280890"/>
          </a:xfrm>
        </p:spPr>
        <p:txBody>
          <a:bodyPr/>
          <a:lstStyle/>
          <a:p>
            <a:pPr>
              <a:defRPr/>
            </a:pPr>
            <a:r>
              <a:rPr lang="en-CA" dirty="0"/>
              <a:t>Why Rainbow Trout?</a:t>
            </a:r>
            <a:endParaRPr lang="en-US" dirty="0"/>
          </a:p>
        </p:txBody>
      </p:sp>
      <p:sp>
        <p:nvSpPr>
          <p:cNvPr id="340995" name="Rectangle 3"/>
          <p:cNvSpPr>
            <a:spLocks noGrp="1" noChangeArrowheads="1"/>
          </p:cNvSpPr>
          <p:nvPr>
            <p:ph idx="1"/>
          </p:nvPr>
        </p:nvSpPr>
        <p:spPr>
          <a:xfrm>
            <a:off x="2738438" y="1412876"/>
            <a:ext cx="7929562" cy="5164138"/>
          </a:xfrm>
        </p:spPr>
        <p:txBody>
          <a:bodyPr>
            <a:normAutofit fontScale="92500"/>
          </a:bodyPr>
          <a:lstStyle/>
          <a:p>
            <a:pPr>
              <a:lnSpc>
                <a:spcPct val="80000"/>
              </a:lnSpc>
              <a:defRPr/>
            </a:pPr>
            <a:r>
              <a:rPr lang="en-CA" sz="2600" dirty="0"/>
              <a:t>Culture techniques, based on more than 100 years of research and practice, are well established;</a:t>
            </a:r>
          </a:p>
          <a:p>
            <a:pPr>
              <a:lnSpc>
                <a:spcPct val="80000"/>
              </a:lnSpc>
              <a:defRPr/>
            </a:pPr>
            <a:r>
              <a:rPr lang="en-CA" sz="2600" dirty="0"/>
              <a:t>Domesticated strains of trout have been bred to improve performance and yield;</a:t>
            </a:r>
          </a:p>
          <a:p>
            <a:pPr>
              <a:lnSpc>
                <a:spcPct val="80000"/>
              </a:lnSpc>
              <a:defRPr/>
            </a:pPr>
            <a:r>
              <a:rPr lang="en-CA" sz="2600" dirty="0"/>
              <a:t>Nutritional requirements are well defined and efficient commercial feeds are available from several suppliers;</a:t>
            </a:r>
          </a:p>
          <a:p>
            <a:pPr>
              <a:lnSpc>
                <a:spcPct val="80000"/>
              </a:lnSpc>
              <a:defRPr/>
            </a:pPr>
            <a:r>
              <a:rPr lang="en-CA" sz="2600" dirty="0"/>
              <a:t>Water temperatures and the biophysical resource base throughout much of Canada are near ideal for the species; </a:t>
            </a:r>
          </a:p>
          <a:p>
            <a:pPr>
              <a:lnSpc>
                <a:spcPct val="80000"/>
              </a:lnSpc>
              <a:defRPr/>
            </a:pPr>
            <a:r>
              <a:rPr lang="en-CA" sz="2600" dirty="0"/>
              <a:t>An established market exists for rainbow trout; and</a:t>
            </a:r>
          </a:p>
          <a:p>
            <a:pPr>
              <a:lnSpc>
                <a:spcPct val="80000"/>
              </a:lnSpc>
              <a:defRPr/>
            </a:pPr>
            <a:r>
              <a:rPr lang="en-CA" sz="2600" dirty="0"/>
              <a:t>Naturalized species in most parts of the country and thus poses little to no genetic threat to feral populations.</a:t>
            </a:r>
            <a:endParaRPr lang="en-US" sz="2600" dirty="0"/>
          </a:p>
        </p:txBody>
      </p:sp>
    </p:spTree>
    <p:extLst>
      <p:ext uri="{BB962C8B-B14F-4D97-AF65-F5344CB8AC3E}">
        <p14:creationId xmlns:p14="http://schemas.microsoft.com/office/powerpoint/2010/main" val="14615713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itle 1"/>
          <p:cNvSpPr>
            <a:spLocks noGrp="1"/>
          </p:cNvSpPr>
          <p:nvPr>
            <p:ph type="title" sz="quarter"/>
          </p:nvPr>
        </p:nvSpPr>
        <p:spPr>
          <a:xfrm>
            <a:off x="2711450" y="188919"/>
            <a:ext cx="4000500" cy="1597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r>
              <a:rPr lang="en-CA">
                <a:solidFill>
                  <a:schemeClr val="tx1"/>
                </a:solidFill>
                <a:effectLst/>
              </a:rPr>
              <a:t>Distribution of Trout Farms in Ontario</a:t>
            </a:r>
          </a:p>
        </p:txBody>
      </p:sp>
      <p:pic>
        <p:nvPicPr>
          <p:cNvPr id="216067" name="Picture 4"/>
          <p:cNvPicPr>
            <a:picLocks noGrp="1" noChangeAspect="1" noChangeArrowheads="1"/>
          </p:cNvPicPr>
          <p:nvPr>
            <p:ph sz="quarter" idx="1"/>
          </p:nvPr>
        </p:nvPicPr>
        <p:blipFill>
          <a:blip r:embed="rId2">
            <a:extLst>
              <a:ext uri="{28A0092B-C50C-407E-A947-70E740481C1C}">
                <a14:useLocalDpi xmlns:a14="http://schemas.microsoft.com/office/drawing/2010/main"/>
              </a:ext>
            </a:extLst>
          </a:blip>
          <a:stretch>
            <a:fillRect/>
          </a:stretch>
        </p:blipFill>
        <p:spPr>
          <a:xfrm>
            <a:off x="2122689" y="1700212"/>
            <a:ext cx="5331249" cy="4035569"/>
          </a:xfrm>
        </p:spPr>
      </p:pic>
      <p:pic>
        <p:nvPicPr>
          <p:cNvPr id="216069" name="Picture 5" descr="Van Hove Raceways.jpg"/>
          <p:cNvPicPr>
            <a:picLocks noGrp="1" noChangeAspect="1"/>
          </p:cNvPicPr>
          <p:nvPr>
            <p:ph sz="quarter" idx="2"/>
          </p:nvPr>
        </p:nvPicPr>
        <p:blipFill>
          <a:blip r:embed="rId3">
            <a:lum contrast="20000"/>
            <a:extLst>
              <a:ext uri="{28A0092B-C50C-407E-A947-70E740481C1C}">
                <a14:useLocalDpi xmlns:a14="http://schemas.microsoft.com/office/drawing/2010/main"/>
              </a:ext>
            </a:extLst>
          </a:blip>
          <a:stretch>
            <a:fillRect/>
          </a:stretch>
        </p:blipFill>
        <p:spPr>
          <a:xfrm>
            <a:off x="8490744" y="3260134"/>
            <a:ext cx="1979612" cy="3303000"/>
          </a:xfrm>
        </p:spPr>
      </p:pic>
      <p:sp>
        <p:nvSpPr>
          <p:cNvPr id="216068" name="TextBox 9"/>
          <p:cNvSpPr txBox="1">
            <a:spLocks noChangeArrowheads="1"/>
          </p:cNvSpPr>
          <p:nvPr/>
        </p:nvSpPr>
        <p:spPr bwMode="auto">
          <a:xfrm>
            <a:off x="1651006" y="6440488"/>
            <a:ext cx="184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CA" sz="1600">
              <a:solidFill>
                <a:srgbClr val="FFFFFF"/>
              </a:solidFill>
            </a:endParaRPr>
          </a:p>
        </p:txBody>
      </p:sp>
      <p:pic>
        <p:nvPicPr>
          <p:cNvPr id="216070" name="Picture 18" descr="northwind19e.gif"/>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490744" y="273050"/>
            <a:ext cx="1979612" cy="297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1" name="Oval Callout 19"/>
          <p:cNvSpPr>
            <a:spLocks noChangeArrowheads="1"/>
          </p:cNvSpPr>
          <p:nvPr/>
        </p:nvSpPr>
        <p:spPr bwMode="auto">
          <a:xfrm rot="1600810">
            <a:off x="3016541" y="2317593"/>
            <a:ext cx="903288" cy="608013"/>
          </a:xfrm>
          <a:prstGeom prst="wedgeEllipseCallout">
            <a:avLst>
              <a:gd name="adj1" fmla="val 574389"/>
              <a:gd name="adj2" fmla="val -519426"/>
            </a:avLst>
          </a:prstGeom>
          <a:solidFill>
            <a:srgbClr val="92D050">
              <a:alpha val="34901"/>
            </a:srgbClr>
          </a:solidFill>
          <a:ln w="9525" algn="ctr">
            <a:solidFill>
              <a:srgbClr val="92D050"/>
            </a:solidFill>
            <a:round/>
            <a:headEnd/>
            <a:tailEnd/>
          </a:ln>
        </p:spPr>
        <p:txBody>
          <a:bodyPr/>
          <a:lstStyle/>
          <a:p>
            <a:pPr eaLnBrk="0" hangingPunct="0">
              <a:defRPr/>
            </a:pPr>
            <a:endParaRPr lang="en-CA" sz="2400">
              <a:solidFill>
                <a:srgbClr val="FFFFFF"/>
              </a:solidFill>
              <a:latin typeface="Times New Roman" pitchFamily="18" charset="0"/>
            </a:endParaRPr>
          </a:p>
        </p:txBody>
      </p:sp>
      <p:sp>
        <p:nvSpPr>
          <p:cNvPr id="216072" name="Oval Callout 20"/>
          <p:cNvSpPr>
            <a:spLocks noChangeArrowheads="1"/>
          </p:cNvSpPr>
          <p:nvPr/>
        </p:nvSpPr>
        <p:spPr bwMode="auto">
          <a:xfrm rot="1319522">
            <a:off x="3319463" y="3205871"/>
            <a:ext cx="1822695" cy="1753672"/>
          </a:xfrm>
          <a:prstGeom prst="wedgeEllipseCallout">
            <a:avLst>
              <a:gd name="adj1" fmla="val 304822"/>
              <a:gd name="adj2" fmla="val -61353"/>
            </a:avLst>
          </a:prstGeom>
          <a:solidFill>
            <a:schemeClr val="accent1">
              <a:alpha val="39999"/>
            </a:schemeClr>
          </a:solidFill>
          <a:ln w="9525" algn="ctr">
            <a:solidFill>
              <a:srgbClr val="FFC000"/>
            </a:solidFill>
            <a:round/>
            <a:headEnd/>
            <a:tailEnd/>
          </a:ln>
        </p:spPr>
        <p:txBody>
          <a:bodyPr/>
          <a:lstStyle/>
          <a:p>
            <a:pPr eaLnBrk="0" hangingPunct="0">
              <a:defRPr/>
            </a:pPr>
            <a:endParaRPr lang="en-CA" sz="2400">
              <a:solidFill>
                <a:srgbClr val="FFFFFF"/>
              </a:solidFill>
              <a:latin typeface="Times New Roman" pitchFamily="18" charset="0"/>
            </a:endParaRPr>
          </a:p>
        </p:txBody>
      </p:sp>
    </p:spTree>
    <p:extLst>
      <p:ext uri="{BB962C8B-B14F-4D97-AF65-F5344CB8AC3E}">
        <p14:creationId xmlns:p14="http://schemas.microsoft.com/office/powerpoint/2010/main" val="614373779"/>
      </p:ext>
    </p:extLst>
  </p:cSld>
  <p:clrMapOvr>
    <a:masterClrMapping/>
  </p:clrMapOvr>
  <p:transition spd="med">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793" rIns="0" bIns="0" rtlCol="0" anchor="ctr">
            <a:noAutofit/>
          </a:bodyPr>
          <a:lstStyle/>
          <a:p>
            <a:pPr marL="2029460">
              <a:lnSpc>
                <a:spcPct val="100000"/>
              </a:lnSpc>
            </a:pPr>
            <a:r>
              <a:rPr sz="3000" b="1" spc="-10" dirty="0">
                <a:solidFill>
                  <a:srgbClr val="698895"/>
                </a:solidFill>
                <a:latin typeface="Arial"/>
                <a:cs typeface="Arial"/>
              </a:rPr>
              <a:t>O</a:t>
            </a:r>
            <a:r>
              <a:rPr sz="3000" b="1" dirty="0">
                <a:solidFill>
                  <a:srgbClr val="698895"/>
                </a:solidFill>
                <a:latin typeface="Arial"/>
                <a:cs typeface="Arial"/>
              </a:rPr>
              <a:t>n</a:t>
            </a:r>
            <a:r>
              <a:rPr sz="3000" b="1" spc="-5" dirty="0">
                <a:solidFill>
                  <a:srgbClr val="698895"/>
                </a:solidFill>
                <a:latin typeface="Arial"/>
                <a:cs typeface="Arial"/>
              </a:rPr>
              <a:t>t</a:t>
            </a:r>
            <a:r>
              <a:rPr sz="3000" b="1" dirty="0">
                <a:solidFill>
                  <a:srgbClr val="698895"/>
                </a:solidFill>
                <a:latin typeface="Arial"/>
                <a:cs typeface="Arial"/>
              </a:rPr>
              <a:t>a</a:t>
            </a:r>
            <a:r>
              <a:rPr sz="3000" b="1" spc="-5" dirty="0">
                <a:solidFill>
                  <a:srgbClr val="698895"/>
                </a:solidFill>
                <a:latin typeface="Arial"/>
                <a:cs typeface="Arial"/>
              </a:rPr>
              <a:t>r</a:t>
            </a:r>
            <a:r>
              <a:rPr sz="3000" b="1" spc="-10" dirty="0">
                <a:solidFill>
                  <a:srgbClr val="698895"/>
                </a:solidFill>
                <a:latin typeface="Arial"/>
                <a:cs typeface="Arial"/>
              </a:rPr>
              <a:t>i</a:t>
            </a:r>
            <a:r>
              <a:rPr sz="3000" b="1" dirty="0">
                <a:solidFill>
                  <a:srgbClr val="698895"/>
                </a:solidFill>
                <a:latin typeface="Arial"/>
                <a:cs typeface="Arial"/>
              </a:rPr>
              <a:t>o</a:t>
            </a:r>
            <a:r>
              <a:rPr sz="3000" b="1" spc="20" dirty="0">
                <a:solidFill>
                  <a:srgbClr val="698895"/>
                </a:solidFill>
                <a:latin typeface="Arial"/>
                <a:cs typeface="Arial"/>
              </a:rPr>
              <a:t> </a:t>
            </a:r>
            <a:r>
              <a:rPr lang="en-CA" sz="3000" b="1" dirty="0">
                <a:solidFill>
                  <a:srgbClr val="698895"/>
                </a:solidFill>
                <a:latin typeface="Arial"/>
                <a:cs typeface="Arial"/>
              </a:rPr>
              <a:t>Aquaculture </a:t>
            </a:r>
            <a:r>
              <a:rPr sz="3000" b="1" dirty="0">
                <a:solidFill>
                  <a:srgbClr val="698895"/>
                </a:solidFill>
                <a:latin typeface="Arial"/>
                <a:cs typeface="Arial"/>
              </a:rPr>
              <a:t>P</a:t>
            </a:r>
            <a:r>
              <a:rPr sz="3000" b="1" spc="-5" dirty="0">
                <a:solidFill>
                  <a:srgbClr val="698895"/>
                </a:solidFill>
                <a:latin typeface="Arial"/>
                <a:cs typeface="Arial"/>
              </a:rPr>
              <a:t>r</a:t>
            </a:r>
            <a:r>
              <a:rPr sz="3000" b="1" dirty="0">
                <a:solidFill>
                  <a:srgbClr val="698895"/>
                </a:solidFill>
                <a:latin typeface="Arial"/>
                <a:cs typeface="Arial"/>
              </a:rPr>
              <a:t>oduc</a:t>
            </a:r>
            <a:r>
              <a:rPr sz="3000" b="1" spc="-5" dirty="0">
                <a:solidFill>
                  <a:srgbClr val="698895"/>
                </a:solidFill>
                <a:latin typeface="Arial"/>
                <a:cs typeface="Arial"/>
              </a:rPr>
              <a:t>t</a:t>
            </a:r>
            <a:r>
              <a:rPr sz="3000" b="1" spc="-10" dirty="0">
                <a:solidFill>
                  <a:srgbClr val="698895"/>
                </a:solidFill>
                <a:latin typeface="Arial"/>
                <a:cs typeface="Arial"/>
              </a:rPr>
              <a:t>i</a:t>
            </a:r>
            <a:r>
              <a:rPr sz="3000" b="1" dirty="0">
                <a:solidFill>
                  <a:srgbClr val="698895"/>
                </a:solidFill>
                <a:latin typeface="Arial"/>
                <a:cs typeface="Arial"/>
              </a:rPr>
              <a:t>on</a:t>
            </a:r>
            <a:endParaRPr sz="3000" dirty="0">
              <a:latin typeface="Arial"/>
              <a:cs typeface="Arial"/>
            </a:endParaRPr>
          </a:p>
        </p:txBody>
      </p:sp>
      <p:sp>
        <p:nvSpPr>
          <p:cNvPr id="6" name="Slide Number Placeholder 5"/>
          <p:cNvSpPr>
            <a:spLocks noGrp="1"/>
          </p:cNvSpPr>
          <p:nvPr>
            <p:ph type="sldNum" sz="quarter" idx="12"/>
          </p:nvPr>
        </p:nvSpPr>
        <p:spPr/>
        <p:txBody>
          <a:bodyPr/>
          <a:lstStyle/>
          <a:p>
            <a:pPr>
              <a:defRPr/>
            </a:pPr>
            <a:fld id="{C2D84C2A-4DB6-4455-84FE-31BC2E2E463B}" type="slidenum">
              <a:rPr lang="en-CA">
                <a:solidFill>
                  <a:prstClr val="black">
                    <a:tint val="75000"/>
                  </a:prstClr>
                </a:solidFill>
                <a:latin typeface="Calibri"/>
              </a:rPr>
              <a:pPr>
                <a:defRPr/>
              </a:pPr>
              <a:t>16</a:t>
            </a:fld>
            <a:endParaRPr lang="en-CA">
              <a:solidFill>
                <a:prstClr val="black">
                  <a:tint val="75000"/>
                </a:prstClr>
              </a:solidFill>
              <a:latin typeface="Calibri"/>
            </a:endParaRPr>
          </a:p>
        </p:txBody>
      </p:sp>
      <p:sp>
        <p:nvSpPr>
          <p:cNvPr id="3" name="object 3"/>
          <p:cNvSpPr/>
          <p:nvPr/>
        </p:nvSpPr>
        <p:spPr>
          <a:xfrm>
            <a:off x="3608387" y="1439863"/>
            <a:ext cx="5618162" cy="236537"/>
          </a:xfrm>
          <a:custGeom>
            <a:avLst/>
            <a:gdLst/>
            <a:ahLst/>
            <a:cxnLst/>
            <a:rect l="l" t="t" r="r" b="b"/>
            <a:pathLst>
              <a:path w="5618162" h="236537">
                <a:moveTo>
                  <a:pt x="0" y="0"/>
                </a:moveTo>
                <a:lnTo>
                  <a:pt x="5618162" y="0"/>
                </a:lnTo>
                <a:lnTo>
                  <a:pt x="5618162" y="236537"/>
                </a:lnTo>
                <a:lnTo>
                  <a:pt x="0" y="236537"/>
                </a:lnTo>
                <a:lnTo>
                  <a:pt x="0" y="0"/>
                </a:lnTo>
                <a:close/>
              </a:path>
            </a:pathLst>
          </a:custGeom>
          <a:solidFill>
            <a:srgbClr val="FFFFFF"/>
          </a:solidFill>
        </p:spPr>
        <p:txBody>
          <a:bodyPr wrap="square" lIns="0" tIns="0" rIns="0" bIns="0" rtlCol="0">
            <a:noAutofit/>
          </a:bodyPr>
          <a:lstStyle/>
          <a:p>
            <a:pPr>
              <a:defRPr/>
            </a:pPr>
            <a:endParaRPr>
              <a:solidFill>
                <a:prstClr val="black"/>
              </a:solidFill>
              <a:latin typeface="Calibri"/>
            </a:endParaRPr>
          </a:p>
        </p:txBody>
      </p:sp>
      <p:pic>
        <p:nvPicPr>
          <p:cNvPr id="1070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1502" y="1403564"/>
            <a:ext cx="6568875" cy="4617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533281" y="6373997"/>
            <a:ext cx="2633606" cy="276999"/>
          </a:xfrm>
          <a:prstGeom prst="rect">
            <a:avLst/>
          </a:prstGeom>
          <a:noFill/>
        </p:spPr>
        <p:txBody>
          <a:bodyPr wrap="none" rtlCol="0">
            <a:spAutoFit/>
          </a:bodyPr>
          <a:lstStyle/>
          <a:p>
            <a:pPr fontAlgn="base">
              <a:spcBef>
                <a:spcPct val="0"/>
              </a:spcBef>
              <a:spcAft>
                <a:spcPct val="0"/>
              </a:spcAft>
              <a:defRPr/>
            </a:pPr>
            <a:r>
              <a:rPr lang="en-CA" sz="1200" dirty="0">
                <a:solidFill>
                  <a:prstClr val="black"/>
                </a:solidFill>
                <a:latin typeface="Arial" pitchFamily="34" charset="0"/>
              </a:rPr>
              <a:t>Moccia and Bevan, </a:t>
            </a:r>
            <a:r>
              <a:rPr lang="en-CA" sz="1200" dirty="0" err="1">
                <a:solidFill>
                  <a:prstClr val="black"/>
                </a:solidFill>
                <a:latin typeface="Arial" pitchFamily="34" charset="0"/>
              </a:rPr>
              <a:t>Aquastats</a:t>
            </a:r>
            <a:r>
              <a:rPr lang="en-CA" sz="1200" dirty="0">
                <a:solidFill>
                  <a:prstClr val="black"/>
                </a:solidFill>
                <a:latin typeface="Arial" pitchFamily="34" charset="0"/>
              </a:rPr>
              <a:t>, 2017</a:t>
            </a:r>
          </a:p>
        </p:txBody>
      </p:sp>
      <p:sp>
        <p:nvSpPr>
          <p:cNvPr id="13" name="Oval 12"/>
          <p:cNvSpPr/>
          <p:nvPr/>
        </p:nvSpPr>
        <p:spPr>
          <a:xfrm>
            <a:off x="7985377" y="1853827"/>
            <a:ext cx="2109091" cy="157517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CA">
              <a:solidFill>
                <a:prstClr val="white"/>
              </a:solidFill>
              <a:latin typeface="Calibri"/>
            </a:endParaRPr>
          </a:p>
        </p:txBody>
      </p:sp>
    </p:spTree>
    <p:extLst>
      <p:ext uri="{BB962C8B-B14F-4D97-AF65-F5344CB8AC3E}">
        <p14:creationId xmlns:p14="http://schemas.microsoft.com/office/powerpoint/2010/main" val="12408551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404664"/>
            <a:ext cx="9144000" cy="5143500"/>
          </a:xfrm>
          <a:prstGeom prst="rect">
            <a:avLst/>
          </a:prstGeom>
        </p:spPr>
      </p:pic>
      <p:sp>
        <p:nvSpPr>
          <p:cNvPr id="6" name="TextBox 5"/>
          <p:cNvSpPr txBox="1"/>
          <p:nvPr/>
        </p:nvSpPr>
        <p:spPr>
          <a:xfrm>
            <a:off x="1703520" y="5988199"/>
            <a:ext cx="6260304" cy="400110"/>
          </a:xfrm>
          <a:prstGeom prst="rect">
            <a:avLst/>
          </a:prstGeom>
          <a:noFill/>
        </p:spPr>
        <p:txBody>
          <a:bodyPr wrap="none" rtlCol="0">
            <a:spAutoFit/>
          </a:bodyPr>
          <a:lstStyle/>
          <a:p>
            <a:pPr>
              <a:defRPr/>
            </a:pPr>
            <a:r>
              <a:rPr lang="en-CA" sz="2000" b="1" dirty="0">
                <a:latin typeface="Arial" charset="0"/>
              </a:rPr>
              <a:t>Ontario Aquaculture Association (formerly NOAA</a:t>
            </a:r>
            <a:r>
              <a:rPr lang="en-CA" sz="2000" b="1" dirty="0" smtClean="0">
                <a:latin typeface="Arial" charset="0"/>
              </a:rPr>
              <a:t>)</a:t>
            </a:r>
            <a:endParaRPr lang="en-CA" sz="2000" b="1" dirty="0">
              <a:latin typeface="Arial" charset="0"/>
            </a:endParaRPr>
          </a:p>
        </p:txBody>
      </p:sp>
      <p:pic>
        <p:nvPicPr>
          <p:cNvPr id="7" name="Picture 6"/>
          <p:cNvPicPr>
            <a:picLocks noChangeAspect="1"/>
          </p:cNvPicPr>
          <p:nvPr/>
        </p:nvPicPr>
        <p:blipFill>
          <a:blip r:embed="rId3"/>
          <a:stretch>
            <a:fillRect/>
          </a:stretch>
        </p:blipFill>
        <p:spPr>
          <a:xfrm>
            <a:off x="2351584" y="709926"/>
            <a:ext cx="6578154" cy="640135"/>
          </a:xfrm>
          <a:prstGeom prst="rect">
            <a:avLst/>
          </a:prstGeom>
        </p:spPr>
      </p:pic>
    </p:spTree>
    <p:extLst>
      <p:ext uri="{BB962C8B-B14F-4D97-AF65-F5344CB8AC3E}">
        <p14:creationId xmlns:p14="http://schemas.microsoft.com/office/powerpoint/2010/main" val="26888356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850" name="Picture 2" descr="C:\Users\naylorst\Pictures\pictures\My Pictures\Rainbow Trout Pictures\Whole Trout wFillet.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0" y="386735"/>
            <a:ext cx="9144000" cy="6084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4273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3"/>
          <p:cNvSpPr>
            <a:spLocks noGrp="1" noChangeArrowheads="1"/>
          </p:cNvSpPr>
          <p:nvPr>
            <p:ph sz="quarter" idx="1"/>
          </p:nvPr>
        </p:nvSpPr>
        <p:spPr>
          <a:xfrm>
            <a:off x="2838452" y="1268416"/>
            <a:ext cx="161925" cy="73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25000" lnSpcReduction="20000"/>
          </a:bodyPr>
          <a:lstStyle/>
          <a:p>
            <a:pPr>
              <a:lnSpc>
                <a:spcPct val="80000"/>
              </a:lnSpc>
            </a:pPr>
            <a:endParaRPr lang="en-CA" sz="800"/>
          </a:p>
        </p:txBody>
      </p:sp>
      <p:pic>
        <p:nvPicPr>
          <p:cNvPr id="79876" name="Picture 5" descr="IMG_16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4" descr="IMG_16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4065" y="4186238"/>
            <a:ext cx="3563937" cy="267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30"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1840706" y="260648"/>
            <a:ext cx="8510588" cy="2233612"/>
          </a:xfrm>
          <a:prstGeom prst="rect">
            <a:avLst/>
          </a:prstGeom>
          <a:noFill/>
          <a:ln w="9525">
            <a:noFill/>
            <a:miter lim="800000"/>
            <a:headEnd/>
            <a:tailEnd/>
          </a:ln>
          <a:effectLst/>
        </p:spPr>
        <p:txBody>
          <a:bodyPr anchor="ctr"/>
          <a:lstStyle>
            <a:lvl1pPr algn="l"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a:defRPr/>
            </a:pPr>
            <a:r>
              <a:rPr lang="en-CA" sz="3600" dirty="0">
                <a:solidFill>
                  <a:srgbClr val="FFFFFF"/>
                </a:solidFill>
                <a:latin typeface="Tahoma"/>
                <a:cs typeface="Arial"/>
              </a:rPr>
              <a:t>Alma Aquaculture Research Station</a:t>
            </a:r>
          </a:p>
          <a:p>
            <a:pPr>
              <a:defRPr/>
            </a:pPr>
            <a:endParaRPr lang="en-CA" sz="3600" dirty="0">
              <a:solidFill>
                <a:srgbClr val="FFFFFF"/>
              </a:solidFill>
              <a:latin typeface="Tahoma"/>
              <a:cs typeface="Arial"/>
            </a:endParaRPr>
          </a:p>
          <a:p>
            <a:pPr marL="457200" indent="-457200">
              <a:buFont typeface="Arial" panose="020B0604020202020204" pitchFamily="34" charset="0"/>
              <a:buChar char="•"/>
              <a:defRPr/>
            </a:pPr>
            <a:r>
              <a:rPr lang="en-CA" sz="2800" dirty="0">
                <a:solidFill>
                  <a:srgbClr val="FFFFFF"/>
                </a:solidFill>
                <a:latin typeface="Tahoma"/>
                <a:cs typeface="Arial"/>
              </a:rPr>
              <a:t>Getting Started in </a:t>
            </a:r>
            <a:r>
              <a:rPr lang="en-CA" sz="2800" dirty="0" smtClean="0">
                <a:solidFill>
                  <a:srgbClr val="FFFFFF"/>
                </a:solidFill>
                <a:latin typeface="Tahoma"/>
                <a:cs typeface="Arial"/>
              </a:rPr>
              <a:t>Aquaculture </a:t>
            </a:r>
            <a:r>
              <a:rPr lang="en-CA" sz="2800" dirty="0">
                <a:solidFill>
                  <a:srgbClr val="FFFFFF"/>
                </a:solidFill>
                <a:latin typeface="Tahoma"/>
                <a:cs typeface="Arial"/>
              </a:rPr>
              <a:t>and </a:t>
            </a:r>
            <a:r>
              <a:rPr lang="en-CA" sz="2800" dirty="0" smtClean="0">
                <a:solidFill>
                  <a:srgbClr val="FFFFFF"/>
                </a:solidFill>
                <a:latin typeface="Tahoma"/>
                <a:cs typeface="Arial"/>
              </a:rPr>
              <a:t>Aquaponics </a:t>
            </a:r>
            <a:r>
              <a:rPr lang="en-CA" sz="2800" dirty="0">
                <a:solidFill>
                  <a:srgbClr val="FFFFFF"/>
                </a:solidFill>
                <a:latin typeface="Tahoma"/>
                <a:cs typeface="Arial"/>
              </a:rPr>
              <a:t>– full day workshop, 4 times a year.</a:t>
            </a:r>
          </a:p>
          <a:p>
            <a:pPr>
              <a:defRPr/>
            </a:pPr>
            <a:endParaRPr lang="en-CA" sz="2800" dirty="0">
              <a:solidFill>
                <a:srgbClr val="FFFFFF"/>
              </a:solidFill>
              <a:latin typeface="Tahoma"/>
              <a:cs typeface="Arial"/>
            </a:endParaRPr>
          </a:p>
        </p:txBody>
      </p:sp>
      <p:sp>
        <p:nvSpPr>
          <p:cNvPr id="2" name="TextBox 1"/>
          <p:cNvSpPr txBox="1"/>
          <p:nvPr/>
        </p:nvSpPr>
        <p:spPr>
          <a:xfrm>
            <a:off x="2847092" y="5431526"/>
            <a:ext cx="7635232" cy="1384995"/>
          </a:xfrm>
          <a:prstGeom prst="rect">
            <a:avLst/>
          </a:prstGeom>
          <a:noFill/>
        </p:spPr>
        <p:txBody>
          <a:bodyPr wrap="none" rtlCol="0">
            <a:spAutoFit/>
          </a:bodyPr>
          <a:lstStyle/>
          <a:p>
            <a:r>
              <a:rPr lang="en-CA" sz="2800" dirty="0">
                <a:solidFill>
                  <a:schemeClr val="bg1"/>
                </a:solidFill>
              </a:rPr>
              <a:t>Next Workshop -  </a:t>
            </a:r>
            <a:r>
              <a:rPr lang="en-CA" sz="2800" dirty="0" smtClean="0">
                <a:solidFill>
                  <a:schemeClr val="bg1"/>
                </a:solidFill>
              </a:rPr>
              <a:t>June 6 (full)</a:t>
            </a:r>
          </a:p>
          <a:p>
            <a:r>
              <a:rPr lang="en-US" sz="2800" dirty="0" smtClean="0">
                <a:solidFill>
                  <a:schemeClr val="bg1"/>
                </a:solidFill>
                <a:hlinkClick r:id="rId4"/>
              </a:rPr>
              <a:t>marciach@uoguelph.ca</a:t>
            </a:r>
            <a:endParaRPr lang="en-US" sz="2800" dirty="0" smtClean="0">
              <a:solidFill>
                <a:schemeClr val="bg1"/>
              </a:solidFill>
            </a:endParaRPr>
          </a:p>
          <a:p>
            <a:r>
              <a:rPr lang="en-US" sz="2800" dirty="0" smtClean="0">
                <a:solidFill>
                  <a:schemeClr val="bg1"/>
                </a:solidFill>
              </a:rPr>
              <a:t>FN workshops – Nick Huber, nhuber@waubetek.com</a:t>
            </a:r>
            <a:endParaRPr lang="en-CA" sz="2800" dirty="0">
              <a:solidFill>
                <a:schemeClr val="bg1"/>
              </a:solidFill>
            </a:endParaRPr>
          </a:p>
        </p:txBody>
      </p:sp>
    </p:spTree>
    <p:extLst>
      <p:ext uri="{BB962C8B-B14F-4D97-AF65-F5344CB8AC3E}">
        <p14:creationId xmlns:p14="http://schemas.microsoft.com/office/powerpoint/2010/main" val="21344865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cedarcrest raceways"/>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67" name="Rectangle 3"/>
          <p:cNvSpPr>
            <a:spLocks noChangeArrowheads="1"/>
          </p:cNvSpPr>
          <p:nvPr/>
        </p:nvSpPr>
        <p:spPr bwMode="auto">
          <a:xfrm>
            <a:off x="1547815" y="403227"/>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endParaRPr lang="en-CA" sz="3200" b="1">
              <a:solidFill>
                <a:schemeClr val="bg1"/>
              </a:solidFill>
              <a:effectLst>
                <a:outerShdw blurRad="38100" dist="38100" dir="2700000" algn="tl">
                  <a:srgbClr val="000000"/>
                </a:outerShdw>
              </a:effectLst>
              <a:latin typeface="Arial"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sz="quarter"/>
          </p:nvPr>
        </p:nvSpPr>
        <p:spPr>
          <a:xfrm>
            <a:off x="2738438" y="0"/>
            <a:ext cx="7929562" cy="1143000"/>
          </a:xfrm>
        </p:spPr>
        <p:txBody>
          <a:bodyPr/>
          <a:lstStyle/>
          <a:p>
            <a:pPr>
              <a:defRPr/>
            </a:pPr>
            <a:r>
              <a:rPr lang="en-CA" dirty="0"/>
              <a:t>Circular Tank Culture</a:t>
            </a:r>
            <a:endParaRPr lang="en-US" dirty="0"/>
          </a:p>
        </p:txBody>
      </p:sp>
      <p:pic>
        <p:nvPicPr>
          <p:cNvPr id="84995" name="Picture 3" descr="Bjornson Farm - AB"/>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b="42445"/>
          <a:stretch>
            <a:fillRect/>
          </a:stretch>
        </p:blipFill>
        <p:spPr>
          <a:xfrm>
            <a:off x="1919536" y="899276"/>
            <a:ext cx="4442768" cy="2385265"/>
          </a:xfrm>
          <a:noFill/>
          <a:ln w="76200">
            <a:solidFill>
              <a:srgbClr val="008080"/>
            </a:solidFill>
          </a:ln>
          <a:extLst>
            <a:ext uri="{909E8E84-426E-40DD-AFC4-6F175D3DCCD1}">
              <a14:hiddenFill xmlns:a14="http://schemas.microsoft.com/office/drawing/2010/main">
                <a:solidFill>
                  <a:srgbClr val="FFFFFF"/>
                </a:solidFill>
              </a14:hiddenFill>
            </a:ext>
          </a:extLst>
        </p:spPr>
      </p:pic>
      <p:pic>
        <p:nvPicPr>
          <p:cNvPr id="84996" name="Picture 4" descr="Galv"/>
          <p:cNvPicPr>
            <a:picLocks noGrp="1" noChangeAspect="1" noChangeArrowheads="1"/>
          </p:cNvPicPr>
          <p:nvPr>
            <p:ph sz="quarter" idx="2"/>
          </p:nvPr>
        </p:nvPicPr>
        <p:blipFill>
          <a:blip r:embed="rId3">
            <a:lum bright="12000"/>
            <a:extLst>
              <a:ext uri="{28A0092B-C50C-407E-A947-70E740481C1C}">
                <a14:useLocalDpi xmlns:a14="http://schemas.microsoft.com/office/drawing/2010/main" val="0"/>
              </a:ext>
            </a:extLst>
          </a:blip>
          <a:srcRect t="17941"/>
          <a:stretch>
            <a:fillRect/>
          </a:stretch>
        </p:blipFill>
        <p:spPr>
          <a:xfrm>
            <a:off x="6667502" y="1285878"/>
            <a:ext cx="3859213" cy="2024063"/>
          </a:xfrm>
          <a:noFill/>
          <a:ln w="76200">
            <a:solidFill>
              <a:srgbClr val="008080"/>
            </a:solidFill>
          </a:ln>
          <a:extLst>
            <a:ext uri="{909E8E84-426E-40DD-AFC4-6F175D3DCCD1}">
              <a14:hiddenFill xmlns:a14="http://schemas.microsoft.com/office/drawing/2010/main">
                <a:solidFill>
                  <a:srgbClr val="FFFFFF"/>
                </a:solidFill>
              </a14:hiddenFill>
            </a:ext>
          </a:extLst>
        </p:spPr>
      </p:pic>
      <p:pic>
        <p:nvPicPr>
          <p:cNvPr id="84997" name="Picture 5" descr="Hagenborg DK - Tanks 2"/>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l="1915" t="10866" r="9386" b="5386"/>
          <a:stretch>
            <a:fillRect/>
          </a:stretch>
        </p:blipFill>
        <p:spPr>
          <a:xfrm>
            <a:off x="1919537" y="3408364"/>
            <a:ext cx="4722565" cy="3306803"/>
          </a:xfrm>
          <a:noFill/>
          <a:ln w="76200">
            <a:solidFill>
              <a:srgbClr val="008080"/>
            </a:solidFill>
          </a:ln>
          <a:extLst>
            <a:ext uri="{909E8E84-426E-40DD-AFC4-6F175D3DCCD1}">
              <a14:hiddenFill xmlns:a14="http://schemas.microsoft.com/office/drawing/2010/main">
                <a:solidFill>
                  <a:srgbClr val="FFFFFF"/>
                </a:solidFill>
              </a14:hiddenFill>
            </a:ext>
          </a:extLst>
        </p:spPr>
      </p:pic>
      <p:pic>
        <p:nvPicPr>
          <p:cNvPr id="84998" name="Picture 7" descr="Picture_0458"/>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6645276" y="3378203"/>
            <a:ext cx="3887788" cy="2663825"/>
          </a:xfrm>
          <a:noFill/>
          <a:ln w="57150">
            <a:solidFill>
              <a:srgbClr val="008080"/>
            </a:solidFill>
          </a:ln>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152236" y="-104014"/>
            <a:ext cx="10515600" cy="1002839"/>
          </a:xfrm>
          <a:prstGeom prst="rect">
            <a:avLst/>
          </a:prstGeom>
        </p:spPr>
        <p:txBody>
          <a:bodyPr vert="horz" wrap="square" lIns="0" tIns="322580" rIns="0" bIns="0" rtlCol="0" anchor="ctr">
            <a:spAutoFit/>
          </a:bodyPr>
          <a:lstStyle/>
          <a:p>
            <a:pPr marL="34925">
              <a:lnSpc>
                <a:spcPct val="100000"/>
              </a:lnSpc>
            </a:pPr>
            <a:r>
              <a:rPr dirty="0"/>
              <a:t>Floating</a:t>
            </a:r>
            <a:r>
              <a:rPr spc="-20" dirty="0"/>
              <a:t> </a:t>
            </a:r>
            <a:r>
              <a:rPr dirty="0"/>
              <a:t>Containment S</a:t>
            </a:r>
            <a:r>
              <a:rPr spc="5" dirty="0"/>
              <a:t>y</a:t>
            </a:r>
            <a:r>
              <a:rPr dirty="0"/>
              <a:t>stems</a:t>
            </a:r>
          </a:p>
        </p:txBody>
      </p:sp>
      <p:sp>
        <p:nvSpPr>
          <p:cNvPr id="4" name="object 4"/>
          <p:cNvSpPr/>
          <p:nvPr/>
        </p:nvSpPr>
        <p:spPr>
          <a:xfrm>
            <a:off x="3308604" y="4980430"/>
            <a:ext cx="3026664" cy="1877568"/>
          </a:xfrm>
          <a:prstGeom prst="rect">
            <a:avLst/>
          </a:prstGeom>
          <a:blipFill>
            <a:blip r:embed="rId3" cstate="print"/>
            <a:stretch>
              <a:fillRect/>
            </a:stretch>
          </a:blipFill>
        </p:spPr>
        <p:txBody>
          <a:bodyPr wrap="square" lIns="0" tIns="0" rIns="0" bIns="0" rtlCol="0"/>
          <a:lstStyle/>
          <a:p>
            <a:pPr>
              <a:defRPr/>
            </a:pPr>
            <a:endParaRPr>
              <a:solidFill>
                <a:prstClr val="black"/>
              </a:solidFill>
              <a:latin typeface="Calibri"/>
            </a:endParaRPr>
          </a:p>
        </p:txBody>
      </p:sp>
      <p:sp>
        <p:nvSpPr>
          <p:cNvPr id="5" name="object 5"/>
          <p:cNvSpPr/>
          <p:nvPr/>
        </p:nvSpPr>
        <p:spPr>
          <a:xfrm>
            <a:off x="3503676" y="5175866"/>
            <a:ext cx="2439162" cy="1589405"/>
          </a:xfrm>
          <a:prstGeom prst="rect">
            <a:avLst/>
          </a:prstGeom>
          <a:blipFill>
            <a:blip r:embed="rId4" cstate="print"/>
            <a:stretch>
              <a:fillRect/>
            </a:stretch>
          </a:blipFill>
        </p:spPr>
        <p:txBody>
          <a:bodyPr wrap="square" lIns="0" tIns="0" rIns="0" bIns="0" rtlCol="0"/>
          <a:lstStyle/>
          <a:p>
            <a:pPr>
              <a:defRPr/>
            </a:pPr>
            <a:endParaRPr>
              <a:solidFill>
                <a:prstClr val="black"/>
              </a:solidFill>
              <a:latin typeface="Calibri"/>
            </a:endParaRPr>
          </a:p>
        </p:txBody>
      </p:sp>
      <p:sp>
        <p:nvSpPr>
          <p:cNvPr id="6" name="object 6"/>
          <p:cNvSpPr/>
          <p:nvPr/>
        </p:nvSpPr>
        <p:spPr>
          <a:xfrm>
            <a:off x="5324855" y="4175759"/>
            <a:ext cx="3846576" cy="2308860"/>
          </a:xfrm>
          <a:prstGeom prst="rect">
            <a:avLst/>
          </a:prstGeom>
          <a:blipFill>
            <a:blip r:embed="rId5" cstate="print"/>
            <a:stretch>
              <a:fillRect/>
            </a:stretch>
          </a:blipFill>
        </p:spPr>
        <p:txBody>
          <a:bodyPr wrap="square" lIns="0" tIns="0" rIns="0" bIns="0" rtlCol="0"/>
          <a:lstStyle/>
          <a:p>
            <a:pPr>
              <a:defRPr/>
            </a:pPr>
            <a:endParaRPr>
              <a:solidFill>
                <a:prstClr val="black"/>
              </a:solidFill>
              <a:latin typeface="Calibri"/>
            </a:endParaRPr>
          </a:p>
        </p:txBody>
      </p:sp>
      <p:sp>
        <p:nvSpPr>
          <p:cNvPr id="7" name="object 7"/>
          <p:cNvSpPr/>
          <p:nvPr/>
        </p:nvSpPr>
        <p:spPr>
          <a:xfrm>
            <a:off x="5519929" y="4371353"/>
            <a:ext cx="3258439" cy="1720977"/>
          </a:xfrm>
          <a:prstGeom prst="rect">
            <a:avLst/>
          </a:prstGeom>
          <a:blipFill>
            <a:blip r:embed="rId6" cstate="print"/>
            <a:stretch>
              <a:fillRect/>
            </a:stretch>
          </a:blipFill>
        </p:spPr>
        <p:txBody>
          <a:bodyPr wrap="square" lIns="0" tIns="0" rIns="0" bIns="0" rtlCol="0"/>
          <a:lstStyle/>
          <a:p>
            <a:pPr>
              <a:defRPr/>
            </a:pPr>
            <a:endParaRPr>
              <a:solidFill>
                <a:prstClr val="black"/>
              </a:solidFill>
              <a:latin typeface="Calibri"/>
            </a:endParaRPr>
          </a:p>
        </p:txBody>
      </p:sp>
      <p:sp>
        <p:nvSpPr>
          <p:cNvPr id="8" name="object 8"/>
          <p:cNvSpPr/>
          <p:nvPr/>
        </p:nvSpPr>
        <p:spPr>
          <a:xfrm>
            <a:off x="5324855" y="1446275"/>
            <a:ext cx="5343144" cy="3023616"/>
          </a:xfrm>
          <a:prstGeom prst="rect">
            <a:avLst/>
          </a:prstGeom>
          <a:blipFill>
            <a:blip r:embed="rId7" cstate="print"/>
            <a:stretch>
              <a:fillRect/>
            </a:stretch>
          </a:blipFill>
        </p:spPr>
        <p:txBody>
          <a:bodyPr wrap="square" lIns="0" tIns="0" rIns="0" bIns="0" rtlCol="0"/>
          <a:lstStyle/>
          <a:p>
            <a:pPr>
              <a:defRPr/>
            </a:pPr>
            <a:endParaRPr>
              <a:solidFill>
                <a:prstClr val="black"/>
              </a:solidFill>
              <a:latin typeface="Calibri"/>
            </a:endParaRPr>
          </a:p>
        </p:txBody>
      </p:sp>
      <p:sp>
        <p:nvSpPr>
          <p:cNvPr id="9" name="object 9"/>
          <p:cNvSpPr/>
          <p:nvPr/>
        </p:nvSpPr>
        <p:spPr>
          <a:xfrm>
            <a:off x="5519929" y="1641220"/>
            <a:ext cx="4932045" cy="2435860"/>
          </a:xfrm>
          <a:prstGeom prst="rect">
            <a:avLst/>
          </a:prstGeom>
          <a:blipFill>
            <a:blip r:embed="rId8" cstate="print"/>
            <a:stretch>
              <a:fillRect/>
            </a:stretch>
          </a:blipFill>
        </p:spPr>
        <p:txBody>
          <a:bodyPr wrap="square" lIns="0" tIns="0" rIns="0" bIns="0" rtlCol="0"/>
          <a:lstStyle/>
          <a:p>
            <a:pPr>
              <a:defRPr/>
            </a:pPr>
            <a:endParaRPr>
              <a:solidFill>
                <a:prstClr val="black"/>
              </a:solidFill>
              <a:latin typeface="Calibri"/>
            </a:endParaRPr>
          </a:p>
        </p:txBody>
      </p:sp>
      <p:sp>
        <p:nvSpPr>
          <p:cNvPr id="10" name="object 10"/>
          <p:cNvSpPr/>
          <p:nvPr/>
        </p:nvSpPr>
        <p:spPr>
          <a:xfrm>
            <a:off x="1524000" y="847344"/>
            <a:ext cx="5396484" cy="3108960"/>
          </a:xfrm>
          <a:prstGeom prst="rect">
            <a:avLst/>
          </a:prstGeom>
          <a:blipFill>
            <a:blip r:embed="rId9" cstate="print"/>
            <a:stretch>
              <a:fillRect/>
            </a:stretch>
          </a:blipFill>
        </p:spPr>
        <p:txBody>
          <a:bodyPr wrap="square" lIns="0" tIns="0" rIns="0" bIns="0" rtlCol="0"/>
          <a:lstStyle/>
          <a:p>
            <a:pPr>
              <a:defRPr/>
            </a:pPr>
            <a:endParaRPr>
              <a:solidFill>
                <a:prstClr val="black"/>
              </a:solidFill>
              <a:latin typeface="Calibri"/>
            </a:endParaRPr>
          </a:p>
        </p:txBody>
      </p:sp>
      <p:sp>
        <p:nvSpPr>
          <p:cNvPr id="11" name="object 11"/>
          <p:cNvSpPr/>
          <p:nvPr/>
        </p:nvSpPr>
        <p:spPr>
          <a:xfrm>
            <a:off x="1707452" y="1042924"/>
            <a:ext cx="4820539" cy="2520696"/>
          </a:xfrm>
          <a:prstGeom prst="rect">
            <a:avLst/>
          </a:prstGeom>
          <a:blipFill>
            <a:blip r:embed="rId10" cstate="print"/>
            <a:stretch>
              <a:fillRect/>
            </a:stretch>
          </a:blipFill>
        </p:spPr>
        <p:txBody>
          <a:bodyPr wrap="square" lIns="0" tIns="0" rIns="0" bIns="0" rtlCol="0"/>
          <a:lstStyle/>
          <a:p>
            <a:pPr>
              <a:defRPr/>
            </a:pPr>
            <a:endParaRPr>
              <a:solidFill>
                <a:prstClr val="black"/>
              </a:solidFill>
              <a:latin typeface="Calibri"/>
            </a:endParaRPr>
          </a:p>
        </p:txBody>
      </p:sp>
      <p:sp>
        <p:nvSpPr>
          <p:cNvPr id="12" name="object 12"/>
          <p:cNvSpPr/>
          <p:nvPr/>
        </p:nvSpPr>
        <p:spPr>
          <a:xfrm>
            <a:off x="1839469" y="3511297"/>
            <a:ext cx="3745991" cy="2388107"/>
          </a:xfrm>
          <a:prstGeom prst="rect">
            <a:avLst/>
          </a:prstGeom>
          <a:blipFill>
            <a:blip r:embed="rId11" cstate="print"/>
            <a:stretch>
              <a:fillRect/>
            </a:stretch>
          </a:blipFill>
        </p:spPr>
        <p:txBody>
          <a:bodyPr wrap="square" lIns="0" tIns="0" rIns="0" bIns="0" rtlCol="0"/>
          <a:lstStyle/>
          <a:p>
            <a:pPr>
              <a:defRPr/>
            </a:pPr>
            <a:endParaRPr>
              <a:solidFill>
                <a:prstClr val="black"/>
              </a:solidFill>
              <a:latin typeface="Calibri"/>
            </a:endParaRPr>
          </a:p>
        </p:txBody>
      </p:sp>
      <p:sp>
        <p:nvSpPr>
          <p:cNvPr id="13" name="object 13"/>
          <p:cNvSpPr/>
          <p:nvPr/>
        </p:nvSpPr>
        <p:spPr>
          <a:xfrm>
            <a:off x="2034287" y="3706368"/>
            <a:ext cx="3158743" cy="1800225"/>
          </a:xfrm>
          <a:prstGeom prst="rect">
            <a:avLst/>
          </a:prstGeom>
          <a:blipFill>
            <a:blip r:embed="rId12" cstate="print"/>
            <a:stretch>
              <a:fillRect/>
            </a:stretch>
          </a:blipFill>
        </p:spPr>
        <p:txBody>
          <a:bodyPr wrap="square" lIns="0" tIns="0" rIns="0" bIns="0" rtlCol="0"/>
          <a:lstStyle/>
          <a:p>
            <a:pPr>
              <a:defRPr/>
            </a:pPr>
            <a:endParaRPr>
              <a:solidFill>
                <a:prstClr val="black"/>
              </a:solidFill>
              <a:latin typeface="Calibri"/>
            </a:endParaRPr>
          </a:p>
        </p:txBody>
      </p:sp>
      <p:sp>
        <p:nvSpPr>
          <p:cNvPr id="14" name="object 14"/>
          <p:cNvSpPr/>
          <p:nvPr/>
        </p:nvSpPr>
        <p:spPr>
          <a:xfrm>
            <a:off x="7638288" y="5036818"/>
            <a:ext cx="3029712" cy="1821180"/>
          </a:xfrm>
          <a:prstGeom prst="rect">
            <a:avLst/>
          </a:prstGeom>
          <a:blipFill>
            <a:blip r:embed="rId13" cstate="print"/>
            <a:stretch>
              <a:fillRect/>
            </a:stretch>
          </a:blipFill>
        </p:spPr>
        <p:txBody>
          <a:bodyPr wrap="square" lIns="0" tIns="0" rIns="0" bIns="0" rtlCol="0"/>
          <a:lstStyle/>
          <a:p>
            <a:pPr>
              <a:defRPr/>
            </a:pPr>
            <a:endParaRPr>
              <a:solidFill>
                <a:prstClr val="black"/>
              </a:solidFill>
              <a:latin typeface="Calibri"/>
            </a:endParaRPr>
          </a:p>
        </p:txBody>
      </p:sp>
      <p:sp>
        <p:nvSpPr>
          <p:cNvPr id="15" name="object 15"/>
          <p:cNvSpPr/>
          <p:nvPr/>
        </p:nvSpPr>
        <p:spPr>
          <a:xfrm>
            <a:off x="7833359" y="5231873"/>
            <a:ext cx="2625470" cy="1533397"/>
          </a:xfrm>
          <a:prstGeom prst="rect">
            <a:avLst/>
          </a:prstGeom>
          <a:blipFill>
            <a:blip r:embed="rId14" cstate="print"/>
            <a:stretch>
              <a:fillRect/>
            </a:stretch>
          </a:blipFill>
        </p:spPr>
        <p:txBody>
          <a:bodyPr wrap="square" lIns="0" tIns="0" rIns="0" bIns="0" rtlCol="0"/>
          <a:lstStyle/>
          <a:p>
            <a:pPr>
              <a:defRPr/>
            </a:pPr>
            <a:endParaRPr>
              <a:solidFill>
                <a:prstClr val="black"/>
              </a:solidFill>
              <a:latin typeface="Calibri"/>
            </a:endParaRPr>
          </a:p>
        </p:txBody>
      </p:sp>
    </p:spTree>
    <p:extLst>
      <p:ext uri="{BB962C8B-B14F-4D97-AF65-F5344CB8AC3E}">
        <p14:creationId xmlns:p14="http://schemas.microsoft.com/office/powerpoint/2010/main" val="32403409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07568" y="-25250"/>
            <a:ext cx="6912768" cy="6912768"/>
          </a:xfrm>
        </p:spPr>
      </p:pic>
      <p:sp>
        <p:nvSpPr>
          <p:cNvPr id="5" name="Slide Number Placeholder 4"/>
          <p:cNvSpPr>
            <a:spLocks noGrp="1"/>
          </p:cNvSpPr>
          <p:nvPr>
            <p:ph type="sldNum" sz="quarter" idx="12"/>
          </p:nvPr>
        </p:nvSpPr>
        <p:spPr/>
        <p:txBody>
          <a:bodyPr/>
          <a:lstStyle/>
          <a:p>
            <a:pPr>
              <a:defRPr/>
            </a:pPr>
            <a:fld id="{C2D84C2A-4DB6-4455-84FE-31BC2E2E463B}" type="slidenum">
              <a:rPr lang="en-CA">
                <a:solidFill>
                  <a:prstClr val="black">
                    <a:tint val="75000"/>
                  </a:prstClr>
                </a:solidFill>
                <a:latin typeface="Calibri"/>
              </a:rPr>
              <a:pPr>
                <a:defRPr/>
              </a:pPr>
              <a:t>23</a:t>
            </a:fld>
            <a:endParaRPr lang="en-CA">
              <a:solidFill>
                <a:prstClr val="black">
                  <a:tint val="75000"/>
                </a:prstClr>
              </a:solidFill>
              <a:latin typeface="Calibri"/>
            </a:endParaRPr>
          </a:p>
        </p:txBody>
      </p:sp>
      <p:sp>
        <p:nvSpPr>
          <p:cNvPr id="6" name="TextBox 5"/>
          <p:cNvSpPr txBox="1"/>
          <p:nvPr/>
        </p:nvSpPr>
        <p:spPr>
          <a:xfrm>
            <a:off x="2927648" y="476672"/>
            <a:ext cx="5983818" cy="400110"/>
          </a:xfrm>
          <a:prstGeom prst="rect">
            <a:avLst/>
          </a:prstGeom>
          <a:noFill/>
        </p:spPr>
        <p:txBody>
          <a:bodyPr wrap="none" rtlCol="0">
            <a:spAutoFit/>
          </a:bodyPr>
          <a:lstStyle/>
          <a:p>
            <a:pPr>
              <a:defRPr/>
            </a:pPr>
            <a:r>
              <a:rPr lang="en-CA" sz="2000" dirty="0">
                <a:solidFill>
                  <a:prstClr val="black"/>
                </a:solidFill>
                <a:latin typeface="Calibri"/>
              </a:rPr>
              <a:t>Most of our trout now come from Indigenous fish farms</a:t>
            </a:r>
          </a:p>
        </p:txBody>
      </p:sp>
    </p:spTree>
    <p:extLst>
      <p:ext uri="{BB962C8B-B14F-4D97-AF65-F5344CB8AC3E}">
        <p14:creationId xmlns:p14="http://schemas.microsoft.com/office/powerpoint/2010/main" val="21551882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endParaRPr lang="en-CA"/>
          </a:p>
        </p:txBody>
      </p:sp>
      <p:pic>
        <p:nvPicPr>
          <p:cNvPr id="7" name="Content Placeholder 6"/>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1570181" y="0"/>
            <a:ext cx="9785166" cy="6858000"/>
          </a:xfrm>
        </p:spPr>
      </p:pic>
    </p:spTree>
    <p:extLst>
      <p:ext uri="{BB962C8B-B14F-4D97-AF65-F5344CB8AC3E}">
        <p14:creationId xmlns:p14="http://schemas.microsoft.com/office/powerpoint/2010/main" val="2781611713"/>
      </p:ext>
    </p:extLst>
  </p:cSld>
  <p:clrMapOvr>
    <a:masterClrMapping/>
  </p:clrMapOvr>
  <p:transition spd="med">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5879484" y="908687"/>
            <a:ext cx="4379976" cy="3284981"/>
          </a:xfrm>
          <a:prstGeom prst="rect">
            <a:avLst/>
          </a:prstGeom>
          <a:blipFill>
            <a:blip r:embed="rId3" cstate="print"/>
            <a:stretch>
              <a:fillRect/>
            </a:stretch>
          </a:blipFill>
        </p:spPr>
        <p:txBody>
          <a:bodyPr wrap="square" lIns="0" tIns="0" rIns="0" bIns="0" rtlCol="0"/>
          <a:lstStyle/>
          <a:p>
            <a:pPr>
              <a:defRPr/>
            </a:pPr>
            <a:endParaRPr>
              <a:solidFill>
                <a:prstClr val="black"/>
              </a:solidFill>
              <a:latin typeface="Calibri"/>
            </a:endParaRPr>
          </a:p>
        </p:txBody>
      </p:sp>
      <p:sp>
        <p:nvSpPr>
          <p:cNvPr id="5" name="object 5"/>
          <p:cNvSpPr/>
          <p:nvPr/>
        </p:nvSpPr>
        <p:spPr>
          <a:xfrm>
            <a:off x="1649836" y="1052681"/>
            <a:ext cx="4092545" cy="3573023"/>
          </a:xfrm>
          <a:prstGeom prst="rect">
            <a:avLst/>
          </a:prstGeom>
          <a:blipFill>
            <a:blip r:embed="rId4" cstate="print"/>
            <a:stretch>
              <a:fillRect/>
            </a:stretch>
          </a:blipFill>
        </p:spPr>
        <p:txBody>
          <a:bodyPr wrap="square" lIns="0" tIns="0" rIns="0" bIns="0" rtlCol="0"/>
          <a:lstStyle/>
          <a:p>
            <a:pPr>
              <a:defRPr/>
            </a:pPr>
            <a:endParaRPr>
              <a:solidFill>
                <a:prstClr val="black"/>
              </a:solidFill>
              <a:latin typeface="Calibri"/>
            </a:endParaRPr>
          </a:p>
        </p:txBody>
      </p:sp>
      <p:sp>
        <p:nvSpPr>
          <p:cNvPr id="6" name="object 6"/>
          <p:cNvSpPr txBox="1"/>
          <p:nvPr/>
        </p:nvSpPr>
        <p:spPr>
          <a:xfrm>
            <a:off x="1759103" y="1149000"/>
            <a:ext cx="3667125" cy="348942"/>
          </a:xfrm>
          <a:prstGeom prst="rect">
            <a:avLst/>
          </a:prstGeom>
        </p:spPr>
        <p:txBody>
          <a:bodyPr vert="horz" wrap="square" lIns="0" tIns="0" rIns="0" bIns="0" rtlCol="0">
            <a:spAutoFit/>
          </a:bodyPr>
          <a:lstStyle/>
          <a:p>
            <a:pPr marL="12700">
              <a:lnSpc>
                <a:spcPts val="2855"/>
              </a:lnSpc>
              <a:defRPr/>
            </a:pPr>
            <a:r>
              <a:rPr sz="2400" dirty="0">
                <a:solidFill>
                  <a:srgbClr val="2B5381"/>
                </a:solidFill>
                <a:latin typeface="Arial"/>
                <a:cs typeface="Arial"/>
              </a:rPr>
              <a:t>stor</a:t>
            </a:r>
            <a:r>
              <a:rPr sz="2400" spc="5" dirty="0">
                <a:solidFill>
                  <a:srgbClr val="2B5381"/>
                </a:solidFill>
                <a:latin typeface="Arial"/>
                <a:cs typeface="Arial"/>
              </a:rPr>
              <a:t>m</a:t>
            </a:r>
            <a:r>
              <a:rPr sz="2400" dirty="0">
                <a:solidFill>
                  <a:srgbClr val="2B5381"/>
                </a:solidFill>
                <a:latin typeface="Arial"/>
                <a:cs typeface="Arial"/>
              </a:rPr>
              <a:t>safesubmersib</a:t>
            </a:r>
            <a:r>
              <a:rPr sz="2400" spc="-10" dirty="0">
                <a:solidFill>
                  <a:srgbClr val="2B5381"/>
                </a:solidFill>
                <a:latin typeface="Arial"/>
                <a:cs typeface="Arial"/>
              </a:rPr>
              <a:t>l</a:t>
            </a:r>
            <a:r>
              <a:rPr sz="2400" dirty="0">
                <a:solidFill>
                  <a:srgbClr val="2B5381"/>
                </a:solidFill>
                <a:latin typeface="Arial"/>
                <a:cs typeface="Arial"/>
              </a:rPr>
              <a:t>e.com</a:t>
            </a:r>
            <a:endParaRPr sz="2400">
              <a:solidFill>
                <a:prstClr val="black"/>
              </a:solidFill>
              <a:latin typeface="Arial"/>
              <a:cs typeface="Arial"/>
            </a:endParaRPr>
          </a:p>
        </p:txBody>
      </p:sp>
      <p:sp>
        <p:nvSpPr>
          <p:cNvPr id="8" name="object 8"/>
          <p:cNvSpPr/>
          <p:nvPr/>
        </p:nvSpPr>
        <p:spPr>
          <a:xfrm>
            <a:off x="7321296" y="86868"/>
            <a:ext cx="886968" cy="897636"/>
          </a:xfrm>
          <a:prstGeom prst="rect">
            <a:avLst/>
          </a:prstGeom>
          <a:blipFill>
            <a:blip r:embed="rId5" cstate="print"/>
            <a:stretch>
              <a:fillRect/>
            </a:stretch>
          </a:blipFill>
        </p:spPr>
        <p:txBody>
          <a:bodyPr wrap="square" lIns="0" tIns="0" rIns="0" bIns="0" rtlCol="0"/>
          <a:lstStyle/>
          <a:p>
            <a:pPr>
              <a:defRPr/>
            </a:pPr>
            <a:endParaRPr>
              <a:solidFill>
                <a:prstClr val="black"/>
              </a:solidFill>
              <a:latin typeface="Calibri"/>
            </a:endParaRPr>
          </a:p>
        </p:txBody>
      </p:sp>
      <p:sp>
        <p:nvSpPr>
          <p:cNvPr id="9" name="object 9"/>
          <p:cNvSpPr txBox="1"/>
          <p:nvPr/>
        </p:nvSpPr>
        <p:spPr>
          <a:xfrm>
            <a:off x="1796651" y="202261"/>
            <a:ext cx="8165669" cy="570156"/>
          </a:xfrm>
          <a:prstGeom prst="rect">
            <a:avLst/>
          </a:prstGeom>
        </p:spPr>
        <p:txBody>
          <a:bodyPr vert="horz" wrap="square" lIns="0" tIns="0" rIns="0" bIns="0" rtlCol="0">
            <a:spAutoFit/>
          </a:bodyPr>
          <a:lstStyle/>
          <a:p>
            <a:pPr marL="12700">
              <a:lnSpc>
                <a:spcPts val="5235"/>
              </a:lnSpc>
              <a:defRPr/>
            </a:pPr>
            <a:r>
              <a:rPr lang="en-CA" sz="2400" b="1" dirty="0">
                <a:solidFill>
                  <a:prstClr val="black"/>
                </a:solidFill>
                <a:latin typeface="Arial"/>
                <a:cs typeface="Arial"/>
              </a:rPr>
              <a:t>Net Pens for High Energy (cooler) Environments</a:t>
            </a:r>
            <a:endParaRPr sz="2400" b="1" dirty="0">
              <a:solidFill>
                <a:prstClr val="black"/>
              </a:solidFill>
              <a:latin typeface="Arial"/>
              <a:cs typeface="Arial"/>
            </a:endParaRPr>
          </a:p>
        </p:txBody>
      </p:sp>
      <p:sp>
        <p:nvSpPr>
          <p:cNvPr id="11" name="object 11"/>
          <p:cNvSpPr/>
          <p:nvPr/>
        </p:nvSpPr>
        <p:spPr>
          <a:xfrm>
            <a:off x="1764157" y="4193668"/>
            <a:ext cx="5404739" cy="2664333"/>
          </a:xfrm>
          <a:prstGeom prst="rect">
            <a:avLst/>
          </a:prstGeom>
          <a:blipFill>
            <a:blip r:embed="rId6" cstate="print"/>
            <a:stretch>
              <a:fillRect/>
            </a:stretch>
          </a:blipFill>
        </p:spPr>
        <p:txBody>
          <a:bodyPr wrap="square" lIns="0" tIns="0" rIns="0" bIns="0" rtlCol="0"/>
          <a:lstStyle/>
          <a:p>
            <a:pPr>
              <a:defRPr/>
            </a:pPr>
            <a:endParaRPr>
              <a:solidFill>
                <a:prstClr val="black"/>
              </a:solidFill>
              <a:latin typeface="Calibri"/>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32104" y="4131078"/>
            <a:ext cx="3635896" cy="2726922"/>
          </a:xfrm>
          <a:prstGeom prst="rect">
            <a:avLst/>
          </a:prstGeom>
        </p:spPr>
      </p:pic>
    </p:spTree>
    <p:extLst>
      <p:ext uri="{BB962C8B-B14F-4D97-AF65-F5344CB8AC3E}">
        <p14:creationId xmlns:p14="http://schemas.microsoft.com/office/powerpoint/2010/main" val="32005221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33789" y="4272195"/>
            <a:ext cx="4130156" cy="2518256"/>
          </a:xfrm>
          <a:prstGeom prst="rect">
            <a:avLst/>
          </a:prstGeom>
          <a:blipFill>
            <a:blip r:embed="rId3"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9741407" y="131063"/>
            <a:ext cx="809244" cy="819912"/>
          </a:xfrm>
          <a:prstGeom prst="rect">
            <a:avLst/>
          </a:prstGeom>
          <a:blipFill>
            <a:blip r:embed="rId4"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a:spLocks noGrp="1"/>
          </p:cNvSpPr>
          <p:nvPr>
            <p:ph type="title"/>
          </p:nvPr>
        </p:nvSpPr>
        <p:spPr>
          <a:xfrm>
            <a:off x="1022928" y="-16519"/>
            <a:ext cx="10515600" cy="976499"/>
          </a:xfrm>
          <a:prstGeom prst="rect">
            <a:avLst/>
          </a:prstGeom>
        </p:spPr>
        <p:txBody>
          <a:bodyPr vert="horz" wrap="square" lIns="0" tIns="357455" rIns="0" bIns="0" rtlCol="0" anchor="ctr">
            <a:spAutoFit/>
          </a:bodyPr>
          <a:lstStyle/>
          <a:p>
            <a:pPr marL="34925">
              <a:lnSpc>
                <a:spcPts val="4760"/>
              </a:lnSpc>
            </a:pPr>
            <a:r>
              <a:rPr sz="4000" spc="-25" dirty="0"/>
              <a:t>Cana</a:t>
            </a:r>
            <a:r>
              <a:rPr sz="4000" spc="-40" dirty="0"/>
              <a:t>d</a:t>
            </a:r>
            <a:r>
              <a:rPr sz="4000" spc="-20" dirty="0"/>
              <a:t>ian</a:t>
            </a:r>
            <a:r>
              <a:rPr sz="4000" spc="20" dirty="0"/>
              <a:t> </a:t>
            </a:r>
            <a:r>
              <a:rPr sz="4000" spc="-25" dirty="0"/>
              <a:t>Model</a:t>
            </a:r>
            <a:r>
              <a:rPr sz="4000" spc="-210" dirty="0"/>
              <a:t> </a:t>
            </a:r>
            <a:r>
              <a:rPr sz="4000" spc="-25" dirty="0"/>
              <a:t>Aqua-Farm</a:t>
            </a:r>
            <a:r>
              <a:rPr sz="4000" spc="35" dirty="0"/>
              <a:t> </a:t>
            </a:r>
            <a:r>
              <a:rPr sz="4000" spc="-25" dirty="0"/>
              <a:t>Program</a:t>
            </a:r>
            <a:endParaRPr sz="4000" dirty="0"/>
          </a:p>
        </p:txBody>
      </p:sp>
      <p:sp>
        <p:nvSpPr>
          <p:cNvPr id="9" name="object 9"/>
          <p:cNvSpPr txBox="1"/>
          <p:nvPr/>
        </p:nvSpPr>
        <p:spPr>
          <a:xfrm>
            <a:off x="1617218" y="1036804"/>
            <a:ext cx="4283710" cy="2387961"/>
          </a:xfrm>
          <a:prstGeom prst="rect">
            <a:avLst/>
          </a:prstGeom>
        </p:spPr>
        <p:txBody>
          <a:bodyPr vert="horz" wrap="square" lIns="0" tIns="0" rIns="0" bIns="0" rtlCol="0">
            <a:spAutoFit/>
          </a:bodyPr>
          <a:lstStyle/>
          <a:p>
            <a:pPr marL="12700" marR="0" lvl="0" indent="0" algn="l" defTabSz="457200" rtl="0" eaLnBrk="1" fontAlgn="auto" latinLnBrk="0" hangingPunct="1">
              <a:lnSpc>
                <a:spcPct val="100000"/>
              </a:lnSpc>
              <a:spcBef>
                <a:spcPts val="0"/>
              </a:spcBef>
              <a:spcAft>
                <a:spcPts val="0"/>
              </a:spcAft>
              <a:buClrTx/>
              <a:buSzTx/>
              <a:buFontTx/>
              <a:buNone/>
              <a:tabLst/>
              <a:defRPr/>
            </a:pPr>
            <a:r>
              <a:rPr kumimoji="0" sz="2400" b="0" i="0" u="none" strike="noStrike" kern="1200" cap="none" spc="0" normalizeH="0" baseline="0" noProof="0" dirty="0">
                <a:ln>
                  <a:noFill/>
                </a:ln>
                <a:solidFill>
                  <a:srgbClr val="6C6C6C"/>
                </a:solidFill>
                <a:effectLst/>
                <a:uLnTx/>
                <a:uFillTx/>
                <a:latin typeface="Arial"/>
                <a:ea typeface="+mn-ea"/>
                <a:cs typeface="Arial"/>
              </a:rPr>
              <a:t>Prod</a:t>
            </a:r>
            <a:r>
              <a:rPr kumimoji="0" sz="2400" b="0" i="0" u="none" strike="noStrike" kern="1200" cap="none" spc="-10" normalizeH="0" baseline="0" noProof="0" dirty="0">
                <a:ln>
                  <a:noFill/>
                </a:ln>
                <a:solidFill>
                  <a:srgbClr val="6C6C6C"/>
                </a:solidFill>
                <a:effectLst/>
                <a:uLnTx/>
                <a:uFillTx/>
                <a:latin typeface="Arial"/>
                <a:ea typeface="+mn-ea"/>
                <a:cs typeface="Arial"/>
              </a:rPr>
              <a:t>u</a:t>
            </a:r>
            <a:r>
              <a:rPr kumimoji="0" sz="2400" b="0" i="0" u="none" strike="noStrike" kern="1200" cap="none" spc="0" normalizeH="0" baseline="0" noProof="0" dirty="0">
                <a:ln>
                  <a:noFill/>
                </a:ln>
                <a:solidFill>
                  <a:srgbClr val="6C6C6C"/>
                </a:solidFill>
                <a:effectLst/>
                <a:uLnTx/>
                <a:uFillTx/>
                <a:latin typeface="Arial"/>
                <a:ea typeface="+mn-ea"/>
                <a:cs typeface="Arial"/>
              </a:rPr>
              <a:t>ction</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355600" marR="0" lvl="0" indent="-342900" algn="l" defTabSz="457200" rtl="0" eaLnBrk="1" fontAlgn="auto" latinLnBrk="0" hangingPunct="1">
              <a:lnSpc>
                <a:spcPct val="100000"/>
              </a:lnSpc>
              <a:spcBef>
                <a:spcPts val="310"/>
              </a:spcBef>
              <a:spcAft>
                <a:spcPts val="0"/>
              </a:spcAft>
              <a:buClr>
                <a:srgbClr val="007373"/>
              </a:buClr>
              <a:buSzPct val="83333"/>
              <a:buFont typeface="Wingdings"/>
              <a:buChar char=""/>
              <a:tabLst>
                <a:tab pos="355600" algn="l"/>
              </a:tabLst>
              <a:defRPr/>
            </a:pPr>
            <a:r>
              <a:rPr kumimoji="0" sz="2400" b="0" i="0" u="none" strike="noStrike" kern="1200" cap="none" spc="-5" normalizeH="0" baseline="0" noProof="0" dirty="0">
                <a:ln>
                  <a:noFill/>
                </a:ln>
                <a:solidFill>
                  <a:srgbClr val="6C6C6C"/>
                </a:solidFill>
                <a:effectLst/>
                <a:uLnTx/>
                <a:uFillTx/>
                <a:latin typeface="Arial"/>
                <a:ea typeface="+mn-ea"/>
                <a:cs typeface="Arial"/>
              </a:rPr>
              <a:t>130</a:t>
            </a:r>
            <a:r>
              <a:rPr kumimoji="0" sz="2400" b="0" i="0" u="none" strike="noStrike" kern="1200" cap="none" spc="5" normalizeH="0" baseline="0" noProof="0" dirty="0">
                <a:ln>
                  <a:noFill/>
                </a:ln>
                <a:solidFill>
                  <a:srgbClr val="6C6C6C"/>
                </a:solidFill>
                <a:effectLst/>
                <a:uLnTx/>
                <a:uFillTx/>
                <a:latin typeface="Arial"/>
                <a:ea typeface="+mn-ea"/>
                <a:cs typeface="Arial"/>
              </a:rPr>
              <a:t>-</a:t>
            </a:r>
            <a:r>
              <a:rPr kumimoji="0" sz="2400" b="0" i="0" u="none" strike="noStrike" kern="1200" cap="none" spc="0" normalizeH="0" baseline="0" noProof="0" dirty="0">
                <a:ln>
                  <a:noFill/>
                </a:ln>
                <a:solidFill>
                  <a:srgbClr val="6C6C6C"/>
                </a:solidFill>
                <a:effectLst/>
                <a:uLnTx/>
                <a:uFillTx/>
                <a:latin typeface="Arial"/>
                <a:ea typeface="+mn-ea"/>
                <a:cs typeface="Arial"/>
              </a:rPr>
              <a:t>tonne rainb</a:t>
            </a:r>
            <a:r>
              <a:rPr kumimoji="0" sz="2400" b="0" i="0" u="none" strike="noStrike" kern="1200" cap="none" spc="-10" normalizeH="0" baseline="0" noProof="0" dirty="0">
                <a:ln>
                  <a:noFill/>
                </a:ln>
                <a:solidFill>
                  <a:srgbClr val="6C6C6C"/>
                </a:solidFill>
                <a:effectLst/>
                <a:uLnTx/>
                <a:uFillTx/>
                <a:latin typeface="Arial"/>
                <a:ea typeface="+mn-ea"/>
                <a:cs typeface="Arial"/>
              </a:rPr>
              <a:t>o</a:t>
            </a:r>
            <a:r>
              <a:rPr kumimoji="0" sz="2400" b="0" i="0" u="none" strike="noStrike" kern="1200" cap="none" spc="0" normalizeH="0" baseline="0" noProof="0" dirty="0">
                <a:ln>
                  <a:noFill/>
                </a:ln>
                <a:solidFill>
                  <a:srgbClr val="6C6C6C"/>
                </a:solidFill>
                <a:effectLst/>
                <a:uLnTx/>
                <a:uFillTx/>
                <a:latin typeface="Arial"/>
                <a:ea typeface="+mn-ea"/>
                <a:cs typeface="Arial"/>
              </a:rPr>
              <a:t>w</a:t>
            </a:r>
            <a:r>
              <a:rPr kumimoji="0" sz="2400" b="0" i="0" u="none" strike="noStrike" kern="1200" cap="none" spc="30" normalizeH="0" baseline="0" noProof="0" dirty="0">
                <a:ln>
                  <a:noFill/>
                </a:ln>
                <a:solidFill>
                  <a:srgbClr val="6C6C6C"/>
                </a:solidFill>
                <a:effectLst/>
                <a:uLnTx/>
                <a:uFillTx/>
                <a:latin typeface="Arial"/>
                <a:ea typeface="+mn-ea"/>
                <a:cs typeface="Arial"/>
              </a:rPr>
              <a:t> </a:t>
            </a:r>
            <a:r>
              <a:rPr kumimoji="0" sz="2400" b="0" i="0" u="none" strike="noStrike" kern="1200" cap="none" spc="0" normalizeH="0" baseline="0" noProof="0" dirty="0">
                <a:ln>
                  <a:noFill/>
                </a:ln>
                <a:solidFill>
                  <a:srgbClr val="6C6C6C"/>
                </a:solidFill>
                <a:effectLst/>
                <a:uLnTx/>
                <a:uFillTx/>
                <a:latin typeface="Arial"/>
                <a:ea typeface="+mn-ea"/>
                <a:cs typeface="Arial"/>
              </a:rPr>
              <a:t>t</a:t>
            </a:r>
            <a:r>
              <a:rPr kumimoji="0" sz="2400" b="0" i="0" u="none" strike="noStrike" kern="1200" cap="none" spc="5" normalizeH="0" baseline="0" noProof="0" dirty="0">
                <a:ln>
                  <a:noFill/>
                </a:ln>
                <a:solidFill>
                  <a:srgbClr val="6C6C6C"/>
                </a:solidFill>
                <a:effectLst/>
                <a:uLnTx/>
                <a:uFillTx/>
                <a:latin typeface="Arial"/>
                <a:ea typeface="+mn-ea"/>
                <a:cs typeface="Arial"/>
              </a:rPr>
              <a:t>r</a:t>
            </a:r>
            <a:r>
              <a:rPr kumimoji="0" sz="2400" b="0" i="0" u="none" strike="noStrike" kern="1200" cap="none" spc="0" normalizeH="0" baseline="0" noProof="0" dirty="0">
                <a:ln>
                  <a:noFill/>
                </a:ln>
                <a:solidFill>
                  <a:srgbClr val="6C6C6C"/>
                </a:solidFill>
                <a:effectLst/>
                <a:uLnTx/>
                <a:uFillTx/>
                <a:latin typeface="Arial"/>
                <a:ea typeface="+mn-ea"/>
                <a:cs typeface="Arial"/>
              </a:rPr>
              <a:t>out</a:t>
            </a:r>
            <a:r>
              <a:rPr kumimoji="0" sz="2400" b="0" i="0" u="none" strike="noStrike" kern="1200" cap="none" spc="-20" normalizeH="0" baseline="0" noProof="0" dirty="0">
                <a:ln>
                  <a:noFill/>
                </a:ln>
                <a:solidFill>
                  <a:srgbClr val="6C6C6C"/>
                </a:solidFill>
                <a:effectLst/>
                <a:uLnTx/>
                <a:uFillTx/>
                <a:latin typeface="Arial"/>
                <a:ea typeface="+mn-ea"/>
                <a:cs typeface="Arial"/>
              </a:rPr>
              <a:t> </a:t>
            </a:r>
            <a:r>
              <a:rPr kumimoji="0" sz="2400" b="0" i="0" u="none" strike="noStrike" kern="1200" cap="none" spc="0" normalizeH="0" baseline="0" noProof="0" dirty="0">
                <a:ln>
                  <a:noFill/>
                </a:ln>
                <a:solidFill>
                  <a:srgbClr val="6C6C6C"/>
                </a:solidFill>
                <a:effectLst/>
                <a:uLnTx/>
                <a:uFillTx/>
                <a:latin typeface="Arial"/>
                <a:ea typeface="+mn-ea"/>
                <a:cs typeface="Arial"/>
              </a:rPr>
              <a:t>farm</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355600" marR="0" lvl="0" indent="-342900" algn="l" defTabSz="457200" rtl="0" eaLnBrk="1" fontAlgn="auto" latinLnBrk="0" hangingPunct="1">
              <a:lnSpc>
                <a:spcPct val="100000"/>
              </a:lnSpc>
              <a:spcBef>
                <a:spcPts val="315"/>
              </a:spcBef>
              <a:spcAft>
                <a:spcPts val="0"/>
              </a:spcAft>
              <a:buClr>
                <a:srgbClr val="007373"/>
              </a:buClr>
              <a:buSzPct val="83333"/>
              <a:buFont typeface="Wingdings"/>
              <a:buChar char=""/>
              <a:tabLst>
                <a:tab pos="355600" algn="l"/>
              </a:tabLst>
              <a:defRPr/>
            </a:pPr>
            <a:r>
              <a:rPr kumimoji="0" sz="2400" b="0" i="0" u="none" strike="noStrike" kern="1200" cap="none" spc="0" normalizeH="0" baseline="0" noProof="0" dirty="0">
                <a:ln>
                  <a:noFill/>
                </a:ln>
                <a:solidFill>
                  <a:srgbClr val="6C6C6C"/>
                </a:solidFill>
                <a:effectLst/>
                <a:uLnTx/>
                <a:uFillTx/>
                <a:latin typeface="Arial"/>
                <a:ea typeface="+mn-ea"/>
                <a:cs typeface="Arial"/>
              </a:rPr>
              <a:t>9</a:t>
            </a:r>
            <a:r>
              <a:rPr kumimoji="0" sz="2400" b="0" i="0" u="none" strike="noStrike" kern="1200" cap="none" spc="-10" normalizeH="0" baseline="0" noProof="0" dirty="0">
                <a:ln>
                  <a:noFill/>
                </a:ln>
                <a:solidFill>
                  <a:srgbClr val="6C6C6C"/>
                </a:solidFill>
                <a:effectLst/>
                <a:uLnTx/>
                <a:uFillTx/>
                <a:latin typeface="Arial"/>
                <a:ea typeface="+mn-ea"/>
                <a:cs typeface="Arial"/>
              </a:rPr>
              <a:t>9</a:t>
            </a:r>
            <a:r>
              <a:rPr kumimoji="0" sz="2400" b="0" i="0" u="none" strike="noStrike" kern="1200" cap="none" spc="0" normalizeH="0" baseline="0" noProof="0" dirty="0">
                <a:ln>
                  <a:noFill/>
                </a:ln>
                <a:solidFill>
                  <a:srgbClr val="6C6C6C"/>
                </a:solidFill>
                <a:effectLst/>
                <a:uLnTx/>
                <a:uFillTx/>
                <a:latin typeface="Arial"/>
                <a:ea typeface="+mn-ea"/>
                <a:cs typeface="Arial"/>
              </a:rPr>
              <a:t>%</a:t>
            </a:r>
            <a:r>
              <a:rPr kumimoji="0" sz="2400" b="0" i="0" u="none" strike="noStrike" kern="1200" cap="none" spc="-10" normalizeH="0" baseline="0" noProof="0" dirty="0">
                <a:ln>
                  <a:noFill/>
                </a:ln>
                <a:solidFill>
                  <a:srgbClr val="6C6C6C"/>
                </a:solidFill>
                <a:effectLst/>
                <a:uLnTx/>
                <a:uFillTx/>
                <a:latin typeface="Arial"/>
                <a:ea typeface="+mn-ea"/>
                <a:cs typeface="Arial"/>
              </a:rPr>
              <a:t> </a:t>
            </a:r>
            <a:r>
              <a:rPr kumimoji="0" sz="2400" b="0" i="0" u="none" strike="noStrike" kern="1200" cap="none" spc="0" normalizeH="0" baseline="0" noProof="0" dirty="0">
                <a:ln>
                  <a:noFill/>
                </a:ln>
                <a:solidFill>
                  <a:srgbClr val="6C6C6C"/>
                </a:solidFill>
                <a:effectLst/>
                <a:uLnTx/>
                <a:uFillTx/>
                <a:latin typeface="Arial"/>
                <a:ea typeface="+mn-ea"/>
                <a:cs typeface="Arial"/>
              </a:rPr>
              <a:t>recircu</a:t>
            </a:r>
            <a:r>
              <a:rPr kumimoji="0" sz="2400" b="0" i="0" u="none" strike="noStrike" kern="1200" cap="none" spc="-15" normalizeH="0" baseline="0" noProof="0" dirty="0">
                <a:ln>
                  <a:noFill/>
                </a:ln>
                <a:solidFill>
                  <a:srgbClr val="6C6C6C"/>
                </a:solidFill>
                <a:effectLst/>
                <a:uLnTx/>
                <a:uFillTx/>
                <a:latin typeface="Arial"/>
                <a:ea typeface="+mn-ea"/>
                <a:cs typeface="Arial"/>
              </a:rPr>
              <a:t>l</a:t>
            </a:r>
            <a:r>
              <a:rPr kumimoji="0" sz="2400" b="0" i="0" u="none" strike="noStrike" kern="1200" cap="none" spc="0" normalizeH="0" baseline="0" noProof="0" dirty="0">
                <a:ln>
                  <a:noFill/>
                </a:ln>
                <a:solidFill>
                  <a:srgbClr val="6C6C6C"/>
                </a:solidFill>
                <a:effectLst/>
                <a:uLnTx/>
                <a:uFillTx/>
                <a:latin typeface="Arial"/>
                <a:ea typeface="+mn-ea"/>
                <a:cs typeface="Arial"/>
              </a:rPr>
              <a:t>ati</a:t>
            </a:r>
            <a:r>
              <a:rPr kumimoji="0" sz="2400" b="0" i="0" u="none" strike="noStrike" kern="1200" cap="none" spc="-10" normalizeH="0" baseline="0" noProof="0" dirty="0">
                <a:ln>
                  <a:noFill/>
                </a:ln>
                <a:solidFill>
                  <a:srgbClr val="6C6C6C"/>
                </a:solidFill>
                <a:effectLst/>
                <a:uLnTx/>
                <a:uFillTx/>
                <a:latin typeface="Arial"/>
                <a:ea typeface="+mn-ea"/>
                <a:cs typeface="Arial"/>
              </a:rPr>
              <a:t>o</a:t>
            </a:r>
            <a:r>
              <a:rPr kumimoji="0" sz="2400" b="0" i="0" u="none" strike="noStrike" kern="1200" cap="none" spc="0" normalizeH="0" baseline="0" noProof="0" dirty="0">
                <a:ln>
                  <a:noFill/>
                </a:ln>
                <a:solidFill>
                  <a:srgbClr val="6C6C6C"/>
                </a:solidFill>
                <a:effectLst/>
                <a:uLnTx/>
                <a:uFillTx/>
                <a:latin typeface="Arial"/>
                <a:ea typeface="+mn-ea"/>
                <a:cs typeface="Arial"/>
              </a:rPr>
              <a:t>n</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355600" marR="0" lvl="0" indent="-342900" algn="l" defTabSz="457200" rtl="0" eaLnBrk="1" fontAlgn="auto" latinLnBrk="0" hangingPunct="1">
              <a:lnSpc>
                <a:spcPct val="100000"/>
              </a:lnSpc>
              <a:spcBef>
                <a:spcPts val="310"/>
              </a:spcBef>
              <a:spcAft>
                <a:spcPts val="0"/>
              </a:spcAft>
              <a:buClr>
                <a:srgbClr val="007373"/>
              </a:buClr>
              <a:buSzPct val="83333"/>
              <a:buFont typeface="Wingdings"/>
              <a:buChar char=""/>
              <a:tabLst>
                <a:tab pos="355600" algn="l"/>
              </a:tabLst>
              <a:defRPr/>
            </a:pPr>
            <a:r>
              <a:rPr kumimoji="0" sz="2400" b="0" i="0" u="none" strike="noStrike" kern="1200" cap="none" spc="0" normalizeH="0" baseline="0" noProof="0" dirty="0">
                <a:ln>
                  <a:noFill/>
                </a:ln>
                <a:solidFill>
                  <a:srgbClr val="6C6C6C"/>
                </a:solidFill>
                <a:effectLst/>
                <a:uLnTx/>
                <a:uFillTx/>
                <a:latin typeface="Arial"/>
                <a:ea typeface="+mn-ea"/>
                <a:cs typeface="Arial"/>
              </a:rPr>
              <a:t>S</a:t>
            </a:r>
            <a:r>
              <a:rPr kumimoji="0" sz="2400" b="0" i="0" u="none" strike="noStrike" kern="1200" cap="none" spc="-10" normalizeH="0" baseline="0" noProof="0" dirty="0">
                <a:ln>
                  <a:noFill/>
                </a:ln>
                <a:solidFill>
                  <a:srgbClr val="6C6C6C"/>
                </a:solidFill>
                <a:effectLst/>
                <a:uLnTx/>
                <a:uFillTx/>
                <a:latin typeface="Arial"/>
                <a:ea typeface="+mn-ea"/>
                <a:cs typeface="Arial"/>
              </a:rPr>
              <a:t>i</a:t>
            </a:r>
            <a:r>
              <a:rPr kumimoji="0" sz="2400" b="0" i="0" u="none" strike="noStrike" kern="1200" cap="none" spc="0" normalizeH="0" baseline="0" noProof="0" dirty="0">
                <a:ln>
                  <a:noFill/>
                </a:ln>
                <a:solidFill>
                  <a:srgbClr val="6C6C6C"/>
                </a:solidFill>
                <a:effectLst/>
                <a:uLnTx/>
                <a:uFillTx/>
                <a:latin typeface="Arial"/>
                <a:ea typeface="+mn-ea"/>
                <a:cs typeface="Arial"/>
              </a:rPr>
              <a:t>mple, lo</a:t>
            </a:r>
            <a:r>
              <a:rPr kumimoji="0" sz="2400" b="0" i="0" u="none" strike="noStrike" kern="1200" cap="none" spc="-10" normalizeH="0" baseline="0" noProof="0" dirty="0">
                <a:ln>
                  <a:noFill/>
                </a:ln>
                <a:solidFill>
                  <a:srgbClr val="6C6C6C"/>
                </a:solidFill>
                <a:effectLst/>
                <a:uLnTx/>
                <a:uFillTx/>
                <a:latin typeface="Arial"/>
                <a:ea typeface="+mn-ea"/>
                <a:cs typeface="Arial"/>
              </a:rPr>
              <a:t>w</a:t>
            </a:r>
            <a:r>
              <a:rPr kumimoji="0" sz="2400" b="0" i="0" u="none" strike="noStrike" kern="1200" cap="none" spc="0" normalizeH="0" baseline="0" noProof="0" dirty="0">
                <a:ln>
                  <a:noFill/>
                </a:ln>
                <a:solidFill>
                  <a:srgbClr val="6C6C6C"/>
                </a:solidFill>
                <a:effectLst/>
                <a:uLnTx/>
                <a:uFillTx/>
                <a:latin typeface="Arial"/>
                <a:ea typeface="+mn-ea"/>
                <a:cs typeface="Arial"/>
              </a:rPr>
              <a:t>-he</a:t>
            </a:r>
            <a:r>
              <a:rPr kumimoji="0" sz="2400" b="0" i="0" u="none" strike="noStrike" kern="1200" cap="none" spc="-10" normalizeH="0" baseline="0" noProof="0" dirty="0">
                <a:ln>
                  <a:noFill/>
                </a:ln>
                <a:solidFill>
                  <a:srgbClr val="6C6C6C"/>
                </a:solidFill>
                <a:effectLst/>
                <a:uLnTx/>
                <a:uFillTx/>
                <a:latin typeface="Arial"/>
                <a:ea typeface="+mn-ea"/>
                <a:cs typeface="Arial"/>
              </a:rPr>
              <a:t>a</a:t>
            </a:r>
            <a:r>
              <a:rPr kumimoji="0" sz="2400" b="0" i="0" u="none" strike="noStrike" kern="1200" cap="none" spc="0" normalizeH="0" baseline="0" noProof="0" dirty="0">
                <a:ln>
                  <a:noFill/>
                </a:ln>
                <a:solidFill>
                  <a:srgbClr val="6C6C6C"/>
                </a:solidFill>
                <a:effectLst/>
                <a:uLnTx/>
                <a:uFillTx/>
                <a:latin typeface="Arial"/>
                <a:ea typeface="+mn-ea"/>
                <a:cs typeface="Arial"/>
              </a:rPr>
              <a:t>d</a:t>
            </a:r>
            <a:r>
              <a:rPr kumimoji="0" sz="2400" b="0" i="0" u="none" strike="noStrike" kern="1200" cap="none" spc="35" normalizeH="0" baseline="0" noProof="0" dirty="0">
                <a:ln>
                  <a:noFill/>
                </a:ln>
                <a:solidFill>
                  <a:srgbClr val="6C6C6C"/>
                </a:solidFill>
                <a:effectLst/>
                <a:uLnTx/>
                <a:uFillTx/>
                <a:latin typeface="Arial"/>
                <a:ea typeface="+mn-ea"/>
                <a:cs typeface="Arial"/>
              </a:rPr>
              <a:t> </a:t>
            </a:r>
            <a:r>
              <a:rPr kumimoji="0" sz="2400" b="0" i="0" u="none" strike="noStrike" kern="1200" cap="none" spc="0" normalizeH="0" baseline="0" noProof="0" dirty="0">
                <a:ln>
                  <a:noFill/>
                </a:ln>
                <a:solidFill>
                  <a:srgbClr val="6C6C6C"/>
                </a:solidFill>
                <a:effectLst/>
                <a:uLnTx/>
                <a:uFillTx/>
                <a:latin typeface="Arial"/>
                <a:ea typeface="+mn-ea"/>
                <a:cs typeface="Arial"/>
              </a:rPr>
              <a:t>des</a:t>
            </a:r>
            <a:r>
              <a:rPr kumimoji="0" sz="2400" b="0" i="0" u="none" strike="noStrike" kern="1200" cap="none" spc="-10" normalizeH="0" baseline="0" noProof="0" dirty="0">
                <a:ln>
                  <a:noFill/>
                </a:ln>
                <a:solidFill>
                  <a:srgbClr val="6C6C6C"/>
                </a:solidFill>
                <a:effectLst/>
                <a:uLnTx/>
                <a:uFillTx/>
                <a:latin typeface="Arial"/>
                <a:ea typeface="+mn-ea"/>
                <a:cs typeface="Arial"/>
              </a:rPr>
              <a:t>i</a:t>
            </a:r>
            <a:r>
              <a:rPr kumimoji="0" sz="2400" b="0" i="0" u="none" strike="noStrike" kern="1200" cap="none" spc="0" normalizeH="0" baseline="0" noProof="0" dirty="0">
                <a:ln>
                  <a:noFill/>
                </a:ln>
                <a:solidFill>
                  <a:srgbClr val="6C6C6C"/>
                </a:solidFill>
                <a:effectLst/>
                <a:uLnTx/>
                <a:uFillTx/>
                <a:latin typeface="Arial"/>
                <a:ea typeface="+mn-ea"/>
                <a:cs typeface="Arial"/>
              </a:rPr>
              <a:t>gn</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355600" marR="0" lvl="0" indent="-342900" algn="l" defTabSz="457200" rtl="0" eaLnBrk="1" fontAlgn="auto" latinLnBrk="0" hangingPunct="1">
              <a:lnSpc>
                <a:spcPct val="100000"/>
              </a:lnSpc>
              <a:spcBef>
                <a:spcPts val="310"/>
              </a:spcBef>
              <a:spcAft>
                <a:spcPts val="0"/>
              </a:spcAft>
              <a:buClr>
                <a:srgbClr val="007373"/>
              </a:buClr>
              <a:buSzPct val="83333"/>
              <a:buFont typeface="Wingdings"/>
              <a:buChar char=""/>
              <a:tabLst>
                <a:tab pos="355600" algn="l"/>
              </a:tabLst>
              <a:defRPr/>
            </a:pPr>
            <a:r>
              <a:rPr kumimoji="0" sz="2400" b="0" i="0" u="none" strike="noStrike" kern="1200" cap="none" spc="0" normalizeH="0" baseline="0" noProof="0" dirty="0">
                <a:ln>
                  <a:noFill/>
                </a:ln>
                <a:solidFill>
                  <a:srgbClr val="6C6C6C"/>
                </a:solidFill>
                <a:effectLst/>
                <a:uLnTx/>
                <a:uFillTx/>
                <a:latin typeface="Arial"/>
                <a:ea typeface="+mn-ea"/>
                <a:cs typeface="Arial"/>
              </a:rPr>
              <a:t>430</a:t>
            </a:r>
            <a:r>
              <a:rPr kumimoji="0" sz="2400" b="0" i="0" u="none" strike="noStrike" kern="1200" cap="none" spc="-10" normalizeH="0" baseline="0" noProof="0" dirty="0">
                <a:ln>
                  <a:noFill/>
                </a:ln>
                <a:solidFill>
                  <a:srgbClr val="6C6C6C"/>
                </a:solidFill>
                <a:effectLst/>
                <a:uLnTx/>
                <a:uFillTx/>
                <a:latin typeface="Arial"/>
                <a:ea typeface="+mn-ea"/>
                <a:cs typeface="Arial"/>
              </a:rPr>
              <a:t> </a:t>
            </a:r>
            <a:r>
              <a:rPr kumimoji="0" sz="2400" b="0" i="0" u="none" strike="noStrike" kern="1200" cap="none" spc="0" normalizeH="0" baseline="0" noProof="0" dirty="0">
                <a:ln>
                  <a:noFill/>
                </a:ln>
                <a:solidFill>
                  <a:srgbClr val="6C6C6C"/>
                </a:solidFill>
                <a:effectLst/>
                <a:uLnTx/>
                <a:uFillTx/>
                <a:latin typeface="Arial"/>
                <a:ea typeface="+mn-ea"/>
                <a:cs typeface="Arial"/>
              </a:rPr>
              <a:t>kg feed</a:t>
            </a:r>
            <a:r>
              <a:rPr kumimoji="0" sz="2400" b="0" i="0" u="none" strike="noStrike" kern="1200" cap="none" spc="-10" normalizeH="0" baseline="0" noProof="0" dirty="0">
                <a:ln>
                  <a:noFill/>
                </a:ln>
                <a:solidFill>
                  <a:srgbClr val="6C6C6C"/>
                </a:solidFill>
                <a:effectLst/>
                <a:uLnTx/>
                <a:uFillTx/>
                <a:latin typeface="Arial"/>
                <a:ea typeface="+mn-ea"/>
                <a:cs typeface="Arial"/>
              </a:rPr>
              <a:t> </a:t>
            </a:r>
            <a:r>
              <a:rPr kumimoji="0" sz="2400" b="0" i="0" u="none" strike="noStrike" kern="1200" cap="none" spc="0" normalizeH="0" baseline="0" noProof="0" dirty="0">
                <a:ln>
                  <a:noFill/>
                </a:ln>
                <a:solidFill>
                  <a:srgbClr val="6C6C6C"/>
                </a:solidFill>
                <a:effectLst/>
                <a:uLnTx/>
                <a:uFillTx/>
                <a:latin typeface="Arial"/>
                <a:ea typeface="+mn-ea"/>
                <a:cs typeface="Arial"/>
              </a:rPr>
              <a:t>/</a:t>
            </a:r>
            <a:r>
              <a:rPr kumimoji="0" sz="2400" b="0" i="0" u="none" strike="noStrike" kern="1200" cap="none" spc="-15" normalizeH="0" baseline="0" noProof="0" dirty="0">
                <a:ln>
                  <a:noFill/>
                </a:ln>
                <a:solidFill>
                  <a:srgbClr val="6C6C6C"/>
                </a:solidFill>
                <a:effectLst/>
                <a:uLnTx/>
                <a:uFillTx/>
                <a:latin typeface="Arial"/>
                <a:ea typeface="+mn-ea"/>
                <a:cs typeface="Arial"/>
              </a:rPr>
              <a:t> </a:t>
            </a:r>
            <a:r>
              <a:rPr kumimoji="0" sz="2400" b="0" i="0" u="none" strike="noStrike" kern="1200" cap="none" spc="0" normalizeH="0" baseline="0" noProof="0" dirty="0">
                <a:ln>
                  <a:noFill/>
                </a:ln>
                <a:solidFill>
                  <a:srgbClr val="6C6C6C"/>
                </a:solidFill>
                <a:effectLst/>
                <a:uLnTx/>
                <a:uFillTx/>
                <a:latin typeface="Arial"/>
                <a:ea typeface="+mn-ea"/>
                <a:cs typeface="Arial"/>
              </a:rPr>
              <a:t>day</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355600" marR="0" lvl="0" indent="-342900" algn="l" defTabSz="457200" rtl="0" eaLnBrk="1" fontAlgn="auto" latinLnBrk="0" hangingPunct="1">
              <a:lnSpc>
                <a:spcPts val="2855"/>
              </a:lnSpc>
              <a:spcBef>
                <a:spcPts val="315"/>
              </a:spcBef>
              <a:spcAft>
                <a:spcPts val="0"/>
              </a:spcAft>
              <a:buClr>
                <a:srgbClr val="007373"/>
              </a:buClr>
              <a:buSzPct val="83333"/>
              <a:buFont typeface="Wingdings"/>
              <a:buChar char=""/>
              <a:tabLst>
                <a:tab pos="355600" algn="l"/>
              </a:tabLst>
              <a:defRPr/>
            </a:pPr>
            <a:r>
              <a:rPr kumimoji="0" sz="2400" b="0" i="0" u="none" strike="noStrike" kern="1200" cap="none" spc="0" normalizeH="0" baseline="0" noProof="0" dirty="0">
                <a:ln>
                  <a:noFill/>
                </a:ln>
                <a:solidFill>
                  <a:srgbClr val="6C6C6C"/>
                </a:solidFill>
                <a:effectLst/>
                <a:uLnTx/>
                <a:uFillTx/>
                <a:latin typeface="Arial"/>
                <a:ea typeface="+mn-ea"/>
                <a:cs typeface="Arial"/>
              </a:rPr>
              <a:t>C</a:t>
            </a:r>
            <a:r>
              <a:rPr kumimoji="0" sz="2400" b="0" i="0" u="none" strike="noStrike" kern="1200" cap="none" spc="-10" normalizeH="0" baseline="0" noProof="0" dirty="0">
                <a:ln>
                  <a:noFill/>
                </a:ln>
                <a:solidFill>
                  <a:srgbClr val="6C6C6C"/>
                </a:solidFill>
                <a:effectLst/>
                <a:uLnTx/>
                <a:uFillTx/>
                <a:latin typeface="Arial"/>
                <a:ea typeface="+mn-ea"/>
                <a:cs typeface="Arial"/>
              </a:rPr>
              <a:t>a</a:t>
            </a:r>
            <a:r>
              <a:rPr kumimoji="0" sz="2400" b="0" i="0" u="none" strike="noStrike" kern="1200" cap="none" spc="0" normalizeH="0" baseline="0" noProof="0" dirty="0">
                <a:ln>
                  <a:noFill/>
                </a:ln>
                <a:solidFill>
                  <a:srgbClr val="6C6C6C"/>
                </a:solidFill>
                <a:effectLst/>
                <a:uLnTx/>
                <a:uFillTx/>
                <a:latin typeface="Arial"/>
                <a:ea typeface="+mn-ea"/>
                <a:cs typeface="Arial"/>
              </a:rPr>
              <a:t>p</a:t>
            </a:r>
            <a:r>
              <a:rPr kumimoji="0" sz="2400" b="0" i="0" u="none" strike="noStrike" kern="1200" cap="none" spc="-10" normalizeH="0" baseline="0" noProof="0" dirty="0">
                <a:ln>
                  <a:noFill/>
                </a:ln>
                <a:solidFill>
                  <a:srgbClr val="6C6C6C"/>
                </a:solidFill>
                <a:effectLst/>
                <a:uLnTx/>
                <a:uFillTx/>
                <a:latin typeface="Arial"/>
                <a:ea typeface="+mn-ea"/>
                <a:cs typeface="Arial"/>
              </a:rPr>
              <a:t>i</a:t>
            </a:r>
            <a:r>
              <a:rPr kumimoji="0" sz="2400" b="0" i="0" u="none" strike="noStrike" kern="1200" cap="none" spc="0" normalizeH="0" baseline="0" noProof="0" dirty="0">
                <a:ln>
                  <a:noFill/>
                </a:ln>
                <a:solidFill>
                  <a:srgbClr val="6C6C6C"/>
                </a:solidFill>
                <a:effectLst/>
                <a:uLnTx/>
                <a:uFillTx/>
                <a:latin typeface="Arial"/>
                <a:ea typeface="+mn-ea"/>
                <a:cs typeface="Arial"/>
              </a:rPr>
              <a:t>tal</a:t>
            </a:r>
            <a:r>
              <a:rPr kumimoji="0" sz="2400" b="0" i="0" u="none" strike="noStrike" kern="1200" cap="none" spc="10" normalizeH="0" baseline="0" noProof="0" dirty="0">
                <a:ln>
                  <a:noFill/>
                </a:ln>
                <a:solidFill>
                  <a:srgbClr val="6C6C6C"/>
                </a:solidFill>
                <a:effectLst/>
                <a:uLnTx/>
                <a:uFillTx/>
                <a:latin typeface="Arial"/>
                <a:ea typeface="+mn-ea"/>
                <a:cs typeface="Arial"/>
              </a:rPr>
              <a:t> </a:t>
            </a:r>
            <a:r>
              <a:rPr kumimoji="0" sz="2400" b="0" i="0" u="none" strike="noStrike" kern="1200" cap="none" spc="0" normalizeH="0" baseline="0" noProof="0" dirty="0">
                <a:ln>
                  <a:noFill/>
                </a:ln>
                <a:solidFill>
                  <a:srgbClr val="6C6C6C"/>
                </a:solidFill>
                <a:effectLst/>
                <a:uLnTx/>
                <a:uFillTx/>
                <a:latin typeface="Arial"/>
                <a:ea typeface="+mn-ea"/>
                <a:cs typeface="Arial"/>
              </a:rPr>
              <a:t>cost</a:t>
            </a:r>
            <a:r>
              <a:rPr kumimoji="0" sz="2400" b="0" i="0" u="none" strike="noStrike" kern="1200" cap="none" spc="-10" normalizeH="0" baseline="0" noProof="0" dirty="0">
                <a:ln>
                  <a:noFill/>
                </a:ln>
                <a:solidFill>
                  <a:srgbClr val="6C6C6C"/>
                </a:solidFill>
                <a:effectLst/>
                <a:uLnTx/>
                <a:uFillTx/>
                <a:latin typeface="Arial"/>
                <a:ea typeface="+mn-ea"/>
                <a:cs typeface="Arial"/>
              </a:rPr>
              <a:t> </a:t>
            </a:r>
            <a:r>
              <a:rPr kumimoji="0" sz="2400" b="0" i="0" u="none" strike="noStrike" kern="1200" cap="none" spc="0" normalizeH="0" baseline="0" noProof="0" dirty="0">
                <a:ln>
                  <a:noFill/>
                </a:ln>
                <a:solidFill>
                  <a:srgbClr val="6C6C6C"/>
                </a:solidFill>
                <a:effectLst/>
                <a:uLnTx/>
                <a:uFillTx/>
                <a:latin typeface="Arial"/>
                <a:ea typeface="+mn-ea"/>
                <a:cs typeface="Arial"/>
              </a:rPr>
              <a:t>=</a:t>
            </a:r>
            <a:r>
              <a:rPr kumimoji="0" sz="2400" b="0" i="0" u="none" strike="noStrike" kern="1200" cap="none" spc="-5" normalizeH="0" baseline="0" noProof="0" dirty="0">
                <a:ln>
                  <a:noFill/>
                </a:ln>
                <a:solidFill>
                  <a:srgbClr val="6C6C6C"/>
                </a:solidFill>
                <a:effectLst/>
                <a:uLnTx/>
                <a:uFillTx/>
                <a:latin typeface="Arial"/>
                <a:ea typeface="+mn-ea"/>
                <a:cs typeface="Arial"/>
              </a:rPr>
              <a:t> </a:t>
            </a:r>
            <a:r>
              <a:rPr kumimoji="0" sz="2400" b="0" i="0" u="none" strike="noStrike" kern="1200" cap="none" spc="0" normalizeH="0" baseline="0" noProof="0" dirty="0">
                <a:ln>
                  <a:noFill/>
                </a:ln>
                <a:solidFill>
                  <a:srgbClr val="6C6C6C"/>
                </a:solidFill>
                <a:effectLst/>
                <a:uLnTx/>
                <a:uFillTx/>
                <a:latin typeface="Arial"/>
                <a:ea typeface="+mn-ea"/>
                <a:cs typeface="Arial"/>
              </a:rPr>
              <a:t>~$9,0</a:t>
            </a:r>
            <a:r>
              <a:rPr kumimoji="0" sz="2400" b="0" i="0" u="none" strike="noStrike" kern="1200" cap="none" spc="-10" normalizeH="0" baseline="0" noProof="0" dirty="0">
                <a:ln>
                  <a:noFill/>
                </a:ln>
                <a:solidFill>
                  <a:srgbClr val="6C6C6C"/>
                </a:solidFill>
                <a:effectLst/>
                <a:uLnTx/>
                <a:uFillTx/>
                <a:latin typeface="Arial"/>
                <a:ea typeface="+mn-ea"/>
                <a:cs typeface="Arial"/>
              </a:rPr>
              <a:t>0</a:t>
            </a:r>
            <a:r>
              <a:rPr kumimoji="0" sz="2400" b="0" i="0" u="none" strike="noStrike" kern="1200" cap="none" spc="0" normalizeH="0" baseline="0" noProof="0" dirty="0">
                <a:ln>
                  <a:noFill/>
                </a:ln>
                <a:solidFill>
                  <a:srgbClr val="6C6C6C"/>
                </a:solidFill>
                <a:effectLst/>
                <a:uLnTx/>
                <a:uFillTx/>
                <a:latin typeface="Arial"/>
                <a:ea typeface="+mn-ea"/>
                <a:cs typeface="Arial"/>
              </a:rPr>
              <a:t>0 /</a:t>
            </a:r>
            <a:r>
              <a:rPr kumimoji="0" sz="2400" b="0" i="0" u="none" strike="noStrike" kern="1200" cap="none" spc="-5" normalizeH="0" baseline="0" noProof="0" dirty="0">
                <a:ln>
                  <a:noFill/>
                </a:ln>
                <a:solidFill>
                  <a:srgbClr val="6C6C6C"/>
                </a:solidFill>
                <a:effectLst/>
                <a:uLnTx/>
                <a:uFillTx/>
                <a:latin typeface="Arial"/>
                <a:ea typeface="+mn-ea"/>
                <a:cs typeface="Arial"/>
              </a:rPr>
              <a:t> </a:t>
            </a:r>
            <a:r>
              <a:rPr kumimoji="0" sz="2400" b="0" i="0" u="none" strike="noStrike" kern="1200" cap="none" spc="0" normalizeH="0" baseline="0" noProof="0" dirty="0">
                <a:ln>
                  <a:noFill/>
                </a:ln>
                <a:solidFill>
                  <a:srgbClr val="6C6C6C"/>
                </a:solidFill>
                <a:effectLst/>
                <a:uLnTx/>
                <a:uFillTx/>
                <a:latin typeface="Arial"/>
                <a:ea typeface="+mn-ea"/>
                <a:cs typeface="Arial"/>
              </a:rPr>
              <a:t>mt</a:t>
            </a:r>
            <a:endParaRPr kumimoji="0" sz="2400" b="0" i="0" u="none" strike="noStrike" kern="1200" cap="none" spc="0" normalizeH="0" baseline="0" noProof="0" dirty="0">
              <a:ln>
                <a:noFill/>
              </a:ln>
              <a:solidFill>
                <a:prstClr val="black"/>
              </a:solidFill>
              <a:effectLst/>
              <a:uLnTx/>
              <a:uFillTx/>
              <a:latin typeface="Arial"/>
              <a:ea typeface="+mn-ea"/>
              <a:cs typeface="Arial"/>
            </a:endParaRPr>
          </a:p>
        </p:txBody>
      </p:sp>
      <p:sp>
        <p:nvSpPr>
          <p:cNvPr id="11" name="object 11"/>
          <p:cNvSpPr/>
          <p:nvPr/>
        </p:nvSpPr>
        <p:spPr>
          <a:xfrm>
            <a:off x="5900928" y="784860"/>
            <a:ext cx="4767072" cy="3668267"/>
          </a:xfrm>
          <a:prstGeom prst="rect">
            <a:avLst/>
          </a:prstGeom>
          <a:blipFill>
            <a:blip r:embed="rId5"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6096000" y="980694"/>
            <a:ext cx="4440936" cy="3079114"/>
          </a:xfrm>
          <a:prstGeom prst="rect">
            <a:avLst/>
          </a:prstGeom>
          <a:blipFill>
            <a:blip r:embed="rId6"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6481572" y="4567428"/>
            <a:ext cx="2162555" cy="1623060"/>
          </a:xfrm>
          <a:prstGeom prst="rect">
            <a:avLst/>
          </a:prstGeom>
          <a:blipFill>
            <a:blip r:embed="rId7"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8308848" y="4978908"/>
            <a:ext cx="2229611" cy="1623060"/>
          </a:xfrm>
          <a:prstGeom prst="rect">
            <a:avLst/>
          </a:prstGeom>
          <a:blipFill>
            <a:blip r:embed="rId8"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4684777" y="4075176"/>
            <a:ext cx="2162555" cy="1623060"/>
          </a:xfrm>
          <a:prstGeom prst="rect">
            <a:avLst/>
          </a:prstGeom>
          <a:blipFill>
            <a:blip r:embed="rId9"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3359657" y="3621532"/>
            <a:ext cx="852208" cy="457200"/>
          </a:xfrm>
          <a:prstGeom prst="rect">
            <a:avLst/>
          </a:prstGeom>
          <a:blipFill>
            <a:blip r:embed="rId10"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1991537" y="3621532"/>
            <a:ext cx="1252842" cy="457200"/>
          </a:xfrm>
          <a:prstGeom prst="rect">
            <a:avLst/>
          </a:prstGeom>
          <a:blipFill>
            <a:blip r:embed="rId11"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4414393" y="3619880"/>
            <a:ext cx="1331341" cy="457200"/>
          </a:xfrm>
          <a:prstGeom prst="rect">
            <a:avLst/>
          </a:prstGeom>
          <a:blipFill>
            <a:blip r:embed="rId12"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1560922" y="6087883"/>
            <a:ext cx="1872233" cy="727163"/>
          </a:xfrm>
          <a:prstGeom prst="rect">
            <a:avLst/>
          </a:prstGeom>
          <a:blipFill>
            <a:blip r:embed="rId13"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02196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264144" y="1712372"/>
            <a:ext cx="2074545" cy="369332"/>
          </a:xfrm>
          <a:prstGeom prst="rect">
            <a:avLst/>
          </a:prstGeom>
        </p:spPr>
        <p:txBody>
          <a:bodyPr vert="horz" wrap="square" lIns="0" tIns="0" rIns="0" bIns="0" rtlCol="0">
            <a:spAutoFit/>
          </a:bodyPr>
          <a:lstStyle/>
          <a:p>
            <a:pPr marL="12700" marR="0" lvl="0" indent="0" algn="l" defTabSz="457200" rtl="0" eaLnBrk="1" fontAlgn="auto" latinLnBrk="0" hangingPunct="1">
              <a:lnSpc>
                <a:spcPct val="100000"/>
              </a:lnSpc>
              <a:spcBef>
                <a:spcPts val="0"/>
              </a:spcBef>
              <a:spcAft>
                <a:spcPts val="0"/>
              </a:spcAft>
              <a:buClrTx/>
              <a:buSzTx/>
              <a:buFontTx/>
              <a:buNone/>
              <a:tabLst/>
              <a:defRPr/>
            </a:pPr>
            <a:r>
              <a:rPr kumimoji="0" sz="2400" b="0" i="1" u="none" strike="noStrike" kern="1200" cap="none" spc="0" normalizeH="0" baseline="0" noProof="0" dirty="0">
                <a:ln>
                  <a:noFill/>
                </a:ln>
                <a:solidFill>
                  <a:srgbClr val="943735"/>
                </a:solidFill>
                <a:effectLst/>
                <a:uLnTx/>
                <a:uFillTx/>
                <a:latin typeface="Arial"/>
                <a:ea typeface="+mn-ea"/>
                <a:cs typeface="Arial"/>
              </a:rPr>
              <a:t>A</a:t>
            </a:r>
            <a:r>
              <a:rPr kumimoji="0" sz="2400" b="0" i="1" u="none" strike="noStrike" kern="1200" cap="none" spc="-10" normalizeH="0" baseline="0" noProof="0" dirty="0">
                <a:ln>
                  <a:noFill/>
                </a:ln>
                <a:solidFill>
                  <a:srgbClr val="943735"/>
                </a:solidFill>
                <a:effectLst/>
                <a:uLnTx/>
                <a:uFillTx/>
                <a:latin typeface="Arial"/>
                <a:ea typeface="+mn-ea"/>
                <a:cs typeface="Arial"/>
              </a:rPr>
              <a:t>q</a:t>
            </a:r>
            <a:r>
              <a:rPr kumimoji="0" sz="2400" b="0" i="1" u="none" strike="noStrike" kern="1200" cap="none" spc="0" normalizeH="0" baseline="0" noProof="0" dirty="0">
                <a:ln>
                  <a:noFill/>
                </a:ln>
                <a:solidFill>
                  <a:srgbClr val="943735"/>
                </a:solidFill>
                <a:effectLst/>
                <a:uLnTx/>
                <a:uFillTx/>
                <a:latin typeface="Arial"/>
                <a:ea typeface="+mn-ea"/>
                <a:cs typeface="Arial"/>
              </a:rPr>
              <a:t>uafar</a:t>
            </a:r>
            <a:r>
              <a:rPr kumimoji="0" sz="2400" b="0" i="1" u="none" strike="noStrike" kern="1200" cap="none" spc="-20" normalizeH="0" baseline="0" noProof="0" dirty="0">
                <a:ln>
                  <a:noFill/>
                </a:ln>
                <a:solidFill>
                  <a:srgbClr val="943735"/>
                </a:solidFill>
                <a:effectLst/>
                <a:uLnTx/>
                <a:uFillTx/>
                <a:latin typeface="Arial"/>
                <a:ea typeface="+mn-ea"/>
                <a:cs typeface="Arial"/>
              </a:rPr>
              <a:t>m</a:t>
            </a:r>
            <a:r>
              <a:rPr kumimoji="0" sz="2400" b="0" i="1" u="none" strike="noStrike" kern="1200" cap="none" spc="0" normalizeH="0" baseline="0" noProof="0" dirty="0">
                <a:ln>
                  <a:noFill/>
                </a:ln>
                <a:solidFill>
                  <a:srgbClr val="943735"/>
                </a:solidFill>
                <a:effectLst/>
                <a:uLnTx/>
                <a:uFillTx/>
                <a:latin typeface="Arial"/>
                <a:ea typeface="+mn-ea"/>
                <a:cs typeface="Arial"/>
              </a:rPr>
              <a:t>s</a:t>
            </a:r>
            <a:r>
              <a:rPr kumimoji="0" sz="2400" b="0" i="1" u="none" strike="noStrike" kern="1200" cap="none" spc="10" normalizeH="0" baseline="0" noProof="0" dirty="0">
                <a:ln>
                  <a:noFill/>
                </a:ln>
                <a:solidFill>
                  <a:srgbClr val="943735"/>
                </a:solidFill>
                <a:effectLst/>
                <a:uLnTx/>
                <a:uFillTx/>
                <a:latin typeface="Arial"/>
                <a:ea typeface="+mn-ea"/>
                <a:cs typeface="Arial"/>
              </a:rPr>
              <a:t> </a:t>
            </a:r>
            <a:r>
              <a:rPr kumimoji="0" sz="2400" b="0" i="1" u="none" strike="noStrike" kern="1200" cap="none" spc="0" normalizeH="0" baseline="0" noProof="0" dirty="0">
                <a:ln>
                  <a:noFill/>
                </a:ln>
                <a:solidFill>
                  <a:srgbClr val="943735"/>
                </a:solidFill>
                <a:effectLst/>
                <a:uLnTx/>
                <a:uFillTx/>
                <a:latin typeface="Arial"/>
                <a:ea typeface="+mn-ea"/>
                <a:cs typeface="Arial"/>
              </a:rPr>
              <a:t>Inc.</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sp>
        <p:nvSpPr>
          <p:cNvPr id="3" name="object 3"/>
          <p:cNvSpPr/>
          <p:nvPr/>
        </p:nvSpPr>
        <p:spPr>
          <a:xfrm>
            <a:off x="1524000" y="0"/>
            <a:ext cx="5978652" cy="809244"/>
          </a:xfrm>
          <a:prstGeom prst="rect">
            <a:avLst/>
          </a:prstGeom>
          <a:blipFill>
            <a:blip r:embed="rId3"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6771132" y="0"/>
            <a:ext cx="917448" cy="809244"/>
          </a:xfrm>
          <a:prstGeom prst="rect">
            <a:avLst/>
          </a:prstGeom>
          <a:blipFill>
            <a:blip r:embed="rId4"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6957060" y="0"/>
            <a:ext cx="886967" cy="809244"/>
          </a:xfrm>
          <a:prstGeom prst="rect">
            <a:avLst/>
          </a:prstGeom>
          <a:blipFill>
            <a:blip r:embed="rId5"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7112509" y="0"/>
            <a:ext cx="886967" cy="809244"/>
          </a:xfrm>
          <a:prstGeom prst="rect">
            <a:avLst/>
          </a:prstGeom>
          <a:blipFill>
            <a:blip r:embed="rId5"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1524000" y="582168"/>
            <a:ext cx="4078224" cy="897636"/>
          </a:xfrm>
          <a:prstGeom prst="rect">
            <a:avLst/>
          </a:prstGeom>
          <a:blipFill>
            <a:blip r:embed="rId6"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4870703" y="582168"/>
            <a:ext cx="886968" cy="897636"/>
          </a:xfrm>
          <a:prstGeom prst="rect">
            <a:avLst/>
          </a:prstGeom>
          <a:blipFill>
            <a:blip r:embed="rId7"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txBox="1"/>
          <p:nvPr/>
        </p:nvSpPr>
        <p:spPr>
          <a:xfrm>
            <a:off x="1602740" y="166291"/>
            <a:ext cx="5714365" cy="1354217"/>
          </a:xfrm>
          <a:prstGeom prst="rect">
            <a:avLst/>
          </a:prstGeom>
        </p:spPr>
        <p:txBody>
          <a:bodyPr vert="horz" wrap="square" lIns="0" tIns="0" rIns="0" bIns="0" rtlCol="0">
            <a:spAutoFit/>
          </a:bodyPr>
          <a:lstStyle/>
          <a:p>
            <a:pPr marL="12700" marR="0" lvl="0" indent="0" algn="l" defTabSz="457200" rtl="0" eaLnBrk="1" fontAlgn="auto" latinLnBrk="0" hangingPunct="1">
              <a:lnSpc>
                <a:spcPct val="100000"/>
              </a:lnSpc>
              <a:spcBef>
                <a:spcPts val="0"/>
              </a:spcBef>
              <a:spcAft>
                <a:spcPts val="0"/>
              </a:spcAft>
              <a:buClrTx/>
              <a:buSzTx/>
              <a:buFontTx/>
              <a:buNone/>
              <a:tabLst/>
              <a:defRPr/>
            </a:pPr>
            <a:r>
              <a:rPr kumimoji="0" sz="4400" b="0" i="0" u="none" strike="noStrike" kern="1200" cap="none" spc="0" normalizeH="0" baseline="0" noProof="0" dirty="0">
                <a:ln>
                  <a:noFill/>
                </a:ln>
                <a:solidFill>
                  <a:srgbClr val="009999"/>
                </a:solidFill>
                <a:effectLst/>
                <a:uLnTx/>
                <a:uFillTx/>
                <a:latin typeface="Arial"/>
                <a:ea typeface="+mn-ea"/>
                <a:cs typeface="Arial"/>
              </a:rPr>
              <a:t>Canadian Model</a:t>
            </a:r>
            <a:r>
              <a:rPr kumimoji="0" sz="4400" b="0" i="0" u="none" strike="noStrike" kern="1200" cap="none" spc="-254" normalizeH="0" baseline="0" noProof="0" dirty="0">
                <a:ln>
                  <a:noFill/>
                </a:ln>
                <a:solidFill>
                  <a:srgbClr val="009999"/>
                </a:solidFill>
                <a:effectLst/>
                <a:uLnTx/>
                <a:uFillTx/>
                <a:latin typeface="Arial"/>
                <a:ea typeface="+mn-ea"/>
                <a:cs typeface="Arial"/>
              </a:rPr>
              <a:t> </a:t>
            </a:r>
            <a:r>
              <a:rPr kumimoji="0" sz="4400" b="0" i="0" u="none" strike="noStrike" kern="1200" cap="none" spc="0" normalizeH="0" baseline="0" noProof="0" dirty="0">
                <a:ln>
                  <a:noFill/>
                </a:ln>
                <a:solidFill>
                  <a:srgbClr val="009999"/>
                </a:solidFill>
                <a:effectLst/>
                <a:uLnTx/>
                <a:uFillTx/>
                <a:latin typeface="Arial"/>
                <a:ea typeface="+mn-ea"/>
                <a:cs typeface="Arial"/>
              </a:rPr>
              <a:t>Aqu</a:t>
            </a:r>
            <a:r>
              <a:rPr kumimoji="0" sz="4400" b="0" i="0" u="none" strike="noStrike" kern="1200" cap="none" spc="5" normalizeH="0" baseline="0" noProof="0" dirty="0">
                <a:ln>
                  <a:noFill/>
                </a:ln>
                <a:solidFill>
                  <a:srgbClr val="009999"/>
                </a:solidFill>
                <a:effectLst/>
                <a:uLnTx/>
                <a:uFillTx/>
                <a:latin typeface="Arial"/>
                <a:ea typeface="+mn-ea"/>
                <a:cs typeface="Arial"/>
              </a:rPr>
              <a:t>a</a:t>
            </a:r>
            <a:r>
              <a:rPr kumimoji="0" sz="4400" b="0" i="0" u="none" strike="noStrike" kern="1200" cap="none" spc="0" normalizeH="0" baseline="0" noProof="0" dirty="0">
                <a:ln>
                  <a:noFill/>
                </a:ln>
                <a:solidFill>
                  <a:srgbClr val="009999"/>
                </a:solidFill>
                <a:effectLst/>
                <a:uLnTx/>
                <a:uFillTx/>
                <a:latin typeface="Arial"/>
                <a:ea typeface="+mn-ea"/>
                <a:cs typeface="Arial"/>
              </a:rPr>
              <a:t>-</a:t>
            </a:r>
            <a:endParaRPr kumimoji="0" sz="44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457200" rtl="0" eaLnBrk="1" fontAlgn="auto" latinLnBrk="0" hangingPunct="1">
              <a:lnSpc>
                <a:spcPct val="100000"/>
              </a:lnSpc>
              <a:spcBef>
                <a:spcPts val="0"/>
              </a:spcBef>
              <a:spcAft>
                <a:spcPts val="0"/>
              </a:spcAft>
              <a:buClrTx/>
              <a:buSzTx/>
              <a:buFontTx/>
              <a:buNone/>
              <a:tabLst/>
              <a:defRPr/>
            </a:pPr>
            <a:r>
              <a:rPr kumimoji="0" sz="4400" b="0" i="0" u="none" strike="noStrike" kern="1200" cap="none" spc="0" normalizeH="0" baseline="0" noProof="0" dirty="0">
                <a:ln>
                  <a:noFill/>
                </a:ln>
                <a:solidFill>
                  <a:srgbClr val="009999"/>
                </a:solidFill>
                <a:effectLst/>
                <a:uLnTx/>
                <a:uFillTx/>
                <a:latin typeface="Arial"/>
                <a:ea typeface="+mn-ea"/>
                <a:cs typeface="Arial"/>
              </a:rPr>
              <a:t>Farm</a:t>
            </a:r>
            <a:r>
              <a:rPr kumimoji="0" sz="4400" b="0" i="0" u="none" strike="noStrike" kern="1200" cap="none" spc="-35" normalizeH="0" baseline="0" noProof="0" dirty="0">
                <a:ln>
                  <a:noFill/>
                </a:ln>
                <a:solidFill>
                  <a:srgbClr val="009999"/>
                </a:solidFill>
                <a:effectLst/>
                <a:uLnTx/>
                <a:uFillTx/>
                <a:latin typeface="Arial"/>
                <a:ea typeface="+mn-ea"/>
                <a:cs typeface="Arial"/>
              </a:rPr>
              <a:t> </a:t>
            </a:r>
            <a:r>
              <a:rPr kumimoji="0" sz="4400" b="0" i="0" u="none" strike="noStrike" kern="1200" cap="none" spc="0" normalizeH="0" baseline="0" noProof="0" dirty="0">
                <a:ln>
                  <a:noFill/>
                </a:ln>
                <a:solidFill>
                  <a:srgbClr val="009999"/>
                </a:solidFill>
                <a:effectLst/>
                <a:uLnTx/>
                <a:uFillTx/>
                <a:latin typeface="Arial"/>
                <a:ea typeface="+mn-ea"/>
                <a:cs typeface="Arial"/>
              </a:rPr>
              <a:t>Program</a:t>
            </a:r>
            <a:endParaRPr kumimoji="0" sz="4400" b="0" i="0" u="none" strike="noStrike" kern="1200" cap="none" spc="0" normalizeH="0" baseline="0" noProof="0">
              <a:ln>
                <a:noFill/>
              </a:ln>
              <a:solidFill>
                <a:prstClr val="black"/>
              </a:solidFill>
              <a:effectLst/>
              <a:uLnTx/>
              <a:uFillTx/>
              <a:latin typeface="Arial"/>
              <a:ea typeface="+mn-ea"/>
              <a:cs typeface="Arial"/>
            </a:endParaRPr>
          </a:p>
        </p:txBody>
      </p:sp>
      <p:sp>
        <p:nvSpPr>
          <p:cNvPr id="10" name="object 10"/>
          <p:cNvSpPr/>
          <p:nvPr/>
        </p:nvSpPr>
        <p:spPr>
          <a:xfrm>
            <a:off x="5253228" y="1996439"/>
            <a:ext cx="5414772" cy="3488436"/>
          </a:xfrm>
          <a:prstGeom prst="rect">
            <a:avLst/>
          </a:prstGeom>
          <a:blipFill>
            <a:blip r:embed="rId8"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5447919" y="2192402"/>
            <a:ext cx="5148072" cy="2899791"/>
          </a:xfrm>
          <a:prstGeom prst="rect">
            <a:avLst/>
          </a:prstGeom>
          <a:blipFill>
            <a:blip r:embed="rId9"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1524000" y="1426464"/>
            <a:ext cx="4186428" cy="3307079"/>
          </a:xfrm>
          <a:prstGeom prst="rect">
            <a:avLst/>
          </a:prstGeom>
          <a:blipFill>
            <a:blip r:embed="rId10"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1693927" y="1622297"/>
            <a:ext cx="3623437" cy="2717546"/>
          </a:xfrm>
          <a:prstGeom prst="rect">
            <a:avLst/>
          </a:prstGeom>
          <a:blipFill>
            <a:blip r:embed="rId11"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2764536" y="3695698"/>
            <a:ext cx="5303520" cy="3162300"/>
          </a:xfrm>
          <a:prstGeom prst="rect">
            <a:avLst/>
          </a:prstGeom>
          <a:blipFill>
            <a:blip r:embed="rId12"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2959353" y="3890632"/>
            <a:ext cx="4716018" cy="2748280"/>
          </a:xfrm>
          <a:prstGeom prst="rect">
            <a:avLst/>
          </a:prstGeom>
          <a:blipFill>
            <a:blip r:embed="rId13"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8478580" y="5940669"/>
            <a:ext cx="685800" cy="182245"/>
          </a:xfrm>
          <a:custGeom>
            <a:avLst/>
            <a:gdLst/>
            <a:ahLst/>
            <a:cxnLst/>
            <a:rect l="l" t="t" r="r" b="b"/>
            <a:pathLst>
              <a:path w="685800" h="182245">
                <a:moveTo>
                  <a:pt x="357880" y="0"/>
                </a:moveTo>
                <a:lnTo>
                  <a:pt x="349001" y="28143"/>
                </a:lnTo>
                <a:lnTo>
                  <a:pt x="349475" y="32609"/>
                </a:lnTo>
                <a:lnTo>
                  <a:pt x="353026" y="35736"/>
                </a:lnTo>
                <a:lnTo>
                  <a:pt x="356577" y="35736"/>
                </a:lnTo>
                <a:lnTo>
                  <a:pt x="373447" y="36629"/>
                </a:lnTo>
                <a:lnTo>
                  <a:pt x="369895" y="125520"/>
                </a:lnTo>
                <a:lnTo>
                  <a:pt x="369895" y="125966"/>
                </a:lnTo>
                <a:lnTo>
                  <a:pt x="370310" y="129986"/>
                </a:lnTo>
                <a:lnTo>
                  <a:pt x="373447" y="132672"/>
                </a:lnTo>
                <a:lnTo>
                  <a:pt x="376998" y="132672"/>
                </a:lnTo>
                <a:lnTo>
                  <a:pt x="397833" y="133565"/>
                </a:lnTo>
                <a:lnTo>
                  <a:pt x="399194" y="133565"/>
                </a:lnTo>
                <a:lnTo>
                  <a:pt x="402272" y="133118"/>
                </a:lnTo>
                <a:lnTo>
                  <a:pt x="404995" y="130879"/>
                </a:lnTo>
                <a:lnTo>
                  <a:pt x="405409" y="127306"/>
                </a:lnTo>
                <a:lnTo>
                  <a:pt x="405463" y="125520"/>
                </a:lnTo>
                <a:lnTo>
                  <a:pt x="405552" y="123287"/>
                </a:lnTo>
                <a:lnTo>
                  <a:pt x="395169" y="123287"/>
                </a:lnTo>
                <a:lnTo>
                  <a:pt x="380549" y="122393"/>
                </a:lnTo>
                <a:lnTo>
                  <a:pt x="384101" y="26357"/>
                </a:lnTo>
                <a:lnTo>
                  <a:pt x="359655" y="25463"/>
                </a:lnTo>
                <a:lnTo>
                  <a:pt x="360129" y="10272"/>
                </a:lnTo>
                <a:lnTo>
                  <a:pt x="429855" y="10272"/>
                </a:lnTo>
                <a:lnTo>
                  <a:pt x="434294" y="8039"/>
                </a:lnTo>
                <a:lnTo>
                  <a:pt x="434605" y="8039"/>
                </a:lnTo>
                <a:lnTo>
                  <a:pt x="434294" y="5359"/>
                </a:lnTo>
                <a:lnTo>
                  <a:pt x="431157" y="2679"/>
                </a:lnTo>
                <a:lnTo>
                  <a:pt x="427605" y="2679"/>
                </a:lnTo>
                <a:lnTo>
                  <a:pt x="357880" y="0"/>
                </a:lnTo>
                <a:close/>
              </a:path>
              <a:path w="685800" h="182245">
                <a:moveTo>
                  <a:pt x="434605" y="8039"/>
                </a:moveTo>
                <a:lnTo>
                  <a:pt x="434294" y="8039"/>
                </a:lnTo>
                <a:lnTo>
                  <a:pt x="429855" y="10272"/>
                </a:lnTo>
                <a:lnTo>
                  <a:pt x="360129" y="10272"/>
                </a:lnTo>
                <a:lnTo>
                  <a:pt x="424528" y="12952"/>
                </a:lnTo>
                <a:lnTo>
                  <a:pt x="424054" y="28143"/>
                </a:lnTo>
                <a:lnTo>
                  <a:pt x="399157" y="28143"/>
                </a:lnTo>
                <a:lnTo>
                  <a:pt x="395169" y="123287"/>
                </a:lnTo>
                <a:lnTo>
                  <a:pt x="405552" y="123287"/>
                </a:lnTo>
                <a:lnTo>
                  <a:pt x="408961" y="37969"/>
                </a:lnTo>
                <a:lnTo>
                  <a:pt x="431630" y="37969"/>
                </a:lnTo>
                <a:lnTo>
                  <a:pt x="431630" y="36629"/>
                </a:lnTo>
                <a:lnTo>
                  <a:pt x="432933" y="35289"/>
                </a:lnTo>
                <a:lnTo>
                  <a:pt x="433820" y="33503"/>
                </a:lnTo>
                <a:lnTo>
                  <a:pt x="434294" y="31269"/>
                </a:lnTo>
                <a:lnTo>
                  <a:pt x="434421" y="28143"/>
                </a:lnTo>
                <a:lnTo>
                  <a:pt x="424054" y="28143"/>
                </a:lnTo>
                <a:lnTo>
                  <a:pt x="399194" y="27250"/>
                </a:lnTo>
                <a:lnTo>
                  <a:pt x="434457" y="27250"/>
                </a:lnTo>
                <a:lnTo>
                  <a:pt x="435182" y="9379"/>
                </a:lnTo>
                <a:lnTo>
                  <a:pt x="434708" y="8932"/>
                </a:lnTo>
                <a:lnTo>
                  <a:pt x="434605" y="8039"/>
                </a:lnTo>
                <a:close/>
              </a:path>
              <a:path w="685800" h="182245">
                <a:moveTo>
                  <a:pt x="431630" y="37969"/>
                </a:moveTo>
                <a:lnTo>
                  <a:pt x="408961" y="37969"/>
                </a:lnTo>
                <a:lnTo>
                  <a:pt x="431630" y="38862"/>
                </a:lnTo>
                <a:lnTo>
                  <a:pt x="431630" y="37969"/>
                </a:lnTo>
                <a:close/>
              </a:path>
              <a:path w="685800" h="182245">
                <a:moveTo>
                  <a:pt x="486677" y="10272"/>
                </a:moveTo>
                <a:lnTo>
                  <a:pt x="466671" y="131326"/>
                </a:lnTo>
                <a:lnTo>
                  <a:pt x="466671" y="136245"/>
                </a:lnTo>
                <a:lnTo>
                  <a:pt x="469334" y="139371"/>
                </a:lnTo>
                <a:lnTo>
                  <a:pt x="472886" y="139818"/>
                </a:lnTo>
                <a:lnTo>
                  <a:pt x="536870" y="149644"/>
                </a:lnTo>
                <a:lnTo>
                  <a:pt x="541724" y="149644"/>
                </a:lnTo>
                <a:lnTo>
                  <a:pt x="545275" y="147411"/>
                </a:lnTo>
                <a:lnTo>
                  <a:pt x="545749" y="143391"/>
                </a:lnTo>
                <a:lnTo>
                  <a:pt x="546504" y="138925"/>
                </a:lnTo>
                <a:lnTo>
                  <a:pt x="535982" y="138925"/>
                </a:lnTo>
                <a:lnTo>
                  <a:pt x="477325" y="129986"/>
                </a:lnTo>
                <a:lnTo>
                  <a:pt x="495555" y="20098"/>
                </a:lnTo>
                <a:lnTo>
                  <a:pt x="521333" y="20098"/>
                </a:lnTo>
                <a:lnTo>
                  <a:pt x="521777" y="17418"/>
                </a:lnTo>
                <a:lnTo>
                  <a:pt x="520415" y="16525"/>
                </a:lnTo>
                <a:lnTo>
                  <a:pt x="519113" y="14738"/>
                </a:lnTo>
                <a:lnTo>
                  <a:pt x="517337" y="13398"/>
                </a:lnTo>
                <a:lnTo>
                  <a:pt x="515088" y="12952"/>
                </a:lnTo>
                <a:lnTo>
                  <a:pt x="500502" y="10719"/>
                </a:lnTo>
                <a:lnTo>
                  <a:pt x="489341" y="10719"/>
                </a:lnTo>
                <a:lnTo>
                  <a:pt x="486677" y="10272"/>
                </a:lnTo>
                <a:close/>
              </a:path>
              <a:path w="685800" h="182245">
                <a:moveTo>
                  <a:pt x="521333" y="20098"/>
                </a:moveTo>
                <a:lnTo>
                  <a:pt x="495555" y="20098"/>
                </a:lnTo>
                <a:lnTo>
                  <a:pt x="510649" y="22783"/>
                </a:lnTo>
                <a:lnTo>
                  <a:pt x="494668" y="117481"/>
                </a:lnTo>
                <a:lnTo>
                  <a:pt x="538646" y="123733"/>
                </a:lnTo>
                <a:lnTo>
                  <a:pt x="535982" y="138925"/>
                </a:lnTo>
                <a:lnTo>
                  <a:pt x="546504" y="138925"/>
                </a:lnTo>
                <a:lnTo>
                  <a:pt x="549300" y="122393"/>
                </a:lnTo>
                <a:lnTo>
                  <a:pt x="549300" y="117927"/>
                </a:lnTo>
                <a:lnTo>
                  <a:pt x="546636" y="114801"/>
                </a:lnTo>
                <a:lnTo>
                  <a:pt x="543085" y="114354"/>
                </a:lnTo>
                <a:lnTo>
                  <a:pt x="506624" y="108995"/>
                </a:lnTo>
                <a:lnTo>
                  <a:pt x="521333" y="20098"/>
                </a:lnTo>
                <a:close/>
              </a:path>
              <a:path w="685800" h="182245">
                <a:moveTo>
                  <a:pt x="493306" y="9379"/>
                </a:moveTo>
                <a:lnTo>
                  <a:pt x="492004" y="9379"/>
                </a:lnTo>
                <a:lnTo>
                  <a:pt x="490643" y="9825"/>
                </a:lnTo>
                <a:lnTo>
                  <a:pt x="489341" y="10719"/>
                </a:lnTo>
                <a:lnTo>
                  <a:pt x="500502" y="10719"/>
                </a:lnTo>
                <a:lnTo>
                  <a:pt x="494668" y="9825"/>
                </a:lnTo>
                <a:lnTo>
                  <a:pt x="493306" y="9379"/>
                </a:lnTo>
                <a:close/>
              </a:path>
              <a:path w="685800" h="182245">
                <a:moveTo>
                  <a:pt x="617664" y="33056"/>
                </a:moveTo>
                <a:lnTo>
                  <a:pt x="613639" y="33056"/>
                </a:lnTo>
                <a:lnTo>
                  <a:pt x="610562" y="35736"/>
                </a:lnTo>
                <a:lnTo>
                  <a:pt x="577711" y="151430"/>
                </a:lnTo>
                <a:lnTo>
                  <a:pt x="577238" y="152323"/>
                </a:lnTo>
                <a:lnTo>
                  <a:pt x="577238" y="157236"/>
                </a:lnTo>
                <a:lnTo>
                  <a:pt x="579487" y="159916"/>
                </a:lnTo>
                <a:lnTo>
                  <a:pt x="583038" y="160809"/>
                </a:lnTo>
                <a:lnTo>
                  <a:pt x="643412" y="178680"/>
                </a:lnTo>
                <a:lnTo>
                  <a:pt x="648739" y="178680"/>
                </a:lnTo>
                <a:lnTo>
                  <a:pt x="651876" y="176894"/>
                </a:lnTo>
                <a:lnTo>
                  <a:pt x="653178" y="173321"/>
                </a:lnTo>
                <a:lnTo>
                  <a:pt x="654598" y="167961"/>
                </a:lnTo>
                <a:lnTo>
                  <a:pt x="643885" y="167961"/>
                </a:lnTo>
                <a:lnTo>
                  <a:pt x="588365" y="151877"/>
                </a:lnTo>
                <a:lnTo>
                  <a:pt x="618966" y="44222"/>
                </a:lnTo>
                <a:lnTo>
                  <a:pt x="655475" y="44222"/>
                </a:lnTo>
                <a:lnTo>
                  <a:pt x="618966" y="33503"/>
                </a:lnTo>
                <a:lnTo>
                  <a:pt x="618552" y="33503"/>
                </a:lnTo>
                <a:lnTo>
                  <a:pt x="617664" y="33056"/>
                </a:lnTo>
                <a:close/>
              </a:path>
              <a:path w="685800" h="182245">
                <a:moveTo>
                  <a:pt x="616303" y="109441"/>
                </a:moveTo>
                <a:lnTo>
                  <a:pt x="607010" y="141158"/>
                </a:lnTo>
                <a:lnTo>
                  <a:pt x="647851" y="153217"/>
                </a:lnTo>
                <a:lnTo>
                  <a:pt x="643885" y="167961"/>
                </a:lnTo>
                <a:lnTo>
                  <a:pt x="654598" y="167961"/>
                </a:lnTo>
                <a:lnTo>
                  <a:pt x="658505" y="153217"/>
                </a:lnTo>
                <a:lnTo>
                  <a:pt x="658979" y="152770"/>
                </a:lnTo>
                <a:lnTo>
                  <a:pt x="658979" y="147857"/>
                </a:lnTo>
                <a:lnTo>
                  <a:pt x="656730" y="145177"/>
                </a:lnTo>
                <a:lnTo>
                  <a:pt x="653652" y="143838"/>
                </a:lnTo>
                <a:lnTo>
                  <a:pt x="619854" y="134012"/>
                </a:lnTo>
                <a:lnTo>
                  <a:pt x="622991" y="122393"/>
                </a:lnTo>
                <a:lnTo>
                  <a:pt x="657725" y="122393"/>
                </a:lnTo>
                <a:lnTo>
                  <a:pt x="658769" y="118820"/>
                </a:lnTo>
                <a:lnTo>
                  <a:pt x="647851" y="118820"/>
                </a:lnTo>
                <a:lnTo>
                  <a:pt x="616303" y="109441"/>
                </a:lnTo>
                <a:close/>
              </a:path>
              <a:path w="685800" h="182245">
                <a:moveTo>
                  <a:pt x="657725" y="122393"/>
                </a:moveTo>
                <a:lnTo>
                  <a:pt x="622991" y="122393"/>
                </a:lnTo>
                <a:lnTo>
                  <a:pt x="647851" y="129539"/>
                </a:lnTo>
                <a:lnTo>
                  <a:pt x="648739" y="129986"/>
                </a:lnTo>
                <a:lnTo>
                  <a:pt x="653178" y="129986"/>
                </a:lnTo>
                <a:lnTo>
                  <a:pt x="656315" y="127753"/>
                </a:lnTo>
                <a:lnTo>
                  <a:pt x="657203" y="124180"/>
                </a:lnTo>
                <a:lnTo>
                  <a:pt x="657725" y="122393"/>
                </a:lnTo>
                <a:close/>
              </a:path>
              <a:path w="685800" h="182245">
                <a:moveTo>
                  <a:pt x="629206" y="63433"/>
                </a:moveTo>
                <a:lnTo>
                  <a:pt x="620328" y="94697"/>
                </a:lnTo>
                <a:lnTo>
                  <a:pt x="625181" y="96489"/>
                </a:lnTo>
                <a:lnTo>
                  <a:pt x="652290" y="104082"/>
                </a:lnTo>
                <a:lnTo>
                  <a:pt x="647851" y="118820"/>
                </a:lnTo>
                <a:lnTo>
                  <a:pt x="658769" y="118820"/>
                </a:lnTo>
                <a:lnTo>
                  <a:pt x="662945" y="104528"/>
                </a:lnTo>
                <a:lnTo>
                  <a:pt x="662945" y="103635"/>
                </a:lnTo>
                <a:lnTo>
                  <a:pt x="663418" y="102742"/>
                </a:lnTo>
                <a:lnTo>
                  <a:pt x="663418" y="98722"/>
                </a:lnTo>
                <a:lnTo>
                  <a:pt x="660755" y="95596"/>
                </a:lnTo>
                <a:lnTo>
                  <a:pt x="657618" y="94697"/>
                </a:lnTo>
                <a:lnTo>
                  <a:pt x="633231" y="87997"/>
                </a:lnTo>
                <a:lnTo>
                  <a:pt x="636309" y="75938"/>
                </a:lnTo>
                <a:lnTo>
                  <a:pt x="680704" y="75938"/>
                </a:lnTo>
                <a:lnTo>
                  <a:pt x="680965" y="75045"/>
                </a:lnTo>
                <a:lnTo>
                  <a:pt x="670521" y="75045"/>
                </a:lnTo>
                <a:lnTo>
                  <a:pt x="629206" y="63433"/>
                </a:lnTo>
                <a:close/>
              </a:path>
              <a:path w="685800" h="182245">
                <a:moveTo>
                  <a:pt x="680704" y="75938"/>
                </a:moveTo>
                <a:lnTo>
                  <a:pt x="636309" y="75938"/>
                </a:lnTo>
                <a:lnTo>
                  <a:pt x="670047" y="85764"/>
                </a:lnTo>
                <a:lnTo>
                  <a:pt x="670935" y="85764"/>
                </a:lnTo>
                <a:lnTo>
                  <a:pt x="671409" y="86211"/>
                </a:lnTo>
                <a:lnTo>
                  <a:pt x="675375" y="86211"/>
                </a:lnTo>
                <a:lnTo>
                  <a:pt x="678512" y="84424"/>
                </a:lnTo>
                <a:lnTo>
                  <a:pt x="679399" y="80404"/>
                </a:lnTo>
                <a:lnTo>
                  <a:pt x="680704" y="75938"/>
                </a:lnTo>
                <a:close/>
              </a:path>
              <a:path w="685800" h="182245">
                <a:moveTo>
                  <a:pt x="655475" y="44222"/>
                </a:moveTo>
                <a:lnTo>
                  <a:pt x="618966" y="44222"/>
                </a:lnTo>
                <a:lnTo>
                  <a:pt x="674487" y="60306"/>
                </a:lnTo>
                <a:lnTo>
                  <a:pt x="670521" y="75045"/>
                </a:lnTo>
                <a:lnTo>
                  <a:pt x="680965" y="75045"/>
                </a:lnTo>
                <a:lnTo>
                  <a:pt x="685141" y="60753"/>
                </a:lnTo>
                <a:lnTo>
                  <a:pt x="685141" y="59860"/>
                </a:lnTo>
                <a:lnTo>
                  <a:pt x="685614" y="59413"/>
                </a:lnTo>
                <a:lnTo>
                  <a:pt x="685614" y="58514"/>
                </a:lnTo>
                <a:lnTo>
                  <a:pt x="685141" y="54941"/>
                </a:lnTo>
                <a:lnTo>
                  <a:pt x="683365" y="52261"/>
                </a:lnTo>
                <a:lnTo>
                  <a:pt x="679814" y="51368"/>
                </a:lnTo>
                <a:lnTo>
                  <a:pt x="655475" y="44222"/>
                </a:lnTo>
                <a:close/>
              </a:path>
              <a:path w="685800" h="182245">
                <a:moveTo>
                  <a:pt x="31524" y="48688"/>
                </a:moveTo>
                <a:lnTo>
                  <a:pt x="27085" y="48688"/>
                </a:lnTo>
                <a:lnTo>
                  <a:pt x="26641" y="49135"/>
                </a:lnTo>
                <a:lnTo>
                  <a:pt x="6658" y="54941"/>
                </a:lnTo>
                <a:lnTo>
                  <a:pt x="4883" y="55387"/>
                </a:lnTo>
                <a:lnTo>
                  <a:pt x="3551" y="56727"/>
                </a:lnTo>
                <a:lnTo>
                  <a:pt x="2663" y="58067"/>
                </a:lnTo>
                <a:lnTo>
                  <a:pt x="0" y="58966"/>
                </a:lnTo>
                <a:lnTo>
                  <a:pt x="34637" y="176447"/>
                </a:lnTo>
                <a:lnTo>
                  <a:pt x="35525" y="180020"/>
                </a:lnTo>
                <a:lnTo>
                  <a:pt x="38633" y="181807"/>
                </a:lnTo>
                <a:lnTo>
                  <a:pt x="43072" y="181807"/>
                </a:lnTo>
                <a:lnTo>
                  <a:pt x="43960" y="181360"/>
                </a:lnTo>
                <a:lnTo>
                  <a:pt x="80289" y="170641"/>
                </a:lnTo>
                <a:lnTo>
                  <a:pt x="43516" y="170641"/>
                </a:lnTo>
                <a:lnTo>
                  <a:pt x="12435" y="63879"/>
                </a:lnTo>
                <a:lnTo>
                  <a:pt x="27085" y="59860"/>
                </a:lnTo>
                <a:lnTo>
                  <a:pt x="37504" y="59860"/>
                </a:lnTo>
                <a:lnTo>
                  <a:pt x="35525" y="53154"/>
                </a:lnTo>
                <a:lnTo>
                  <a:pt x="35525" y="52708"/>
                </a:lnTo>
                <a:lnTo>
                  <a:pt x="34194" y="50028"/>
                </a:lnTo>
                <a:lnTo>
                  <a:pt x="31524" y="48688"/>
                </a:lnTo>
                <a:close/>
              </a:path>
              <a:path w="685800" h="182245">
                <a:moveTo>
                  <a:pt x="111657" y="137585"/>
                </a:moveTo>
                <a:lnTo>
                  <a:pt x="101232" y="137585"/>
                </a:lnTo>
                <a:lnTo>
                  <a:pt x="105257" y="152323"/>
                </a:lnTo>
                <a:lnTo>
                  <a:pt x="43516" y="170641"/>
                </a:lnTo>
                <a:lnTo>
                  <a:pt x="80289" y="170641"/>
                </a:lnTo>
                <a:lnTo>
                  <a:pt x="113662" y="160809"/>
                </a:lnTo>
                <a:lnTo>
                  <a:pt x="116325" y="158130"/>
                </a:lnTo>
                <a:lnTo>
                  <a:pt x="116325" y="153217"/>
                </a:lnTo>
                <a:lnTo>
                  <a:pt x="115911" y="152323"/>
                </a:lnTo>
                <a:lnTo>
                  <a:pt x="111657" y="137585"/>
                </a:lnTo>
                <a:close/>
              </a:path>
              <a:path w="685800" h="182245">
                <a:moveTo>
                  <a:pt x="37504" y="59860"/>
                </a:moveTo>
                <a:lnTo>
                  <a:pt x="27085" y="59860"/>
                </a:lnTo>
                <a:lnTo>
                  <a:pt x="53726" y="151877"/>
                </a:lnTo>
                <a:lnTo>
                  <a:pt x="96778" y="138925"/>
                </a:lnTo>
                <a:lnTo>
                  <a:pt x="60835" y="138925"/>
                </a:lnTo>
                <a:lnTo>
                  <a:pt x="37504" y="59860"/>
                </a:lnTo>
                <a:close/>
              </a:path>
              <a:path w="685800" h="182245">
                <a:moveTo>
                  <a:pt x="106145" y="126860"/>
                </a:moveTo>
                <a:lnTo>
                  <a:pt x="101232" y="126860"/>
                </a:lnTo>
                <a:lnTo>
                  <a:pt x="100344" y="127306"/>
                </a:lnTo>
                <a:lnTo>
                  <a:pt x="60835" y="138925"/>
                </a:lnTo>
                <a:lnTo>
                  <a:pt x="96778" y="138925"/>
                </a:lnTo>
                <a:lnTo>
                  <a:pt x="101232" y="137585"/>
                </a:lnTo>
                <a:lnTo>
                  <a:pt x="111657" y="137585"/>
                </a:lnTo>
                <a:lnTo>
                  <a:pt x="110497" y="133565"/>
                </a:lnTo>
                <a:lnTo>
                  <a:pt x="105257" y="133565"/>
                </a:lnTo>
                <a:lnTo>
                  <a:pt x="110111" y="132225"/>
                </a:lnTo>
                <a:lnTo>
                  <a:pt x="108808" y="128646"/>
                </a:lnTo>
                <a:lnTo>
                  <a:pt x="106145" y="126860"/>
                </a:lnTo>
                <a:close/>
              </a:path>
              <a:path w="685800" h="182245">
                <a:moveTo>
                  <a:pt x="110111" y="132225"/>
                </a:moveTo>
                <a:lnTo>
                  <a:pt x="105257" y="133565"/>
                </a:lnTo>
                <a:lnTo>
                  <a:pt x="110497" y="133565"/>
                </a:lnTo>
                <a:lnTo>
                  <a:pt x="110111" y="132225"/>
                </a:lnTo>
                <a:close/>
              </a:path>
              <a:path w="685800" h="182245">
                <a:moveTo>
                  <a:pt x="260569" y="40649"/>
                </a:moveTo>
                <a:lnTo>
                  <a:pt x="249976" y="40649"/>
                </a:lnTo>
                <a:lnTo>
                  <a:pt x="256665" y="129539"/>
                </a:lnTo>
                <a:lnTo>
                  <a:pt x="257079" y="129986"/>
                </a:lnTo>
                <a:lnTo>
                  <a:pt x="257553" y="133565"/>
                </a:lnTo>
                <a:lnTo>
                  <a:pt x="260631" y="135798"/>
                </a:lnTo>
                <a:lnTo>
                  <a:pt x="265070" y="135798"/>
                </a:lnTo>
                <a:lnTo>
                  <a:pt x="285490" y="134458"/>
                </a:lnTo>
                <a:lnTo>
                  <a:pt x="289042" y="134012"/>
                </a:lnTo>
                <a:lnTo>
                  <a:pt x="292179" y="131326"/>
                </a:lnTo>
                <a:lnTo>
                  <a:pt x="292179" y="126860"/>
                </a:lnTo>
                <a:lnTo>
                  <a:pt x="292078" y="125520"/>
                </a:lnTo>
                <a:lnTo>
                  <a:pt x="266846" y="125520"/>
                </a:lnTo>
                <a:lnTo>
                  <a:pt x="260569" y="40649"/>
                </a:lnTo>
                <a:close/>
              </a:path>
              <a:path w="685800" h="182245">
                <a:moveTo>
                  <a:pt x="308424" y="11165"/>
                </a:moveTo>
                <a:lnTo>
                  <a:pt x="297979" y="11165"/>
                </a:lnTo>
                <a:lnTo>
                  <a:pt x="299282" y="26357"/>
                </a:lnTo>
                <a:lnTo>
                  <a:pt x="274836" y="28590"/>
                </a:lnTo>
                <a:lnTo>
                  <a:pt x="281939" y="124180"/>
                </a:lnTo>
                <a:lnTo>
                  <a:pt x="266846" y="125520"/>
                </a:lnTo>
                <a:lnTo>
                  <a:pt x="292078" y="125520"/>
                </a:lnTo>
                <a:lnTo>
                  <a:pt x="285490" y="37969"/>
                </a:lnTo>
                <a:lnTo>
                  <a:pt x="302419" y="36629"/>
                </a:lnTo>
                <a:lnTo>
                  <a:pt x="306384" y="36182"/>
                </a:lnTo>
                <a:lnTo>
                  <a:pt x="309521" y="33503"/>
                </a:lnTo>
                <a:lnTo>
                  <a:pt x="309894" y="29483"/>
                </a:lnTo>
                <a:lnTo>
                  <a:pt x="309898" y="28590"/>
                </a:lnTo>
                <a:lnTo>
                  <a:pt x="308424" y="11165"/>
                </a:lnTo>
                <a:close/>
              </a:path>
              <a:path w="685800" h="182245">
                <a:moveTo>
                  <a:pt x="304609" y="1339"/>
                </a:moveTo>
                <a:lnTo>
                  <a:pt x="299282" y="1339"/>
                </a:lnTo>
                <a:lnTo>
                  <a:pt x="230444" y="5806"/>
                </a:lnTo>
                <a:lnTo>
                  <a:pt x="226478" y="6252"/>
                </a:lnTo>
                <a:lnTo>
                  <a:pt x="223341" y="9379"/>
                </a:lnTo>
                <a:lnTo>
                  <a:pt x="223341" y="14738"/>
                </a:lnTo>
                <a:lnTo>
                  <a:pt x="225117" y="34842"/>
                </a:lnTo>
                <a:lnTo>
                  <a:pt x="225590" y="39309"/>
                </a:lnTo>
                <a:lnTo>
                  <a:pt x="229142" y="41988"/>
                </a:lnTo>
                <a:lnTo>
                  <a:pt x="233107" y="41988"/>
                </a:lnTo>
                <a:lnTo>
                  <a:pt x="249976" y="40649"/>
                </a:lnTo>
                <a:lnTo>
                  <a:pt x="260569" y="40649"/>
                </a:lnTo>
                <a:lnTo>
                  <a:pt x="259875" y="31269"/>
                </a:lnTo>
                <a:lnTo>
                  <a:pt x="234883" y="31269"/>
                </a:lnTo>
                <a:lnTo>
                  <a:pt x="233995" y="16078"/>
                </a:lnTo>
                <a:lnTo>
                  <a:pt x="297979" y="11165"/>
                </a:lnTo>
                <a:lnTo>
                  <a:pt x="308424" y="11165"/>
                </a:lnTo>
                <a:lnTo>
                  <a:pt x="308198" y="8485"/>
                </a:lnTo>
                <a:lnTo>
                  <a:pt x="303307" y="8485"/>
                </a:lnTo>
                <a:lnTo>
                  <a:pt x="308160" y="7592"/>
                </a:lnTo>
                <a:lnTo>
                  <a:pt x="307746" y="3573"/>
                </a:lnTo>
                <a:lnTo>
                  <a:pt x="304609" y="1339"/>
                </a:lnTo>
                <a:close/>
              </a:path>
              <a:path w="685800" h="182245">
                <a:moveTo>
                  <a:pt x="259743" y="29483"/>
                </a:moveTo>
                <a:lnTo>
                  <a:pt x="234883" y="31269"/>
                </a:lnTo>
                <a:lnTo>
                  <a:pt x="259875" y="31269"/>
                </a:lnTo>
                <a:lnTo>
                  <a:pt x="259743" y="29483"/>
                </a:lnTo>
                <a:close/>
              </a:path>
              <a:path w="685800" h="182245">
                <a:moveTo>
                  <a:pt x="308160" y="8039"/>
                </a:moveTo>
                <a:lnTo>
                  <a:pt x="303307" y="8485"/>
                </a:lnTo>
                <a:lnTo>
                  <a:pt x="308198" y="8485"/>
                </a:lnTo>
                <a:lnTo>
                  <a:pt x="308160" y="8039"/>
                </a:lnTo>
                <a:close/>
              </a:path>
              <a:path w="685800" h="182245">
                <a:moveTo>
                  <a:pt x="164743" y="16525"/>
                </a:moveTo>
                <a:lnTo>
                  <a:pt x="160718" y="16525"/>
                </a:lnTo>
                <a:lnTo>
                  <a:pt x="159830" y="16971"/>
                </a:lnTo>
                <a:lnTo>
                  <a:pt x="159416" y="16971"/>
                </a:lnTo>
                <a:lnTo>
                  <a:pt x="139410" y="20544"/>
                </a:lnTo>
                <a:lnTo>
                  <a:pt x="135858" y="21438"/>
                </a:lnTo>
                <a:lnTo>
                  <a:pt x="133195" y="24570"/>
                </a:lnTo>
                <a:lnTo>
                  <a:pt x="133195" y="29483"/>
                </a:lnTo>
                <a:lnTo>
                  <a:pt x="154503" y="144284"/>
                </a:lnTo>
                <a:lnTo>
                  <a:pt x="155391" y="147857"/>
                </a:lnTo>
                <a:lnTo>
                  <a:pt x="158528" y="150537"/>
                </a:lnTo>
                <a:lnTo>
                  <a:pt x="163382" y="150537"/>
                </a:lnTo>
                <a:lnTo>
                  <a:pt x="183861" y="146517"/>
                </a:lnTo>
                <a:lnTo>
                  <a:pt x="187413" y="146071"/>
                </a:lnTo>
                <a:lnTo>
                  <a:pt x="190076" y="142944"/>
                </a:lnTo>
                <a:lnTo>
                  <a:pt x="190076" y="139818"/>
                </a:lnTo>
                <a:lnTo>
                  <a:pt x="164269" y="139818"/>
                </a:lnTo>
                <a:lnTo>
                  <a:pt x="143849" y="30376"/>
                </a:lnTo>
                <a:lnTo>
                  <a:pt x="158942" y="27696"/>
                </a:lnTo>
                <a:lnTo>
                  <a:pt x="169223" y="27696"/>
                </a:lnTo>
                <a:lnTo>
                  <a:pt x="168548" y="24123"/>
                </a:lnTo>
                <a:lnTo>
                  <a:pt x="163382" y="24123"/>
                </a:lnTo>
                <a:lnTo>
                  <a:pt x="168294" y="22783"/>
                </a:lnTo>
                <a:lnTo>
                  <a:pt x="167821" y="19651"/>
                </a:lnTo>
                <a:lnTo>
                  <a:pt x="164743" y="16525"/>
                </a:lnTo>
                <a:close/>
              </a:path>
              <a:path w="685800" h="182245">
                <a:moveTo>
                  <a:pt x="169223" y="27696"/>
                </a:moveTo>
                <a:lnTo>
                  <a:pt x="158942" y="27696"/>
                </a:lnTo>
                <a:lnTo>
                  <a:pt x="179422" y="137138"/>
                </a:lnTo>
                <a:lnTo>
                  <a:pt x="164269" y="139818"/>
                </a:lnTo>
                <a:lnTo>
                  <a:pt x="190076" y="139818"/>
                </a:lnTo>
                <a:lnTo>
                  <a:pt x="190076" y="138031"/>
                </a:lnTo>
                <a:lnTo>
                  <a:pt x="169223" y="27696"/>
                </a:lnTo>
                <a:close/>
              </a:path>
              <a:path w="685800" h="182245">
                <a:moveTo>
                  <a:pt x="168294" y="22783"/>
                </a:moveTo>
                <a:lnTo>
                  <a:pt x="163382" y="24123"/>
                </a:lnTo>
                <a:lnTo>
                  <a:pt x="168548" y="24123"/>
                </a:lnTo>
                <a:lnTo>
                  <a:pt x="168294" y="22783"/>
                </a:lnTo>
                <a:close/>
              </a:path>
            </a:pathLst>
          </a:custGeom>
          <a:solidFill>
            <a:srgbClr val="3A5653"/>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7983643" y="6255594"/>
            <a:ext cx="1682114" cy="231140"/>
          </a:xfrm>
          <a:custGeom>
            <a:avLst/>
            <a:gdLst/>
            <a:ahLst/>
            <a:cxnLst/>
            <a:rect l="l" t="t" r="r" b="b"/>
            <a:pathLst>
              <a:path w="1682115" h="231139">
                <a:moveTo>
                  <a:pt x="1119703" y="2679"/>
                </a:moveTo>
                <a:lnTo>
                  <a:pt x="998897" y="2679"/>
                </a:lnTo>
                <a:lnTo>
                  <a:pt x="996707" y="5359"/>
                </a:lnTo>
                <a:lnTo>
                  <a:pt x="996707" y="204586"/>
                </a:lnTo>
                <a:lnTo>
                  <a:pt x="998897" y="206820"/>
                </a:lnTo>
                <a:lnTo>
                  <a:pt x="1031806" y="206820"/>
                </a:lnTo>
                <a:lnTo>
                  <a:pt x="1034470" y="204586"/>
                </a:lnTo>
                <a:lnTo>
                  <a:pt x="1034470" y="136239"/>
                </a:lnTo>
                <a:lnTo>
                  <a:pt x="1073950" y="136239"/>
                </a:lnTo>
                <a:lnTo>
                  <a:pt x="1076613" y="133559"/>
                </a:lnTo>
                <a:lnTo>
                  <a:pt x="1076613" y="103629"/>
                </a:lnTo>
                <a:lnTo>
                  <a:pt x="1073950" y="100949"/>
                </a:lnTo>
                <a:lnTo>
                  <a:pt x="1034470" y="100949"/>
                </a:lnTo>
                <a:lnTo>
                  <a:pt x="1034470" y="37969"/>
                </a:lnTo>
                <a:lnTo>
                  <a:pt x="1119703" y="37969"/>
                </a:lnTo>
                <a:lnTo>
                  <a:pt x="1121893" y="35289"/>
                </a:lnTo>
                <a:lnTo>
                  <a:pt x="1121893" y="5359"/>
                </a:lnTo>
                <a:lnTo>
                  <a:pt x="1119703" y="2679"/>
                </a:lnTo>
                <a:close/>
              </a:path>
              <a:path w="1682115" h="231139">
                <a:moveTo>
                  <a:pt x="1192093" y="0"/>
                </a:moveTo>
                <a:lnTo>
                  <a:pt x="1183629" y="0"/>
                </a:lnTo>
                <a:lnTo>
                  <a:pt x="1182326" y="1339"/>
                </a:lnTo>
                <a:lnTo>
                  <a:pt x="1181439" y="3126"/>
                </a:lnTo>
                <a:lnTo>
                  <a:pt x="1091292" y="199225"/>
                </a:lnTo>
                <a:lnTo>
                  <a:pt x="1089517" y="203246"/>
                </a:lnTo>
                <a:lnTo>
                  <a:pt x="1091707" y="206820"/>
                </a:lnTo>
                <a:lnTo>
                  <a:pt x="1125918" y="206820"/>
                </a:lnTo>
                <a:lnTo>
                  <a:pt x="1128582" y="204139"/>
                </a:lnTo>
                <a:lnTo>
                  <a:pt x="1144149" y="168402"/>
                </a:lnTo>
                <a:lnTo>
                  <a:pt x="1269511" y="168402"/>
                </a:lnTo>
                <a:lnTo>
                  <a:pt x="1254668" y="135792"/>
                </a:lnTo>
                <a:lnTo>
                  <a:pt x="1158354" y="135792"/>
                </a:lnTo>
                <a:lnTo>
                  <a:pt x="1186766" y="73258"/>
                </a:lnTo>
                <a:lnTo>
                  <a:pt x="1226205" y="73258"/>
                </a:lnTo>
                <a:lnTo>
                  <a:pt x="1194283" y="3126"/>
                </a:lnTo>
                <a:lnTo>
                  <a:pt x="1193395" y="1339"/>
                </a:lnTo>
                <a:lnTo>
                  <a:pt x="1192093" y="0"/>
                </a:lnTo>
                <a:close/>
              </a:path>
              <a:path w="1682115" h="231139">
                <a:moveTo>
                  <a:pt x="1269511" y="168402"/>
                </a:moveTo>
                <a:lnTo>
                  <a:pt x="1230685" y="168402"/>
                </a:lnTo>
                <a:lnTo>
                  <a:pt x="1244949" y="201012"/>
                </a:lnTo>
                <a:lnTo>
                  <a:pt x="1247139" y="205479"/>
                </a:lnTo>
                <a:lnTo>
                  <a:pt x="1248915" y="206820"/>
                </a:lnTo>
                <a:lnTo>
                  <a:pt x="1283127" y="206820"/>
                </a:lnTo>
                <a:lnTo>
                  <a:pt x="1285317" y="203246"/>
                </a:lnTo>
                <a:lnTo>
                  <a:pt x="1283541" y="199225"/>
                </a:lnTo>
                <a:lnTo>
                  <a:pt x="1269511" y="168402"/>
                </a:lnTo>
                <a:close/>
              </a:path>
              <a:path w="1682115" h="231139">
                <a:moveTo>
                  <a:pt x="1226205" y="73258"/>
                </a:moveTo>
                <a:lnTo>
                  <a:pt x="1187654" y="73258"/>
                </a:lnTo>
                <a:lnTo>
                  <a:pt x="1216479" y="135792"/>
                </a:lnTo>
                <a:lnTo>
                  <a:pt x="1254668" y="135792"/>
                </a:lnTo>
                <a:lnTo>
                  <a:pt x="1226205" y="73258"/>
                </a:lnTo>
                <a:close/>
              </a:path>
              <a:path w="1682115" h="231139">
                <a:moveTo>
                  <a:pt x="864753" y="169295"/>
                </a:moveTo>
                <a:lnTo>
                  <a:pt x="816000" y="169295"/>
                </a:lnTo>
                <a:lnTo>
                  <a:pt x="822953" y="179776"/>
                </a:lnTo>
                <a:lnTo>
                  <a:pt x="851055" y="206281"/>
                </a:lnTo>
                <a:lnTo>
                  <a:pt x="886776" y="223840"/>
                </a:lnTo>
                <a:lnTo>
                  <a:pt x="931894" y="230941"/>
                </a:lnTo>
                <a:lnTo>
                  <a:pt x="932776" y="223840"/>
                </a:lnTo>
                <a:lnTo>
                  <a:pt x="932782" y="200119"/>
                </a:lnTo>
                <a:lnTo>
                  <a:pt x="934084" y="192525"/>
                </a:lnTo>
                <a:lnTo>
                  <a:pt x="926981" y="192525"/>
                </a:lnTo>
                <a:lnTo>
                  <a:pt x="905108" y="189476"/>
                </a:lnTo>
                <a:lnTo>
                  <a:pt x="887463" y="183529"/>
                </a:lnTo>
                <a:lnTo>
                  <a:pt x="873908" y="176188"/>
                </a:lnTo>
                <a:lnTo>
                  <a:pt x="864753" y="169295"/>
                </a:lnTo>
                <a:close/>
              </a:path>
              <a:path w="1682115" h="231139">
                <a:moveTo>
                  <a:pt x="740059" y="2233"/>
                </a:moveTo>
                <a:lnTo>
                  <a:pt x="738283" y="5359"/>
                </a:lnTo>
                <a:lnTo>
                  <a:pt x="738283" y="204586"/>
                </a:lnTo>
                <a:lnTo>
                  <a:pt x="740473" y="206820"/>
                </a:lnTo>
                <a:lnTo>
                  <a:pt x="774212" y="206820"/>
                </a:lnTo>
                <a:lnTo>
                  <a:pt x="776875" y="204586"/>
                </a:lnTo>
                <a:lnTo>
                  <a:pt x="776875" y="169295"/>
                </a:lnTo>
                <a:lnTo>
                  <a:pt x="864753" y="169295"/>
                </a:lnTo>
                <a:lnTo>
                  <a:pt x="864303" y="168956"/>
                </a:lnTo>
                <a:lnTo>
                  <a:pt x="858508" y="163336"/>
                </a:lnTo>
                <a:lnTo>
                  <a:pt x="856383" y="160831"/>
                </a:lnTo>
                <a:lnTo>
                  <a:pt x="866340" y="152834"/>
                </a:lnTo>
                <a:lnTo>
                  <a:pt x="874778" y="143237"/>
                </a:lnTo>
                <a:lnTo>
                  <a:pt x="879449" y="135792"/>
                </a:lnTo>
                <a:lnTo>
                  <a:pt x="776875" y="135792"/>
                </a:lnTo>
                <a:lnTo>
                  <a:pt x="776875" y="37969"/>
                </a:lnTo>
                <a:lnTo>
                  <a:pt x="877402" y="37969"/>
                </a:lnTo>
                <a:lnTo>
                  <a:pt x="875535" y="34766"/>
                </a:lnTo>
                <a:lnTo>
                  <a:pt x="845628" y="9265"/>
                </a:lnTo>
                <a:lnTo>
                  <a:pt x="813121" y="2405"/>
                </a:lnTo>
                <a:lnTo>
                  <a:pt x="740059" y="2233"/>
                </a:lnTo>
                <a:close/>
              </a:path>
              <a:path w="1682115" h="231139">
                <a:moveTo>
                  <a:pt x="877402" y="37969"/>
                </a:moveTo>
                <a:lnTo>
                  <a:pt x="812863" y="37969"/>
                </a:lnTo>
                <a:lnTo>
                  <a:pt x="825126" y="40718"/>
                </a:lnTo>
                <a:lnTo>
                  <a:pt x="836446" y="48139"/>
                </a:lnTo>
                <a:lnTo>
                  <a:pt x="845766" y="58993"/>
                </a:lnTo>
                <a:lnTo>
                  <a:pt x="852027" y="72043"/>
                </a:lnTo>
                <a:lnTo>
                  <a:pt x="851923" y="89083"/>
                </a:lnTo>
                <a:lnTo>
                  <a:pt x="836962" y="126869"/>
                </a:lnTo>
                <a:lnTo>
                  <a:pt x="812863" y="135792"/>
                </a:lnTo>
                <a:lnTo>
                  <a:pt x="879449" y="135792"/>
                </a:lnTo>
                <a:lnTo>
                  <a:pt x="881653" y="132280"/>
                </a:lnTo>
                <a:lnTo>
                  <a:pt x="886920" y="120206"/>
                </a:lnTo>
                <a:lnTo>
                  <a:pt x="890535" y="107256"/>
                </a:lnTo>
                <a:lnTo>
                  <a:pt x="892452" y="93673"/>
                </a:lnTo>
                <a:lnTo>
                  <a:pt x="891357" y="76552"/>
                </a:lnTo>
                <a:lnTo>
                  <a:pt x="888023" y="60967"/>
                </a:lnTo>
                <a:lnTo>
                  <a:pt x="882674" y="47008"/>
                </a:lnTo>
                <a:lnTo>
                  <a:pt x="877402" y="37969"/>
                </a:lnTo>
                <a:close/>
              </a:path>
              <a:path w="1682115" h="231139">
                <a:moveTo>
                  <a:pt x="1339476" y="2679"/>
                </a:moveTo>
                <a:lnTo>
                  <a:pt x="1307099" y="2679"/>
                </a:lnTo>
                <a:lnTo>
                  <a:pt x="1304435" y="5359"/>
                </a:lnTo>
                <a:lnTo>
                  <a:pt x="1304435" y="204586"/>
                </a:lnTo>
                <a:lnTo>
                  <a:pt x="1307099" y="206820"/>
                </a:lnTo>
                <a:lnTo>
                  <a:pt x="1398547" y="206820"/>
                </a:lnTo>
                <a:lnTo>
                  <a:pt x="1400796" y="204586"/>
                </a:lnTo>
                <a:lnTo>
                  <a:pt x="1400796" y="174657"/>
                </a:lnTo>
                <a:lnTo>
                  <a:pt x="1398547" y="171977"/>
                </a:lnTo>
                <a:lnTo>
                  <a:pt x="1342139" y="171977"/>
                </a:lnTo>
                <a:lnTo>
                  <a:pt x="1342139" y="5359"/>
                </a:lnTo>
                <a:lnTo>
                  <a:pt x="1339476" y="2679"/>
                </a:lnTo>
                <a:close/>
              </a:path>
              <a:path w="1682115" h="231139">
                <a:moveTo>
                  <a:pt x="117213" y="666"/>
                </a:moveTo>
                <a:lnTo>
                  <a:pt x="70529" y="7979"/>
                </a:lnTo>
                <a:lnTo>
                  <a:pt x="34168" y="28838"/>
                </a:lnTo>
                <a:lnTo>
                  <a:pt x="10027" y="60176"/>
                </a:lnTo>
                <a:lnTo>
                  <a:pt x="0" y="98925"/>
                </a:lnTo>
                <a:lnTo>
                  <a:pt x="910" y="114664"/>
                </a:lnTo>
                <a:lnTo>
                  <a:pt x="14092" y="156377"/>
                </a:lnTo>
                <a:lnTo>
                  <a:pt x="40348" y="187769"/>
                </a:lnTo>
                <a:lnTo>
                  <a:pt x="76338" y="206186"/>
                </a:lnTo>
                <a:lnTo>
                  <a:pt x="104090" y="209946"/>
                </a:lnTo>
                <a:lnTo>
                  <a:pt x="116962" y="209193"/>
                </a:lnTo>
                <a:lnTo>
                  <a:pt x="153581" y="197601"/>
                </a:lnTo>
                <a:lnTo>
                  <a:pt x="177447" y="175997"/>
                </a:lnTo>
                <a:lnTo>
                  <a:pt x="175227" y="173763"/>
                </a:lnTo>
                <a:lnTo>
                  <a:pt x="172338" y="170786"/>
                </a:lnTo>
                <a:lnTo>
                  <a:pt x="115384" y="170786"/>
                </a:lnTo>
                <a:lnTo>
                  <a:pt x="98560" y="169624"/>
                </a:lnTo>
                <a:lnTo>
                  <a:pt x="60173" y="151283"/>
                </a:lnTo>
                <a:lnTo>
                  <a:pt x="41879" y="117084"/>
                </a:lnTo>
                <a:lnTo>
                  <a:pt x="42687" y="99768"/>
                </a:lnTo>
                <a:lnTo>
                  <a:pt x="58380" y="59059"/>
                </a:lnTo>
                <a:lnTo>
                  <a:pt x="102383" y="36238"/>
                </a:lnTo>
                <a:lnTo>
                  <a:pt x="173863" y="36238"/>
                </a:lnTo>
                <a:lnTo>
                  <a:pt x="174783" y="35289"/>
                </a:lnTo>
                <a:lnTo>
                  <a:pt x="177003" y="32603"/>
                </a:lnTo>
                <a:lnTo>
                  <a:pt x="177003" y="29477"/>
                </a:lnTo>
                <a:lnTo>
                  <a:pt x="142420" y="6669"/>
                </a:lnTo>
                <a:lnTo>
                  <a:pt x="130330" y="2900"/>
                </a:lnTo>
                <a:lnTo>
                  <a:pt x="117213" y="666"/>
                </a:lnTo>
                <a:close/>
              </a:path>
              <a:path w="1682115" h="231139">
                <a:moveTo>
                  <a:pt x="155245" y="153217"/>
                </a:moveTo>
                <a:lnTo>
                  <a:pt x="152137" y="153217"/>
                </a:lnTo>
                <a:lnTo>
                  <a:pt x="149918" y="155003"/>
                </a:lnTo>
                <a:lnTo>
                  <a:pt x="139431" y="162162"/>
                </a:lnTo>
                <a:lnTo>
                  <a:pt x="127936" y="167561"/>
                </a:lnTo>
                <a:lnTo>
                  <a:pt x="115384" y="170786"/>
                </a:lnTo>
                <a:lnTo>
                  <a:pt x="172338" y="170786"/>
                </a:lnTo>
                <a:lnTo>
                  <a:pt x="157020" y="155003"/>
                </a:lnTo>
                <a:lnTo>
                  <a:pt x="155245" y="153217"/>
                </a:lnTo>
                <a:close/>
              </a:path>
              <a:path w="1682115" h="231139">
                <a:moveTo>
                  <a:pt x="173863" y="36238"/>
                </a:moveTo>
                <a:lnTo>
                  <a:pt x="102383" y="36238"/>
                </a:lnTo>
                <a:lnTo>
                  <a:pt x="116164" y="37427"/>
                </a:lnTo>
                <a:lnTo>
                  <a:pt x="128727" y="40907"/>
                </a:lnTo>
                <a:lnTo>
                  <a:pt x="140029" y="46417"/>
                </a:lnTo>
                <a:lnTo>
                  <a:pt x="152137" y="55834"/>
                </a:lnTo>
                <a:lnTo>
                  <a:pt x="155245" y="55834"/>
                </a:lnTo>
                <a:lnTo>
                  <a:pt x="157020" y="53601"/>
                </a:lnTo>
                <a:lnTo>
                  <a:pt x="173863" y="36238"/>
                </a:lnTo>
                <a:close/>
              </a:path>
              <a:path w="1682115" h="231139">
                <a:moveTo>
                  <a:pt x="1465195" y="2679"/>
                </a:moveTo>
                <a:lnTo>
                  <a:pt x="1432286" y="2679"/>
                </a:lnTo>
                <a:lnTo>
                  <a:pt x="1430096" y="5359"/>
                </a:lnTo>
                <a:lnTo>
                  <a:pt x="1430096" y="204586"/>
                </a:lnTo>
                <a:lnTo>
                  <a:pt x="1432286" y="206820"/>
                </a:lnTo>
                <a:lnTo>
                  <a:pt x="1523793" y="206820"/>
                </a:lnTo>
                <a:lnTo>
                  <a:pt x="1526457" y="204586"/>
                </a:lnTo>
                <a:lnTo>
                  <a:pt x="1526457" y="174657"/>
                </a:lnTo>
                <a:lnTo>
                  <a:pt x="1523793" y="171977"/>
                </a:lnTo>
                <a:lnTo>
                  <a:pt x="1467859" y="171977"/>
                </a:lnTo>
                <a:lnTo>
                  <a:pt x="1467859" y="5359"/>
                </a:lnTo>
                <a:lnTo>
                  <a:pt x="1465195" y="2679"/>
                </a:lnTo>
                <a:close/>
              </a:path>
              <a:path w="1682115" h="231139">
                <a:moveTo>
                  <a:pt x="1567298" y="156343"/>
                </a:moveTo>
                <a:lnTo>
                  <a:pt x="1562385" y="156343"/>
                </a:lnTo>
                <a:lnTo>
                  <a:pt x="1560195" y="160363"/>
                </a:lnTo>
                <a:lnTo>
                  <a:pt x="1549955" y="178231"/>
                </a:lnTo>
                <a:lnTo>
                  <a:pt x="1547292" y="183144"/>
                </a:lnTo>
                <a:lnTo>
                  <a:pt x="1548653" y="184484"/>
                </a:lnTo>
                <a:lnTo>
                  <a:pt x="1551317" y="187165"/>
                </a:lnTo>
                <a:lnTo>
                  <a:pt x="1590404" y="207111"/>
                </a:lnTo>
                <a:lnTo>
                  <a:pt x="1608332" y="209738"/>
                </a:lnTo>
                <a:lnTo>
                  <a:pt x="1626558" y="208343"/>
                </a:lnTo>
                <a:lnTo>
                  <a:pt x="1666068" y="189493"/>
                </a:lnTo>
                <a:lnTo>
                  <a:pt x="1675569" y="176268"/>
                </a:lnTo>
                <a:lnTo>
                  <a:pt x="1617353" y="176268"/>
                </a:lnTo>
                <a:lnTo>
                  <a:pt x="1600914" y="173640"/>
                </a:lnTo>
                <a:lnTo>
                  <a:pt x="1586088" y="167618"/>
                </a:lnTo>
                <a:lnTo>
                  <a:pt x="1575049" y="161387"/>
                </a:lnTo>
                <a:lnTo>
                  <a:pt x="1569969" y="158133"/>
                </a:lnTo>
                <a:lnTo>
                  <a:pt x="1567298" y="156343"/>
                </a:lnTo>
                <a:close/>
              </a:path>
              <a:path w="1682115" h="231139">
                <a:moveTo>
                  <a:pt x="1628251" y="1118"/>
                </a:moveTo>
                <a:lnTo>
                  <a:pt x="1589271" y="5941"/>
                </a:lnTo>
                <a:lnTo>
                  <a:pt x="1556980" y="28731"/>
                </a:lnTo>
                <a:lnTo>
                  <a:pt x="1549532" y="48880"/>
                </a:lnTo>
                <a:lnTo>
                  <a:pt x="1550945" y="65208"/>
                </a:lnTo>
                <a:lnTo>
                  <a:pt x="1570652" y="99671"/>
                </a:lnTo>
                <a:lnTo>
                  <a:pt x="1610751" y="122223"/>
                </a:lnTo>
                <a:lnTo>
                  <a:pt x="1624493" y="130121"/>
                </a:lnTo>
                <a:lnTo>
                  <a:pt x="1633605" y="137814"/>
                </a:lnTo>
                <a:lnTo>
                  <a:pt x="1638627" y="145778"/>
                </a:lnTo>
                <a:lnTo>
                  <a:pt x="1636674" y="161918"/>
                </a:lnTo>
                <a:lnTo>
                  <a:pt x="1629087" y="172013"/>
                </a:lnTo>
                <a:lnTo>
                  <a:pt x="1617353" y="176268"/>
                </a:lnTo>
                <a:lnTo>
                  <a:pt x="1675569" y="176268"/>
                </a:lnTo>
                <a:lnTo>
                  <a:pt x="1679204" y="168560"/>
                </a:lnTo>
                <a:lnTo>
                  <a:pt x="1681642" y="156741"/>
                </a:lnTo>
                <a:lnTo>
                  <a:pt x="1679999" y="140785"/>
                </a:lnTo>
                <a:lnTo>
                  <a:pt x="1658856" y="106916"/>
                </a:lnTo>
                <a:lnTo>
                  <a:pt x="1625027" y="87808"/>
                </a:lnTo>
                <a:lnTo>
                  <a:pt x="1621042" y="86211"/>
                </a:lnTo>
                <a:lnTo>
                  <a:pt x="1604803" y="78370"/>
                </a:lnTo>
                <a:lnTo>
                  <a:pt x="1593893" y="70239"/>
                </a:lnTo>
                <a:lnTo>
                  <a:pt x="1588048" y="61143"/>
                </a:lnTo>
                <a:lnTo>
                  <a:pt x="1590005" y="46610"/>
                </a:lnTo>
                <a:lnTo>
                  <a:pt x="1597968" y="36874"/>
                </a:lnTo>
                <a:lnTo>
                  <a:pt x="1611497" y="33066"/>
                </a:lnTo>
                <a:lnTo>
                  <a:pt x="1671138" y="33066"/>
                </a:lnTo>
                <a:lnTo>
                  <a:pt x="1673840" y="29030"/>
                </a:lnTo>
                <a:lnTo>
                  <a:pt x="1676089" y="25904"/>
                </a:lnTo>
                <a:lnTo>
                  <a:pt x="1675201" y="20991"/>
                </a:lnTo>
                <a:lnTo>
                  <a:pt x="1672064" y="19205"/>
                </a:lnTo>
                <a:lnTo>
                  <a:pt x="1666347" y="15466"/>
                </a:lnTo>
                <a:lnTo>
                  <a:pt x="1656764" y="10246"/>
                </a:lnTo>
                <a:lnTo>
                  <a:pt x="1643878" y="4984"/>
                </a:lnTo>
                <a:lnTo>
                  <a:pt x="1628251" y="1118"/>
                </a:lnTo>
                <a:close/>
              </a:path>
              <a:path w="1682115" h="231139">
                <a:moveTo>
                  <a:pt x="1671138" y="33066"/>
                </a:moveTo>
                <a:lnTo>
                  <a:pt x="1611497" y="33066"/>
                </a:lnTo>
                <a:lnTo>
                  <a:pt x="1626698" y="36002"/>
                </a:lnTo>
                <a:lnTo>
                  <a:pt x="1640882" y="42222"/>
                </a:lnTo>
                <a:lnTo>
                  <a:pt x="1650731" y="47803"/>
                </a:lnTo>
                <a:lnTo>
                  <a:pt x="1656083" y="51368"/>
                </a:lnTo>
                <a:lnTo>
                  <a:pt x="1660522" y="49135"/>
                </a:lnTo>
                <a:lnTo>
                  <a:pt x="1662771" y="45562"/>
                </a:lnTo>
                <a:lnTo>
                  <a:pt x="1671138" y="33066"/>
                </a:lnTo>
                <a:close/>
              </a:path>
              <a:path w="1682115" h="231139">
                <a:moveTo>
                  <a:pt x="430105" y="2679"/>
                </a:moveTo>
                <a:lnTo>
                  <a:pt x="363055" y="2679"/>
                </a:lnTo>
                <a:lnTo>
                  <a:pt x="360857" y="5333"/>
                </a:lnTo>
                <a:lnTo>
                  <a:pt x="360835" y="204586"/>
                </a:lnTo>
                <a:lnTo>
                  <a:pt x="363055" y="206820"/>
                </a:lnTo>
                <a:lnTo>
                  <a:pt x="430105" y="206820"/>
                </a:lnTo>
                <a:lnTo>
                  <a:pt x="444623" y="205784"/>
                </a:lnTo>
                <a:lnTo>
                  <a:pt x="483869" y="191367"/>
                </a:lnTo>
                <a:lnTo>
                  <a:pt x="506755" y="171530"/>
                </a:lnTo>
                <a:lnTo>
                  <a:pt x="398137" y="171530"/>
                </a:lnTo>
                <a:lnTo>
                  <a:pt x="398137" y="37969"/>
                </a:lnTo>
                <a:lnTo>
                  <a:pt x="505828" y="37969"/>
                </a:lnTo>
                <a:lnTo>
                  <a:pt x="500186" y="31573"/>
                </a:lnTo>
                <a:lnTo>
                  <a:pt x="466182" y="9419"/>
                </a:lnTo>
                <a:lnTo>
                  <a:pt x="439234" y="3091"/>
                </a:lnTo>
                <a:lnTo>
                  <a:pt x="430105" y="2679"/>
                </a:lnTo>
                <a:close/>
              </a:path>
              <a:path w="1682115" h="231139">
                <a:moveTo>
                  <a:pt x="628604" y="0"/>
                </a:moveTo>
                <a:lnTo>
                  <a:pt x="620140" y="0"/>
                </a:lnTo>
                <a:lnTo>
                  <a:pt x="618838" y="1339"/>
                </a:lnTo>
                <a:lnTo>
                  <a:pt x="617950" y="3126"/>
                </a:lnTo>
                <a:lnTo>
                  <a:pt x="527348" y="199225"/>
                </a:lnTo>
                <a:lnTo>
                  <a:pt x="525573" y="203246"/>
                </a:lnTo>
                <a:lnTo>
                  <a:pt x="528242" y="206820"/>
                </a:lnTo>
                <a:lnTo>
                  <a:pt x="562430" y="206820"/>
                </a:lnTo>
                <a:lnTo>
                  <a:pt x="565094" y="204139"/>
                </a:lnTo>
                <a:lnTo>
                  <a:pt x="565982" y="201012"/>
                </a:lnTo>
                <a:lnTo>
                  <a:pt x="580193" y="168402"/>
                </a:lnTo>
                <a:lnTo>
                  <a:pt x="705958" y="168402"/>
                </a:lnTo>
                <a:lnTo>
                  <a:pt x="691046" y="135792"/>
                </a:lnTo>
                <a:lnTo>
                  <a:pt x="594393" y="135792"/>
                </a:lnTo>
                <a:lnTo>
                  <a:pt x="622804" y="73258"/>
                </a:lnTo>
                <a:lnTo>
                  <a:pt x="662451" y="73258"/>
                </a:lnTo>
                <a:lnTo>
                  <a:pt x="630363" y="3091"/>
                </a:lnTo>
                <a:lnTo>
                  <a:pt x="629492" y="1339"/>
                </a:lnTo>
                <a:lnTo>
                  <a:pt x="628604" y="0"/>
                </a:lnTo>
                <a:close/>
              </a:path>
              <a:path w="1682115" h="231139">
                <a:moveTo>
                  <a:pt x="705958" y="168402"/>
                </a:moveTo>
                <a:lnTo>
                  <a:pt x="667196" y="168402"/>
                </a:lnTo>
                <a:lnTo>
                  <a:pt x="681461" y="201012"/>
                </a:lnTo>
                <a:lnTo>
                  <a:pt x="683237" y="205479"/>
                </a:lnTo>
                <a:lnTo>
                  <a:pt x="685427" y="206820"/>
                </a:lnTo>
                <a:lnTo>
                  <a:pt x="719165" y="206820"/>
                </a:lnTo>
                <a:lnTo>
                  <a:pt x="721414" y="203246"/>
                </a:lnTo>
                <a:lnTo>
                  <a:pt x="720053" y="199225"/>
                </a:lnTo>
                <a:lnTo>
                  <a:pt x="705958" y="168402"/>
                </a:lnTo>
                <a:close/>
              </a:path>
              <a:path w="1682115" h="231139">
                <a:moveTo>
                  <a:pt x="505828" y="37969"/>
                </a:moveTo>
                <a:lnTo>
                  <a:pt x="426554" y="37969"/>
                </a:lnTo>
                <a:lnTo>
                  <a:pt x="441368" y="39512"/>
                </a:lnTo>
                <a:lnTo>
                  <a:pt x="454782" y="43947"/>
                </a:lnTo>
                <a:lnTo>
                  <a:pt x="483995" y="71690"/>
                </a:lnTo>
                <a:lnTo>
                  <a:pt x="491653" y="99305"/>
                </a:lnTo>
                <a:lnTo>
                  <a:pt x="490349" y="115565"/>
                </a:lnTo>
                <a:lnTo>
                  <a:pt x="471826" y="153353"/>
                </a:lnTo>
                <a:lnTo>
                  <a:pt x="436260" y="170876"/>
                </a:lnTo>
                <a:lnTo>
                  <a:pt x="426554" y="171530"/>
                </a:lnTo>
                <a:lnTo>
                  <a:pt x="506755" y="171530"/>
                </a:lnTo>
                <a:lnTo>
                  <a:pt x="526199" y="138100"/>
                </a:lnTo>
                <a:lnTo>
                  <a:pt x="531659" y="109846"/>
                </a:lnTo>
                <a:lnTo>
                  <a:pt x="530700" y="94438"/>
                </a:lnTo>
                <a:lnTo>
                  <a:pt x="527846" y="79819"/>
                </a:lnTo>
                <a:lnTo>
                  <a:pt x="523232" y="66105"/>
                </a:lnTo>
                <a:lnTo>
                  <a:pt x="516993" y="53415"/>
                </a:lnTo>
                <a:lnTo>
                  <a:pt x="509266" y="41865"/>
                </a:lnTo>
                <a:lnTo>
                  <a:pt x="505828" y="37969"/>
                </a:lnTo>
                <a:close/>
              </a:path>
              <a:path w="1682115" h="231139">
                <a:moveTo>
                  <a:pt x="662451" y="73258"/>
                </a:moveTo>
                <a:lnTo>
                  <a:pt x="623692" y="73258"/>
                </a:lnTo>
                <a:lnTo>
                  <a:pt x="652991" y="135792"/>
                </a:lnTo>
                <a:lnTo>
                  <a:pt x="691046" y="135792"/>
                </a:lnTo>
                <a:lnTo>
                  <a:pt x="662451" y="73258"/>
                </a:lnTo>
                <a:close/>
              </a:path>
              <a:path w="1682115" h="231139">
                <a:moveTo>
                  <a:pt x="328423" y="2679"/>
                </a:moveTo>
                <a:lnTo>
                  <a:pt x="207196" y="2679"/>
                </a:lnTo>
                <a:lnTo>
                  <a:pt x="204976" y="5359"/>
                </a:lnTo>
                <a:lnTo>
                  <a:pt x="204976" y="204586"/>
                </a:lnTo>
                <a:lnTo>
                  <a:pt x="207196" y="206820"/>
                </a:lnTo>
                <a:lnTo>
                  <a:pt x="328423" y="206820"/>
                </a:lnTo>
                <a:lnTo>
                  <a:pt x="330642" y="204586"/>
                </a:lnTo>
                <a:lnTo>
                  <a:pt x="330642" y="174657"/>
                </a:lnTo>
                <a:lnTo>
                  <a:pt x="328423" y="171977"/>
                </a:lnTo>
                <a:lnTo>
                  <a:pt x="242722" y="171977"/>
                </a:lnTo>
                <a:lnTo>
                  <a:pt x="242722" y="136239"/>
                </a:lnTo>
                <a:lnTo>
                  <a:pt x="282687" y="136239"/>
                </a:lnTo>
                <a:lnTo>
                  <a:pt x="285350" y="134006"/>
                </a:lnTo>
                <a:lnTo>
                  <a:pt x="285350" y="103629"/>
                </a:lnTo>
                <a:lnTo>
                  <a:pt x="282687" y="100949"/>
                </a:lnTo>
                <a:lnTo>
                  <a:pt x="242722" y="100949"/>
                </a:lnTo>
                <a:lnTo>
                  <a:pt x="242722" y="37969"/>
                </a:lnTo>
                <a:lnTo>
                  <a:pt x="328423" y="37969"/>
                </a:lnTo>
                <a:lnTo>
                  <a:pt x="330642" y="35289"/>
                </a:lnTo>
                <a:lnTo>
                  <a:pt x="330642" y="5359"/>
                </a:lnTo>
                <a:lnTo>
                  <a:pt x="328423" y="2679"/>
                </a:lnTo>
                <a:close/>
              </a:path>
            </a:pathLst>
          </a:custGeom>
          <a:solidFill>
            <a:srgbClr val="3A5653"/>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1524000" y="6342889"/>
            <a:ext cx="6384036" cy="102107"/>
          </a:xfrm>
          <a:prstGeom prst="rect">
            <a:avLst/>
          </a:prstGeom>
          <a:blipFill>
            <a:blip r:embed="rId14"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1524000" y="6373812"/>
            <a:ext cx="6342380" cy="0"/>
          </a:xfrm>
          <a:custGeom>
            <a:avLst/>
            <a:gdLst/>
            <a:ahLst/>
            <a:cxnLst/>
            <a:rect l="l" t="t" r="r" b="b"/>
            <a:pathLst>
              <a:path w="6342380">
                <a:moveTo>
                  <a:pt x="0" y="0"/>
                </a:moveTo>
                <a:lnTo>
                  <a:pt x="6342126" y="0"/>
                </a:lnTo>
              </a:path>
            </a:pathLst>
          </a:custGeom>
          <a:ln w="15875">
            <a:solidFill>
              <a:srgbClr val="1F4E3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9736835" y="6342889"/>
            <a:ext cx="931164" cy="102107"/>
          </a:xfrm>
          <a:prstGeom prst="rect">
            <a:avLst/>
          </a:prstGeom>
          <a:blipFill>
            <a:blip r:embed="rId15"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9779000" y="6373812"/>
            <a:ext cx="889000" cy="0"/>
          </a:xfrm>
          <a:custGeom>
            <a:avLst/>
            <a:gdLst/>
            <a:ahLst/>
            <a:cxnLst/>
            <a:rect l="l" t="t" r="r" b="b"/>
            <a:pathLst>
              <a:path w="889000">
                <a:moveTo>
                  <a:pt x="0" y="0"/>
                </a:moveTo>
                <a:lnTo>
                  <a:pt x="889000" y="0"/>
                </a:lnTo>
              </a:path>
            </a:pathLst>
          </a:custGeom>
          <a:ln w="15875">
            <a:solidFill>
              <a:srgbClr val="1F4E3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31055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02740" y="266875"/>
            <a:ext cx="3136265" cy="1354217"/>
          </a:xfrm>
          <a:prstGeom prst="rect">
            <a:avLst/>
          </a:prstGeom>
        </p:spPr>
        <p:txBody>
          <a:bodyPr vert="horz" wrap="square" lIns="0" tIns="0" rIns="0" bIns="0" rtlCol="0">
            <a:spAutoFit/>
          </a:bodyPr>
          <a:lstStyle/>
          <a:p>
            <a:pPr marL="12700" marR="0" lvl="0" indent="0" algn="l" defTabSz="457200" rtl="0" eaLnBrk="1" fontAlgn="auto" latinLnBrk="0" hangingPunct="1">
              <a:lnSpc>
                <a:spcPct val="100000"/>
              </a:lnSpc>
              <a:spcBef>
                <a:spcPts val="0"/>
              </a:spcBef>
              <a:spcAft>
                <a:spcPts val="0"/>
              </a:spcAft>
              <a:buClrTx/>
              <a:buSzTx/>
              <a:buFontTx/>
              <a:buNone/>
              <a:tabLst/>
              <a:defRPr/>
            </a:pPr>
            <a:r>
              <a:rPr kumimoji="0" sz="4400" b="0" i="0" u="none" strike="noStrike" kern="1200" cap="none" spc="0" normalizeH="0" baseline="0" noProof="0" dirty="0">
                <a:ln>
                  <a:noFill/>
                </a:ln>
                <a:solidFill>
                  <a:srgbClr val="009999"/>
                </a:solidFill>
                <a:effectLst/>
                <a:uLnTx/>
                <a:uFillTx/>
                <a:latin typeface="Arial"/>
                <a:ea typeface="+mn-ea"/>
                <a:cs typeface="Arial"/>
              </a:rPr>
              <a:t>Sand Plains</a:t>
            </a:r>
            <a:endParaRPr kumimoji="0" sz="44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457200" rtl="0" eaLnBrk="1" fontAlgn="auto" latinLnBrk="0" hangingPunct="1">
              <a:lnSpc>
                <a:spcPct val="100000"/>
              </a:lnSpc>
              <a:spcBef>
                <a:spcPts val="0"/>
              </a:spcBef>
              <a:spcAft>
                <a:spcPts val="0"/>
              </a:spcAft>
              <a:buClrTx/>
              <a:buSzTx/>
              <a:buFontTx/>
              <a:buNone/>
              <a:tabLst/>
              <a:defRPr/>
            </a:pPr>
            <a:r>
              <a:rPr kumimoji="0" sz="4400" b="0" i="0" u="none" strike="noStrike" kern="1200" cap="none" spc="0" normalizeH="0" baseline="0" noProof="0" dirty="0">
                <a:ln>
                  <a:noFill/>
                </a:ln>
                <a:solidFill>
                  <a:srgbClr val="009999"/>
                </a:solidFill>
                <a:effectLst/>
                <a:uLnTx/>
                <a:uFillTx/>
                <a:latin typeface="Arial"/>
                <a:ea typeface="+mn-ea"/>
                <a:cs typeface="Arial"/>
              </a:rPr>
              <a:t>AquaCulture</a:t>
            </a:r>
            <a:endParaRPr kumimoji="0" sz="4400" b="0" i="0" u="none" strike="noStrike" kern="1200" cap="none" spc="0" normalizeH="0" baseline="0" noProof="0">
              <a:ln>
                <a:noFill/>
              </a:ln>
              <a:solidFill>
                <a:prstClr val="black"/>
              </a:solidFill>
              <a:effectLst/>
              <a:uLnTx/>
              <a:uFillTx/>
              <a:latin typeface="Arial"/>
              <a:ea typeface="+mn-ea"/>
              <a:cs typeface="Arial"/>
            </a:endParaRPr>
          </a:p>
        </p:txBody>
      </p:sp>
      <p:sp>
        <p:nvSpPr>
          <p:cNvPr id="3" name="object 3"/>
          <p:cNvSpPr/>
          <p:nvPr/>
        </p:nvSpPr>
        <p:spPr>
          <a:xfrm>
            <a:off x="1524000" y="1505711"/>
            <a:ext cx="3624072" cy="2883408"/>
          </a:xfrm>
          <a:prstGeom prst="rect">
            <a:avLst/>
          </a:prstGeom>
          <a:blipFill>
            <a:blip r:embed="rId3"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1694917" y="1700783"/>
            <a:ext cx="3059811" cy="2294890"/>
          </a:xfrm>
          <a:prstGeom prst="rect">
            <a:avLst/>
          </a:prstGeom>
          <a:blipFill>
            <a:blip r:embed="rId4"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524000" y="4020310"/>
            <a:ext cx="3642360" cy="2837688"/>
          </a:xfrm>
          <a:prstGeom prst="rect">
            <a:avLst/>
          </a:prstGeom>
          <a:blipFill>
            <a:blip r:embed="rId5"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694574" y="4215981"/>
            <a:ext cx="3079115" cy="2309368"/>
          </a:xfrm>
          <a:prstGeom prst="rect">
            <a:avLst/>
          </a:prstGeom>
          <a:blipFill>
            <a:blip r:embed="rId6"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4677155" y="1816607"/>
            <a:ext cx="3659124" cy="2891028"/>
          </a:xfrm>
          <a:prstGeom prst="rect">
            <a:avLst/>
          </a:prstGeom>
          <a:blipFill>
            <a:blip r:embed="rId7"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4871846" y="2011299"/>
            <a:ext cx="3071876" cy="2303907"/>
          </a:xfrm>
          <a:prstGeom prst="rect">
            <a:avLst/>
          </a:prstGeom>
          <a:blipFill>
            <a:blip r:embed="rId8"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7341109" y="3089146"/>
            <a:ext cx="3323843" cy="3768852"/>
          </a:xfrm>
          <a:prstGeom prst="rect">
            <a:avLst/>
          </a:prstGeom>
          <a:blipFill>
            <a:blip r:embed="rId9"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7536179" y="3284932"/>
            <a:ext cx="2736342" cy="3324733"/>
          </a:xfrm>
          <a:prstGeom prst="rect">
            <a:avLst/>
          </a:prstGeom>
          <a:blipFill>
            <a:blip r:embed="rId10"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5097779" y="4241290"/>
            <a:ext cx="2295144" cy="2616708"/>
          </a:xfrm>
          <a:prstGeom prst="rect">
            <a:avLst/>
          </a:prstGeom>
          <a:blipFill>
            <a:blip r:embed="rId11"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5292978" y="4437126"/>
            <a:ext cx="1707642" cy="2276856"/>
          </a:xfrm>
          <a:prstGeom prst="rect">
            <a:avLst/>
          </a:prstGeom>
          <a:blipFill>
            <a:blip r:embed="rId12"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5704333" y="3047"/>
            <a:ext cx="4837175" cy="2532888"/>
          </a:xfrm>
          <a:prstGeom prst="rect">
            <a:avLst/>
          </a:prstGeom>
          <a:blipFill>
            <a:blip r:embed="rId13"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5899404" y="197738"/>
            <a:ext cx="4248531" cy="1945386"/>
          </a:xfrm>
          <a:prstGeom prst="rect">
            <a:avLst/>
          </a:prstGeom>
          <a:blipFill>
            <a:blip r:embed="rId14"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08793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170048" y="4252086"/>
            <a:ext cx="2952369" cy="1278382"/>
          </a:xfrm>
          <a:prstGeom prst="rect">
            <a:avLst/>
          </a:prstGeom>
          <a:blipFill>
            <a:blip r:embed="rId3"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4367783" y="842696"/>
            <a:ext cx="5255260" cy="1261313"/>
          </a:xfrm>
          <a:prstGeom prst="rect">
            <a:avLst/>
          </a:prstGeom>
          <a:blipFill>
            <a:blip r:embed="rId4"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5195189" y="3051301"/>
            <a:ext cx="3600450" cy="1429512"/>
          </a:xfrm>
          <a:prstGeom prst="rect">
            <a:avLst/>
          </a:prstGeom>
          <a:blipFill>
            <a:blip r:embed="rId5"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7235952" y="86868"/>
            <a:ext cx="886968" cy="897636"/>
          </a:xfrm>
          <a:prstGeom prst="rect">
            <a:avLst/>
          </a:prstGeom>
          <a:blipFill>
            <a:blip r:embed="rId6"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a:spLocks noGrp="1"/>
          </p:cNvSpPr>
          <p:nvPr>
            <p:ph type="title"/>
          </p:nvPr>
        </p:nvSpPr>
        <p:spPr>
          <a:xfrm>
            <a:off x="293595" y="-211332"/>
            <a:ext cx="10515600" cy="1005403"/>
          </a:xfrm>
          <a:prstGeom prst="rect">
            <a:avLst/>
          </a:prstGeom>
        </p:spPr>
        <p:txBody>
          <a:bodyPr vert="horz" wrap="square" lIns="0" tIns="335280" rIns="0" bIns="0" rtlCol="0" anchor="ctr">
            <a:spAutoFit/>
          </a:bodyPr>
          <a:lstStyle/>
          <a:p>
            <a:pPr marL="34925">
              <a:lnSpc>
                <a:spcPts val="5235"/>
              </a:lnSpc>
            </a:pPr>
            <a:r>
              <a:rPr dirty="0">
                <a:latin typeface="Arial"/>
                <a:cs typeface="Arial"/>
              </a:rPr>
              <a:t>Potential </a:t>
            </a:r>
            <a:r>
              <a:rPr spc="-15" dirty="0">
                <a:latin typeface="Arial"/>
                <a:cs typeface="Arial"/>
              </a:rPr>
              <a:t>“</a:t>
            </a:r>
            <a:r>
              <a:rPr dirty="0">
                <a:latin typeface="Arial"/>
                <a:cs typeface="Arial"/>
              </a:rPr>
              <a:t>New”</a:t>
            </a:r>
            <a:r>
              <a:rPr spc="-15" dirty="0">
                <a:latin typeface="Arial"/>
                <a:cs typeface="Arial"/>
              </a:rPr>
              <a:t> </a:t>
            </a:r>
            <a:r>
              <a:rPr dirty="0">
                <a:latin typeface="Arial"/>
                <a:cs typeface="Arial"/>
              </a:rPr>
              <a:t>Spec</a:t>
            </a:r>
            <a:r>
              <a:rPr spc="5" dirty="0">
                <a:latin typeface="Arial"/>
                <a:cs typeface="Arial"/>
              </a:rPr>
              <a:t>i</a:t>
            </a:r>
            <a:r>
              <a:rPr dirty="0">
                <a:latin typeface="Arial"/>
                <a:cs typeface="Arial"/>
              </a:rPr>
              <a:t>es</a:t>
            </a:r>
          </a:p>
        </p:txBody>
      </p:sp>
      <p:sp>
        <p:nvSpPr>
          <p:cNvPr id="8" name="object 8"/>
          <p:cNvSpPr txBox="1"/>
          <p:nvPr/>
        </p:nvSpPr>
        <p:spPr>
          <a:xfrm>
            <a:off x="1602739" y="1330116"/>
            <a:ext cx="4836160" cy="5170390"/>
          </a:xfrm>
          <a:prstGeom prst="rect">
            <a:avLst/>
          </a:prstGeom>
        </p:spPr>
        <p:txBody>
          <a:bodyPr vert="horz" wrap="square" lIns="0" tIns="0" rIns="0" bIns="0" rtlCol="0">
            <a:spAutoFit/>
          </a:bodyPr>
          <a:lstStyle/>
          <a:p>
            <a:pPr marL="356870" marR="0" lvl="0" indent="-344170" algn="l" defTabSz="457200" rtl="0" eaLnBrk="1" fontAlgn="auto" latinLnBrk="0" hangingPunct="1">
              <a:lnSpc>
                <a:spcPct val="100000"/>
              </a:lnSpc>
              <a:spcBef>
                <a:spcPts val="0"/>
              </a:spcBef>
              <a:spcAft>
                <a:spcPts val="0"/>
              </a:spcAft>
              <a:buClr>
                <a:srgbClr val="007373"/>
              </a:buClr>
              <a:buSzPct val="83928"/>
              <a:buFont typeface="Wingdings"/>
              <a:buChar char=""/>
              <a:tabLst>
                <a:tab pos="355600" algn="l"/>
              </a:tabLst>
              <a:defRPr/>
            </a:pPr>
            <a:r>
              <a:rPr kumimoji="0" sz="2800" b="0" i="0" u="none" strike="noStrike" kern="1200" cap="none" spc="-15" normalizeH="0" baseline="0" noProof="0" dirty="0">
                <a:ln>
                  <a:noFill/>
                </a:ln>
                <a:solidFill>
                  <a:srgbClr val="6C6C6C"/>
                </a:solidFill>
                <a:effectLst/>
                <a:uLnTx/>
                <a:uFillTx/>
                <a:latin typeface="Arial"/>
                <a:ea typeface="+mn-ea"/>
                <a:cs typeface="Arial"/>
              </a:rPr>
              <a:t>Stur</a:t>
            </a:r>
            <a:r>
              <a:rPr kumimoji="0" sz="2800" b="0" i="0" u="none" strike="noStrike" kern="1200" cap="none" spc="-10" normalizeH="0" baseline="0" noProof="0" dirty="0">
                <a:ln>
                  <a:noFill/>
                </a:ln>
                <a:solidFill>
                  <a:srgbClr val="6C6C6C"/>
                </a:solidFill>
                <a:effectLst/>
                <a:uLnTx/>
                <a:uFillTx/>
                <a:latin typeface="Arial"/>
                <a:ea typeface="+mn-ea"/>
                <a:cs typeface="Arial"/>
              </a:rPr>
              <a:t>g</a:t>
            </a:r>
            <a:r>
              <a:rPr kumimoji="0" sz="2800" b="0" i="0" u="none" strike="noStrike" kern="1200" cap="none" spc="-20" normalizeH="0" baseline="0" noProof="0" dirty="0">
                <a:ln>
                  <a:noFill/>
                </a:ln>
                <a:solidFill>
                  <a:srgbClr val="6C6C6C"/>
                </a:solidFill>
                <a:effectLst/>
                <a:uLnTx/>
                <a:uFillTx/>
                <a:latin typeface="Arial"/>
                <a:ea typeface="+mn-ea"/>
                <a:cs typeface="Arial"/>
              </a:rPr>
              <a:t>e</a:t>
            </a:r>
            <a:r>
              <a:rPr kumimoji="0" sz="2800" b="0" i="0" u="none" strike="noStrike" kern="1200" cap="none" spc="-15" normalizeH="0" baseline="0" noProof="0" dirty="0">
                <a:ln>
                  <a:noFill/>
                </a:ln>
                <a:solidFill>
                  <a:srgbClr val="6C6C6C"/>
                </a:solidFill>
                <a:effectLst/>
                <a:uLnTx/>
                <a:uFillTx/>
                <a:latin typeface="Arial"/>
                <a:ea typeface="+mn-ea"/>
                <a:cs typeface="Arial"/>
              </a:rPr>
              <a:t>o</a:t>
            </a:r>
            <a:r>
              <a:rPr kumimoji="0" sz="2800" b="0" i="0" u="none" strike="noStrike" kern="1200" cap="none" spc="-20" normalizeH="0" baseline="0" noProof="0" dirty="0">
                <a:ln>
                  <a:noFill/>
                </a:ln>
                <a:solidFill>
                  <a:srgbClr val="6C6C6C"/>
                </a:solidFill>
                <a:effectLst/>
                <a:uLnTx/>
                <a:uFillTx/>
                <a:latin typeface="Arial"/>
                <a:ea typeface="+mn-ea"/>
                <a:cs typeface="Arial"/>
              </a:rPr>
              <a:t>n</a:t>
            </a:r>
            <a:endParaRPr kumimoji="0" sz="28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
                <a:srgbClr val="007373"/>
              </a:buClr>
              <a:buSzTx/>
              <a:buFont typeface="Wingdings"/>
              <a:buChar char=""/>
              <a:tabLst/>
              <a:defRPr/>
            </a:pPr>
            <a:endParaRPr kumimoji="0" sz="3150" b="0" i="0" u="none" strike="noStrike" kern="1200" cap="none" spc="0" normalizeH="0" baseline="0" noProof="0" dirty="0">
              <a:ln>
                <a:noFill/>
              </a:ln>
              <a:solidFill>
                <a:prstClr val="black"/>
              </a:solidFill>
              <a:effectLst/>
              <a:uLnTx/>
              <a:uFillTx/>
              <a:latin typeface="Times New Roman"/>
              <a:ea typeface="+mn-ea"/>
              <a:cs typeface="Times New Roman"/>
            </a:endParaRPr>
          </a:p>
          <a:p>
            <a:pPr marL="356870" marR="3024505" lvl="0" indent="-344170" algn="l" defTabSz="457200" rtl="0" eaLnBrk="1" fontAlgn="auto" latinLnBrk="0" hangingPunct="1">
              <a:lnSpc>
                <a:spcPct val="107900"/>
              </a:lnSpc>
              <a:spcBef>
                <a:spcPts val="0"/>
              </a:spcBef>
              <a:spcAft>
                <a:spcPts val="0"/>
              </a:spcAft>
              <a:buClr>
                <a:srgbClr val="007373"/>
              </a:buClr>
              <a:buSzPct val="83928"/>
              <a:buFont typeface="Wingdings"/>
              <a:buChar char=""/>
              <a:tabLst>
                <a:tab pos="355600" algn="l"/>
              </a:tabLst>
              <a:defRPr/>
            </a:pPr>
            <a:r>
              <a:rPr kumimoji="0" sz="2800" b="0" i="0" u="none" strike="noStrike" kern="1200" cap="none" spc="-140" normalizeH="0" baseline="0" noProof="0" dirty="0">
                <a:ln>
                  <a:noFill/>
                </a:ln>
                <a:solidFill>
                  <a:srgbClr val="6C6C6C"/>
                </a:solidFill>
                <a:effectLst/>
                <a:uLnTx/>
                <a:uFillTx/>
                <a:latin typeface="Arial"/>
                <a:ea typeface="+mn-ea"/>
                <a:cs typeface="Arial"/>
              </a:rPr>
              <a:t>W</a:t>
            </a:r>
            <a:r>
              <a:rPr kumimoji="0" sz="2800" b="0" i="0" u="none" strike="noStrike" kern="1200" cap="none" spc="-20" normalizeH="0" baseline="0" noProof="0" dirty="0">
                <a:ln>
                  <a:noFill/>
                </a:ln>
                <a:solidFill>
                  <a:srgbClr val="6C6C6C"/>
                </a:solidFill>
                <a:effectLst/>
                <a:uLnTx/>
                <a:uFillTx/>
                <a:latin typeface="Arial"/>
                <a:ea typeface="+mn-ea"/>
                <a:cs typeface="Arial"/>
              </a:rPr>
              <a:t>a</a:t>
            </a:r>
            <a:r>
              <a:rPr kumimoji="0" sz="2800" b="0" i="0" u="none" strike="noStrike" kern="1200" cap="none" spc="-5" normalizeH="0" baseline="0" noProof="0" dirty="0">
                <a:ln>
                  <a:noFill/>
                </a:ln>
                <a:solidFill>
                  <a:srgbClr val="6C6C6C"/>
                </a:solidFill>
                <a:effectLst/>
                <a:uLnTx/>
                <a:uFillTx/>
                <a:latin typeface="Arial"/>
                <a:ea typeface="+mn-ea"/>
                <a:cs typeface="Arial"/>
              </a:rPr>
              <a:t>l</a:t>
            </a:r>
            <a:r>
              <a:rPr kumimoji="0" sz="2800" b="0" i="0" u="none" strike="noStrike" kern="1200" cap="none" spc="-10" normalizeH="0" baseline="0" noProof="0" dirty="0">
                <a:ln>
                  <a:noFill/>
                </a:ln>
                <a:solidFill>
                  <a:srgbClr val="6C6C6C"/>
                </a:solidFill>
                <a:effectLst/>
                <a:uLnTx/>
                <a:uFillTx/>
                <a:latin typeface="Arial"/>
                <a:ea typeface="+mn-ea"/>
                <a:cs typeface="Arial"/>
              </a:rPr>
              <a:t>l</a:t>
            </a:r>
            <a:r>
              <a:rPr kumimoji="0" sz="2800" b="0" i="0" u="none" strike="noStrike" kern="1200" cap="none" spc="-15" normalizeH="0" baseline="0" noProof="0" dirty="0">
                <a:ln>
                  <a:noFill/>
                </a:ln>
                <a:solidFill>
                  <a:srgbClr val="6C6C6C"/>
                </a:solidFill>
                <a:effectLst/>
                <a:uLnTx/>
                <a:uFillTx/>
                <a:latin typeface="Arial"/>
                <a:ea typeface="+mn-ea"/>
                <a:cs typeface="Arial"/>
              </a:rPr>
              <a:t>eye</a:t>
            </a:r>
            <a:r>
              <a:rPr kumimoji="0" sz="2800" b="0" i="0" u="none" strike="noStrike" kern="1200" cap="none" spc="-5" normalizeH="0" baseline="0" noProof="0" dirty="0">
                <a:ln>
                  <a:noFill/>
                </a:ln>
                <a:solidFill>
                  <a:srgbClr val="6C6C6C"/>
                </a:solidFill>
                <a:effectLst/>
                <a:uLnTx/>
                <a:uFillTx/>
                <a:latin typeface="Arial"/>
                <a:ea typeface="+mn-ea"/>
                <a:cs typeface="Arial"/>
              </a:rPr>
              <a:t> </a:t>
            </a:r>
            <a:r>
              <a:rPr kumimoji="0" sz="2800" b="0" i="0" u="none" strike="noStrike" kern="1200" cap="none" spc="-10" normalizeH="0" baseline="0" noProof="0" dirty="0">
                <a:ln>
                  <a:noFill/>
                </a:ln>
                <a:solidFill>
                  <a:srgbClr val="6C6C6C"/>
                </a:solidFill>
                <a:effectLst/>
                <a:uLnTx/>
                <a:uFillTx/>
                <a:latin typeface="Arial"/>
                <a:ea typeface="+mn-ea"/>
                <a:cs typeface="Arial"/>
              </a:rPr>
              <a:t>/</a:t>
            </a:r>
            <a:r>
              <a:rPr kumimoji="0" sz="2800" b="0" i="0" u="none" strike="noStrike" kern="1200" cap="none" spc="-15" normalizeH="0" baseline="0" noProof="0" dirty="0">
                <a:ln>
                  <a:noFill/>
                </a:ln>
                <a:solidFill>
                  <a:srgbClr val="6C6C6C"/>
                </a:solidFill>
                <a:effectLst/>
                <a:uLnTx/>
                <a:uFillTx/>
                <a:latin typeface="Arial"/>
                <a:ea typeface="+mn-ea"/>
                <a:cs typeface="Arial"/>
              </a:rPr>
              <a:t> Saug</a:t>
            </a:r>
            <a:r>
              <a:rPr kumimoji="0" sz="2800" b="0" i="0" u="none" strike="noStrike" kern="1200" cap="none" spc="-20" normalizeH="0" baseline="0" noProof="0" dirty="0">
                <a:ln>
                  <a:noFill/>
                </a:ln>
                <a:solidFill>
                  <a:srgbClr val="6C6C6C"/>
                </a:solidFill>
                <a:effectLst/>
                <a:uLnTx/>
                <a:uFillTx/>
                <a:latin typeface="Arial"/>
                <a:ea typeface="+mn-ea"/>
                <a:cs typeface="Arial"/>
              </a:rPr>
              <a:t>e</a:t>
            </a:r>
            <a:r>
              <a:rPr kumimoji="0" sz="2800" b="0" i="0" u="none" strike="noStrike" kern="1200" cap="none" spc="-10" normalizeH="0" baseline="0" noProof="0" dirty="0">
                <a:ln>
                  <a:noFill/>
                </a:ln>
                <a:solidFill>
                  <a:srgbClr val="6C6C6C"/>
                </a:solidFill>
                <a:effectLst/>
                <a:uLnTx/>
                <a:uFillTx/>
                <a:latin typeface="Arial"/>
                <a:ea typeface="+mn-ea"/>
                <a:cs typeface="Arial"/>
              </a:rPr>
              <a:t>y</a:t>
            </a:r>
            <a:r>
              <a:rPr kumimoji="0" sz="2800" b="0" i="0" u="none" strike="noStrike" kern="1200" cap="none" spc="-20" normalizeH="0" baseline="0" noProof="0" dirty="0">
                <a:ln>
                  <a:noFill/>
                </a:ln>
                <a:solidFill>
                  <a:srgbClr val="6C6C6C"/>
                </a:solidFill>
                <a:effectLst/>
                <a:uLnTx/>
                <a:uFillTx/>
                <a:latin typeface="Arial"/>
                <a:ea typeface="+mn-ea"/>
                <a:cs typeface="Arial"/>
              </a:rPr>
              <a:t>e</a:t>
            </a:r>
            <a:endParaRPr kumimoji="0" sz="28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37"/>
              </a:spcBef>
              <a:spcAft>
                <a:spcPts val="0"/>
              </a:spcAft>
              <a:buClr>
                <a:srgbClr val="007373"/>
              </a:buClr>
              <a:buSzTx/>
              <a:buFont typeface="Wingdings"/>
              <a:buChar char=""/>
              <a:tabLst/>
              <a:defRPr/>
            </a:pPr>
            <a:endParaRPr kumimoji="0" sz="3350" b="0" i="0" u="none" strike="noStrike" kern="1200" cap="none" spc="0" normalizeH="0" baseline="0" noProof="0" dirty="0">
              <a:ln>
                <a:noFill/>
              </a:ln>
              <a:solidFill>
                <a:prstClr val="black"/>
              </a:solidFill>
              <a:effectLst/>
              <a:uLnTx/>
              <a:uFillTx/>
              <a:latin typeface="Times New Roman"/>
              <a:ea typeface="+mn-ea"/>
              <a:cs typeface="Times New Roman"/>
            </a:endParaRPr>
          </a:p>
          <a:p>
            <a:pPr marL="355600" marR="0" lvl="0" indent="-342900" algn="l" defTabSz="457200" rtl="0" eaLnBrk="1" fontAlgn="auto" latinLnBrk="0" hangingPunct="1">
              <a:lnSpc>
                <a:spcPct val="100000"/>
              </a:lnSpc>
              <a:spcBef>
                <a:spcPts val="0"/>
              </a:spcBef>
              <a:spcAft>
                <a:spcPts val="0"/>
              </a:spcAft>
              <a:buClr>
                <a:srgbClr val="007373"/>
              </a:buClr>
              <a:buSzPct val="83928"/>
              <a:buFont typeface="Wingdings"/>
              <a:buChar char=""/>
              <a:tabLst>
                <a:tab pos="355600" algn="l"/>
              </a:tabLst>
              <a:defRPr/>
            </a:pPr>
            <a:r>
              <a:rPr kumimoji="0" sz="2800" b="0" i="0" u="none" strike="noStrike" kern="1200" cap="none" spc="-15" normalizeH="0" baseline="0" noProof="0" dirty="0">
                <a:ln>
                  <a:noFill/>
                </a:ln>
                <a:solidFill>
                  <a:srgbClr val="6C6C6C"/>
                </a:solidFill>
                <a:effectLst/>
                <a:uLnTx/>
                <a:uFillTx/>
                <a:latin typeface="Arial"/>
                <a:ea typeface="+mn-ea"/>
                <a:cs typeface="Arial"/>
              </a:rPr>
              <a:t>White</a:t>
            </a:r>
            <a:r>
              <a:rPr kumimoji="0" sz="2800" b="0" i="0" u="none" strike="noStrike" kern="1200" cap="none" spc="-10" normalizeH="0" baseline="0" noProof="0" dirty="0">
                <a:ln>
                  <a:noFill/>
                </a:ln>
                <a:solidFill>
                  <a:srgbClr val="6C6C6C"/>
                </a:solidFill>
                <a:effectLst/>
                <a:uLnTx/>
                <a:uFillTx/>
                <a:latin typeface="Arial"/>
                <a:ea typeface="+mn-ea"/>
                <a:cs typeface="Arial"/>
              </a:rPr>
              <a:t>fis</a:t>
            </a:r>
            <a:r>
              <a:rPr kumimoji="0" sz="2800" b="0" i="0" u="none" strike="noStrike" kern="1200" cap="none" spc="-20" normalizeH="0" baseline="0" noProof="0" dirty="0">
                <a:ln>
                  <a:noFill/>
                </a:ln>
                <a:solidFill>
                  <a:srgbClr val="6C6C6C"/>
                </a:solidFill>
                <a:effectLst/>
                <a:uLnTx/>
                <a:uFillTx/>
                <a:latin typeface="Arial"/>
                <a:ea typeface="+mn-ea"/>
                <a:cs typeface="Arial"/>
              </a:rPr>
              <a:t>h</a:t>
            </a:r>
            <a:endParaRPr kumimoji="0" sz="28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35"/>
              </a:spcBef>
              <a:spcAft>
                <a:spcPts val="0"/>
              </a:spcAft>
              <a:buClr>
                <a:srgbClr val="007373"/>
              </a:buClr>
              <a:buSzTx/>
              <a:buFont typeface="Wingdings"/>
              <a:buChar char=""/>
              <a:tabLst/>
              <a:defRPr/>
            </a:pPr>
            <a:endParaRPr kumimoji="0" sz="3350" b="0" i="0" u="none" strike="noStrike" kern="1200" cap="none" spc="0" normalizeH="0" baseline="0" noProof="0" dirty="0">
              <a:ln>
                <a:noFill/>
              </a:ln>
              <a:solidFill>
                <a:prstClr val="black"/>
              </a:solidFill>
              <a:effectLst/>
              <a:uLnTx/>
              <a:uFillTx/>
              <a:latin typeface="Times New Roman"/>
              <a:ea typeface="+mn-ea"/>
              <a:cs typeface="Times New Roman"/>
            </a:endParaRPr>
          </a:p>
          <a:p>
            <a:pPr marL="355600" marR="0" lvl="0" indent="-342900" algn="l" defTabSz="457200" rtl="0" eaLnBrk="1" fontAlgn="auto" latinLnBrk="0" hangingPunct="1">
              <a:lnSpc>
                <a:spcPct val="100000"/>
              </a:lnSpc>
              <a:spcBef>
                <a:spcPts val="0"/>
              </a:spcBef>
              <a:spcAft>
                <a:spcPts val="0"/>
              </a:spcAft>
              <a:buClr>
                <a:srgbClr val="007373"/>
              </a:buClr>
              <a:buSzPct val="83928"/>
              <a:buFont typeface="Wingdings"/>
              <a:buChar char=""/>
              <a:tabLst>
                <a:tab pos="355600" algn="l"/>
              </a:tabLst>
              <a:defRPr/>
            </a:pPr>
            <a:r>
              <a:rPr kumimoji="0" sz="2800" b="0" i="0" u="none" strike="noStrike" kern="1200" cap="none" spc="-20" normalizeH="0" baseline="0" noProof="0" dirty="0">
                <a:ln>
                  <a:noFill/>
                </a:ln>
                <a:solidFill>
                  <a:srgbClr val="6C6C6C"/>
                </a:solidFill>
                <a:effectLst/>
                <a:uLnTx/>
                <a:uFillTx/>
                <a:latin typeface="Arial"/>
                <a:ea typeface="+mn-ea"/>
                <a:cs typeface="Arial"/>
              </a:rPr>
              <a:t>Bass</a:t>
            </a:r>
            <a:endParaRPr kumimoji="0" sz="28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
                <a:srgbClr val="007373"/>
              </a:buClr>
              <a:buSzTx/>
              <a:buFont typeface="Wingdings"/>
              <a:buChar char=""/>
              <a:tabLst/>
              <a:defRPr/>
            </a:pPr>
            <a:endParaRPr kumimoji="0" sz="28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457200" rtl="0" eaLnBrk="1" fontAlgn="auto" latinLnBrk="0" hangingPunct="1">
              <a:lnSpc>
                <a:spcPct val="100000"/>
              </a:lnSpc>
              <a:spcBef>
                <a:spcPts val="40"/>
              </a:spcBef>
              <a:spcAft>
                <a:spcPts val="0"/>
              </a:spcAft>
              <a:buClr>
                <a:srgbClr val="007373"/>
              </a:buClr>
              <a:buSzTx/>
              <a:buFont typeface="Wingdings"/>
              <a:buChar char=""/>
              <a:tabLst/>
              <a:defRPr/>
            </a:pPr>
            <a:endParaRPr kumimoji="0" sz="3700" b="0" i="0" u="none" strike="noStrike" kern="1200" cap="none" spc="0" normalizeH="0" baseline="0" noProof="0" dirty="0">
              <a:ln>
                <a:noFill/>
              </a:ln>
              <a:solidFill>
                <a:prstClr val="black"/>
              </a:solidFill>
              <a:effectLst/>
              <a:uLnTx/>
              <a:uFillTx/>
              <a:latin typeface="Times New Roman"/>
              <a:ea typeface="+mn-ea"/>
              <a:cs typeface="Times New Roman"/>
            </a:endParaRPr>
          </a:p>
          <a:p>
            <a:pPr marL="355600" marR="0" lvl="0" indent="-342900" algn="l" defTabSz="457200" rtl="0" eaLnBrk="1" fontAlgn="auto" latinLnBrk="0" hangingPunct="1">
              <a:lnSpc>
                <a:spcPct val="100000"/>
              </a:lnSpc>
              <a:spcBef>
                <a:spcPts val="0"/>
              </a:spcBef>
              <a:spcAft>
                <a:spcPts val="0"/>
              </a:spcAft>
              <a:buClr>
                <a:srgbClr val="007373"/>
              </a:buClr>
              <a:buSzPct val="83928"/>
              <a:buFont typeface="Wingdings"/>
              <a:buChar char=""/>
              <a:tabLst>
                <a:tab pos="355600" algn="l"/>
              </a:tabLst>
              <a:defRPr/>
            </a:pPr>
            <a:r>
              <a:rPr kumimoji="0" sz="2800" b="0" i="0" u="none" strike="noStrike" kern="1200" cap="none" spc="-20" normalizeH="0" baseline="0" noProof="0" dirty="0">
                <a:ln>
                  <a:noFill/>
                </a:ln>
                <a:solidFill>
                  <a:srgbClr val="6C6C6C"/>
                </a:solidFill>
                <a:effectLst/>
                <a:uLnTx/>
                <a:uFillTx/>
                <a:latin typeface="Arial"/>
                <a:ea typeface="+mn-ea"/>
                <a:cs typeface="Arial"/>
              </a:rPr>
              <a:t>Pac</a:t>
            </a:r>
            <a:r>
              <a:rPr kumimoji="0" sz="2800" b="0" i="0" u="none" strike="noStrike" kern="1200" cap="none" spc="-5" normalizeH="0" baseline="0" noProof="0" dirty="0">
                <a:ln>
                  <a:noFill/>
                </a:ln>
                <a:solidFill>
                  <a:srgbClr val="6C6C6C"/>
                </a:solidFill>
                <a:effectLst/>
                <a:uLnTx/>
                <a:uFillTx/>
                <a:latin typeface="Arial"/>
                <a:ea typeface="+mn-ea"/>
                <a:cs typeface="Arial"/>
              </a:rPr>
              <a:t>i</a:t>
            </a:r>
            <a:r>
              <a:rPr kumimoji="0" sz="2800" b="0" i="0" u="none" strike="noStrike" kern="1200" cap="none" spc="-10" normalizeH="0" baseline="0" noProof="0" dirty="0">
                <a:ln>
                  <a:noFill/>
                </a:ln>
                <a:solidFill>
                  <a:srgbClr val="6C6C6C"/>
                </a:solidFill>
                <a:effectLst/>
                <a:uLnTx/>
                <a:uFillTx/>
                <a:latin typeface="Arial"/>
                <a:ea typeface="+mn-ea"/>
                <a:cs typeface="Arial"/>
              </a:rPr>
              <a:t>fic</a:t>
            </a:r>
            <a:r>
              <a:rPr kumimoji="0" sz="2800" b="0" i="0" u="none" strike="noStrike" kern="1200" cap="none" spc="-15" normalizeH="0" baseline="0" noProof="0" dirty="0">
                <a:ln>
                  <a:noFill/>
                </a:ln>
                <a:solidFill>
                  <a:srgbClr val="6C6C6C"/>
                </a:solidFill>
                <a:effectLst/>
                <a:uLnTx/>
                <a:uFillTx/>
                <a:latin typeface="Arial"/>
                <a:ea typeface="+mn-ea"/>
                <a:cs typeface="Arial"/>
              </a:rPr>
              <a:t> </a:t>
            </a:r>
            <a:r>
              <a:rPr kumimoji="0" sz="2800" b="0" i="0" u="none" strike="noStrike" kern="1200" cap="none" spc="-25" normalizeH="0" baseline="0" noProof="0" dirty="0">
                <a:ln>
                  <a:noFill/>
                </a:ln>
                <a:solidFill>
                  <a:srgbClr val="6C6C6C"/>
                </a:solidFill>
                <a:effectLst/>
                <a:uLnTx/>
                <a:uFillTx/>
                <a:latin typeface="Arial"/>
                <a:ea typeface="+mn-ea"/>
                <a:cs typeface="Arial"/>
              </a:rPr>
              <a:t>Wh</a:t>
            </a:r>
            <a:r>
              <a:rPr kumimoji="0" sz="2800" b="0" i="0" u="none" strike="noStrike" kern="1200" cap="none" spc="-5" normalizeH="0" baseline="0" noProof="0" dirty="0">
                <a:ln>
                  <a:noFill/>
                </a:ln>
                <a:solidFill>
                  <a:srgbClr val="6C6C6C"/>
                </a:solidFill>
                <a:effectLst/>
                <a:uLnTx/>
                <a:uFillTx/>
                <a:latin typeface="Arial"/>
                <a:ea typeface="+mn-ea"/>
                <a:cs typeface="Arial"/>
              </a:rPr>
              <a:t>i</a:t>
            </a:r>
            <a:r>
              <a:rPr kumimoji="0" sz="2800" b="0" i="0" u="none" strike="noStrike" kern="1200" cap="none" spc="-10" normalizeH="0" baseline="0" noProof="0" dirty="0">
                <a:ln>
                  <a:noFill/>
                </a:ln>
                <a:solidFill>
                  <a:srgbClr val="6C6C6C"/>
                </a:solidFill>
                <a:effectLst/>
                <a:uLnTx/>
                <a:uFillTx/>
                <a:latin typeface="Arial"/>
                <a:ea typeface="+mn-ea"/>
                <a:cs typeface="Arial"/>
              </a:rPr>
              <a:t>t</a:t>
            </a:r>
            <a:r>
              <a:rPr kumimoji="0" sz="2800" b="0" i="0" u="none" strike="noStrike" kern="1200" cap="none" spc="0" normalizeH="0" baseline="0" noProof="0" dirty="0">
                <a:ln>
                  <a:noFill/>
                </a:ln>
                <a:solidFill>
                  <a:srgbClr val="6C6C6C"/>
                </a:solidFill>
                <a:effectLst/>
                <a:uLnTx/>
                <a:uFillTx/>
                <a:latin typeface="Arial"/>
                <a:ea typeface="+mn-ea"/>
                <a:cs typeface="Arial"/>
              </a:rPr>
              <a:t>e</a:t>
            </a:r>
            <a:r>
              <a:rPr kumimoji="0" sz="2800" b="0" i="0" u="none" strike="noStrike" kern="1200" cap="none" spc="-5" normalizeH="0" baseline="0" noProof="0" dirty="0">
                <a:ln>
                  <a:noFill/>
                </a:ln>
                <a:solidFill>
                  <a:srgbClr val="6C6C6C"/>
                </a:solidFill>
                <a:effectLst/>
                <a:uLnTx/>
                <a:uFillTx/>
                <a:latin typeface="Arial"/>
                <a:ea typeface="+mn-ea"/>
                <a:cs typeface="Arial"/>
              </a:rPr>
              <a:t>-</a:t>
            </a:r>
            <a:r>
              <a:rPr kumimoji="0" sz="2800" b="0" i="0" u="none" strike="noStrike" kern="1200" cap="none" spc="-10" normalizeH="0" baseline="0" noProof="0" dirty="0">
                <a:ln>
                  <a:noFill/>
                </a:ln>
                <a:solidFill>
                  <a:srgbClr val="6C6C6C"/>
                </a:solidFill>
                <a:effectLst/>
                <a:uLnTx/>
                <a:uFillTx/>
                <a:latin typeface="Arial"/>
                <a:ea typeface="+mn-ea"/>
                <a:cs typeface="Arial"/>
              </a:rPr>
              <a:t>l</a:t>
            </a:r>
            <a:r>
              <a:rPr kumimoji="0" sz="2800" b="0" i="0" u="none" strike="noStrike" kern="1200" cap="none" spc="-15" normalizeH="0" baseline="0" noProof="0" dirty="0">
                <a:ln>
                  <a:noFill/>
                </a:ln>
                <a:solidFill>
                  <a:srgbClr val="6C6C6C"/>
                </a:solidFill>
                <a:effectLst/>
                <a:uLnTx/>
                <a:uFillTx/>
                <a:latin typeface="Arial"/>
                <a:ea typeface="+mn-ea"/>
                <a:cs typeface="Arial"/>
              </a:rPr>
              <a:t>e</a:t>
            </a:r>
            <a:r>
              <a:rPr kumimoji="0" sz="2800" b="0" i="0" u="none" strike="noStrike" kern="1200" cap="none" spc="-20" normalizeH="0" baseline="0" noProof="0" dirty="0">
                <a:ln>
                  <a:noFill/>
                </a:ln>
                <a:solidFill>
                  <a:srgbClr val="6C6C6C"/>
                </a:solidFill>
                <a:effectLst/>
                <a:uLnTx/>
                <a:uFillTx/>
                <a:latin typeface="Arial"/>
                <a:ea typeface="+mn-ea"/>
                <a:cs typeface="Arial"/>
              </a:rPr>
              <a:t>g</a:t>
            </a:r>
            <a:r>
              <a:rPr kumimoji="0" sz="2800" b="0" i="0" u="none" strike="noStrike" kern="1200" cap="none" spc="-15" normalizeH="0" baseline="0" noProof="0" dirty="0">
                <a:ln>
                  <a:noFill/>
                </a:ln>
                <a:solidFill>
                  <a:srgbClr val="6C6C6C"/>
                </a:solidFill>
                <a:effectLst/>
                <a:uLnTx/>
                <a:uFillTx/>
                <a:latin typeface="Arial"/>
                <a:ea typeface="+mn-ea"/>
                <a:cs typeface="Arial"/>
              </a:rPr>
              <a:t>g</a:t>
            </a:r>
            <a:r>
              <a:rPr kumimoji="0" sz="2800" b="0" i="0" u="none" strike="noStrike" kern="1200" cap="none" spc="-20" normalizeH="0" baseline="0" noProof="0" dirty="0">
                <a:ln>
                  <a:noFill/>
                </a:ln>
                <a:solidFill>
                  <a:srgbClr val="6C6C6C"/>
                </a:solidFill>
                <a:effectLst/>
                <a:uLnTx/>
                <a:uFillTx/>
                <a:latin typeface="Arial"/>
                <a:ea typeface="+mn-ea"/>
                <a:cs typeface="Arial"/>
              </a:rPr>
              <a:t>ed</a:t>
            </a:r>
            <a:r>
              <a:rPr kumimoji="0" sz="2800" b="0" i="0" u="none" strike="noStrike" kern="1200" cap="none" spc="15" normalizeH="0" baseline="0" noProof="0" dirty="0">
                <a:ln>
                  <a:noFill/>
                </a:ln>
                <a:solidFill>
                  <a:srgbClr val="6C6C6C"/>
                </a:solidFill>
                <a:effectLst/>
                <a:uLnTx/>
                <a:uFillTx/>
                <a:latin typeface="Arial"/>
                <a:ea typeface="+mn-ea"/>
                <a:cs typeface="Arial"/>
              </a:rPr>
              <a:t> </a:t>
            </a:r>
            <a:r>
              <a:rPr kumimoji="0" sz="2800" b="0" i="0" u="none" strike="noStrike" kern="1200" cap="none" spc="-15" normalizeH="0" baseline="0" noProof="0" dirty="0">
                <a:ln>
                  <a:noFill/>
                </a:ln>
                <a:solidFill>
                  <a:srgbClr val="6C6C6C"/>
                </a:solidFill>
                <a:effectLst/>
                <a:uLnTx/>
                <a:uFillTx/>
                <a:latin typeface="Arial"/>
                <a:ea typeface="+mn-ea"/>
                <a:cs typeface="Arial"/>
              </a:rPr>
              <a:t>Shr</a:t>
            </a:r>
            <a:r>
              <a:rPr kumimoji="0" sz="2800" b="0" i="0" u="none" strike="noStrike" kern="1200" cap="none" spc="-5" normalizeH="0" baseline="0" noProof="0" dirty="0">
                <a:ln>
                  <a:noFill/>
                </a:ln>
                <a:solidFill>
                  <a:srgbClr val="6C6C6C"/>
                </a:solidFill>
                <a:effectLst/>
                <a:uLnTx/>
                <a:uFillTx/>
                <a:latin typeface="Arial"/>
                <a:ea typeface="+mn-ea"/>
                <a:cs typeface="Arial"/>
              </a:rPr>
              <a:t>i</a:t>
            </a:r>
            <a:r>
              <a:rPr kumimoji="0" sz="2800" b="0" i="0" u="none" strike="noStrike" kern="1200" cap="none" spc="-20" normalizeH="0" baseline="0" noProof="0" dirty="0">
                <a:ln>
                  <a:noFill/>
                </a:ln>
                <a:solidFill>
                  <a:srgbClr val="6C6C6C"/>
                </a:solidFill>
                <a:effectLst/>
                <a:uLnTx/>
                <a:uFillTx/>
                <a:latin typeface="Arial"/>
                <a:ea typeface="+mn-ea"/>
                <a:cs typeface="Arial"/>
              </a:rPr>
              <a:t>mp</a:t>
            </a:r>
            <a:endParaRPr kumimoji="0" sz="2800" b="0" i="0" u="none" strike="noStrike" kern="1200" cap="none" spc="0" normalizeH="0" baseline="0" noProof="0" dirty="0">
              <a:ln>
                <a:noFill/>
              </a:ln>
              <a:solidFill>
                <a:prstClr val="black"/>
              </a:solidFill>
              <a:effectLst/>
              <a:uLnTx/>
              <a:uFillTx/>
              <a:latin typeface="Arial"/>
              <a:ea typeface="+mn-ea"/>
              <a:cs typeface="Arial"/>
            </a:endParaRPr>
          </a:p>
        </p:txBody>
      </p:sp>
      <p:sp>
        <p:nvSpPr>
          <p:cNvPr id="9" name="object 9"/>
          <p:cNvSpPr/>
          <p:nvPr/>
        </p:nvSpPr>
        <p:spPr>
          <a:xfrm>
            <a:off x="3996564" y="2230653"/>
            <a:ext cx="2736341" cy="1042644"/>
          </a:xfrm>
          <a:prstGeom prst="rect">
            <a:avLst/>
          </a:prstGeom>
          <a:blipFill>
            <a:blip r:embed="rId7"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7441057" y="4400309"/>
            <a:ext cx="2808350" cy="1298829"/>
          </a:xfrm>
          <a:prstGeom prst="rect">
            <a:avLst/>
          </a:prstGeom>
          <a:blipFill>
            <a:blip r:embed="rId8"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7151496" y="2170696"/>
            <a:ext cx="3097910" cy="1097394"/>
          </a:xfrm>
          <a:prstGeom prst="rect">
            <a:avLst/>
          </a:prstGeom>
          <a:blipFill>
            <a:blip r:embed="rId9"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6540373" y="5760944"/>
            <a:ext cx="3082671" cy="1008113"/>
          </a:xfrm>
          <a:prstGeom prst="rect">
            <a:avLst/>
          </a:prstGeom>
          <a:blipFill>
            <a:blip r:embed="rId10"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06696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502153" y="2"/>
            <a:ext cx="9165849" cy="6855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18887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39616" y="-202646"/>
            <a:ext cx="7885112" cy="1196975"/>
          </a:xfrm>
        </p:spPr>
        <p:txBody>
          <a:bodyPr/>
          <a:lstStyle/>
          <a:p>
            <a:r>
              <a:rPr lang="en-CA" sz="4000" dirty="0"/>
              <a:t>Pacific White Shrimp</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38734" y="2249489"/>
            <a:ext cx="2613051" cy="2613051"/>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6200" y="2213992"/>
            <a:ext cx="2771800" cy="2771800"/>
          </a:xfrm>
          <a:prstGeom prst="rect">
            <a:avLst/>
          </a:prstGeom>
        </p:spPr>
      </p:pic>
      <p:pic>
        <p:nvPicPr>
          <p:cNvPr id="10024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4448" y="548681"/>
            <a:ext cx="366395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24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4752" y="807180"/>
            <a:ext cx="4773283" cy="137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6480" y="3075359"/>
            <a:ext cx="5864912" cy="3387600"/>
          </a:xfrm>
          <a:prstGeom prst="rect">
            <a:avLst/>
          </a:prstGeom>
        </p:spPr>
      </p:pic>
    </p:spTree>
    <p:extLst>
      <p:ext uri="{BB962C8B-B14F-4D97-AF65-F5344CB8AC3E}">
        <p14:creationId xmlns:p14="http://schemas.microsoft.com/office/powerpoint/2010/main" val="2403170611"/>
      </p:ext>
    </p:extLst>
  </p:cSld>
  <p:clrMapOvr>
    <a:masterClrMapping/>
  </p:clrMapOvr>
  <p:transition spd="med">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5" name="Content Placeholder 4"/>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1524000" y="2"/>
            <a:ext cx="9144000" cy="6615113"/>
          </a:xfrm>
        </p:spPr>
      </p:pic>
      <p:pic>
        <p:nvPicPr>
          <p:cNvPr id="335877"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4" y="3267077"/>
            <a:ext cx="4787900"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5878" name="Picture 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5879" name="TextBox 7"/>
          <p:cNvSpPr txBox="1">
            <a:spLocks noChangeArrowheads="1"/>
          </p:cNvSpPr>
          <p:nvPr/>
        </p:nvSpPr>
        <p:spPr bwMode="auto">
          <a:xfrm>
            <a:off x="2782894" y="404819"/>
            <a:ext cx="48525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CA" sz="3600" b="1" i="0" u="none" strike="noStrike" kern="1200" cap="none" spc="0" normalizeH="0" baseline="0" noProof="0">
                <a:ln>
                  <a:noFill/>
                </a:ln>
                <a:solidFill>
                  <a:srgbClr val="000000"/>
                </a:solidFill>
                <a:effectLst/>
                <a:uLnTx/>
                <a:uFillTx/>
                <a:latin typeface="Arial" pitchFamily="34" charset="0"/>
                <a:ea typeface="+mn-ea"/>
                <a:cs typeface="+mn-cs"/>
              </a:rPr>
              <a:t>GTA live fish markets</a:t>
            </a:r>
          </a:p>
        </p:txBody>
      </p:sp>
    </p:spTree>
    <p:extLst>
      <p:ext uri="{BB962C8B-B14F-4D97-AF65-F5344CB8AC3E}">
        <p14:creationId xmlns:p14="http://schemas.microsoft.com/office/powerpoint/2010/main" val="17723345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7" name="Content Placeholder 4"/>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1524000" y="0"/>
            <a:ext cx="9144000" cy="6858000"/>
          </a:xfrm>
        </p:spPr>
      </p:pic>
    </p:spTree>
    <p:extLst>
      <p:ext uri="{BB962C8B-B14F-4D97-AF65-F5344CB8AC3E}">
        <p14:creationId xmlns:p14="http://schemas.microsoft.com/office/powerpoint/2010/main" val="31070075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1" name="Content Placeholder 4"/>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1608138" y="0"/>
            <a:ext cx="9144000" cy="6858000"/>
          </a:xfrm>
        </p:spPr>
      </p:pic>
    </p:spTree>
    <p:extLst>
      <p:ext uri="{BB962C8B-B14F-4D97-AF65-F5344CB8AC3E}">
        <p14:creationId xmlns:p14="http://schemas.microsoft.com/office/powerpoint/2010/main" val="10203170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5" name="Content Placeholder 4"/>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1608138" y="0"/>
            <a:ext cx="9059862" cy="6858000"/>
          </a:xfrm>
        </p:spPr>
      </p:pic>
    </p:spTree>
    <p:extLst>
      <p:ext uri="{BB962C8B-B14F-4D97-AF65-F5344CB8AC3E}">
        <p14:creationId xmlns:p14="http://schemas.microsoft.com/office/powerpoint/2010/main" val="20186424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1" y="-62549"/>
            <a:ext cx="9229655" cy="6920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631504" y="703543"/>
            <a:ext cx="8683596"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CA" sz="2400" b="1" i="0" u="none" strike="noStrike" kern="1200" cap="none" spc="0" normalizeH="0" baseline="0" noProof="0" dirty="0">
                <a:ln>
                  <a:noFill/>
                </a:ln>
                <a:solidFill>
                  <a:srgbClr val="FFFFFF"/>
                </a:solidFill>
                <a:effectLst/>
                <a:uLnTx/>
                <a:uFillTx/>
                <a:latin typeface="Arial" pitchFamily="34" charset="0"/>
                <a:ea typeface="+mn-ea"/>
                <a:cs typeface="+mn-cs"/>
              </a:rPr>
              <a:t>Organic Aquaculture Production – Standards under CGSB</a:t>
            </a:r>
          </a:p>
        </p:txBody>
      </p:sp>
    </p:spTree>
    <p:extLst>
      <p:ext uri="{BB962C8B-B14F-4D97-AF65-F5344CB8AC3E}">
        <p14:creationId xmlns:p14="http://schemas.microsoft.com/office/powerpoint/2010/main" val="9987789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1590004" y="837625"/>
            <a:ext cx="9144940" cy="1046212"/>
          </a:xfrm>
        </p:spPr>
        <p:txBody>
          <a:bodyPr/>
          <a:lstStyle/>
          <a:p>
            <a:pPr algn="ctr">
              <a:lnSpc>
                <a:spcPct val="90000"/>
              </a:lnSpc>
            </a:pPr>
            <a:r>
              <a:rPr lang="en-US" sz="4400" i="1" dirty="0">
                <a:solidFill>
                  <a:srgbClr val="92D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Moose Cree Aquaponics</a:t>
            </a:r>
            <a:endParaRPr lang="en-CA" sz="4400" i="1" dirty="0">
              <a:solidFill>
                <a:srgbClr val="92D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9221" name="ZoneTexte 4"/>
          <p:cNvSpPr txBox="1">
            <a:spLocks noChangeArrowheads="1"/>
          </p:cNvSpPr>
          <p:nvPr/>
        </p:nvSpPr>
        <p:spPr bwMode="auto">
          <a:xfrm>
            <a:off x="1524000" y="4820533"/>
            <a:ext cx="3203848" cy="1277273"/>
          </a:xfrm>
          <a:prstGeom prst="rect">
            <a:avLst/>
          </a:prstGeom>
          <a:noFill/>
          <a:ln w="9525">
            <a:noFill/>
            <a:miter lim="800000"/>
            <a:headEnd/>
            <a:tailEnd/>
          </a:ln>
        </p:spPr>
        <p:txBody>
          <a:bodyPr wrap="square">
            <a:spAutoFit/>
          </a:bodyPr>
          <a:lstStyle/>
          <a:p>
            <a:pPr algn="ctr">
              <a:defRPr/>
            </a:pPr>
            <a:r>
              <a:rPr lang="en-CA" sz="1200" dirty="0">
                <a:solidFill>
                  <a:schemeClr val="accent4">
                    <a:lumMod val="50000"/>
                  </a:schemeClr>
                </a:solidFill>
                <a:latin typeface="Arial" pitchFamily="34" charset="0"/>
              </a:rPr>
              <a:t>Prepared by:</a:t>
            </a:r>
          </a:p>
          <a:p>
            <a:pPr algn="ctr">
              <a:defRPr/>
            </a:pPr>
            <a:endParaRPr lang="en-CA" sz="500" dirty="0">
              <a:solidFill>
                <a:schemeClr val="accent4">
                  <a:lumMod val="50000"/>
                </a:schemeClr>
              </a:solidFill>
              <a:latin typeface="Arial" pitchFamily="34" charset="0"/>
            </a:endParaRPr>
          </a:p>
          <a:p>
            <a:pPr algn="ctr">
              <a:defRPr/>
            </a:pPr>
            <a:r>
              <a:rPr lang="en-CA" sz="1200" dirty="0">
                <a:solidFill>
                  <a:schemeClr val="accent4">
                    <a:lumMod val="50000"/>
                  </a:schemeClr>
                </a:solidFill>
                <a:latin typeface="Arial" pitchFamily="34" charset="0"/>
              </a:rPr>
              <a:t>Canadian Aquaculture Systems Inc.</a:t>
            </a:r>
          </a:p>
          <a:p>
            <a:pPr algn="ctr">
              <a:defRPr/>
            </a:pPr>
            <a:r>
              <a:rPr lang="en-CA" sz="1200" dirty="0">
                <a:solidFill>
                  <a:schemeClr val="accent4">
                    <a:lumMod val="50000"/>
                  </a:schemeClr>
                </a:solidFill>
                <a:latin typeface="Arial" pitchFamily="34" charset="0"/>
              </a:rPr>
              <a:t>1076 Tillison Avenue</a:t>
            </a:r>
          </a:p>
          <a:p>
            <a:pPr algn="ctr">
              <a:defRPr/>
            </a:pPr>
            <a:r>
              <a:rPr lang="en-CA" sz="1200" dirty="0">
                <a:solidFill>
                  <a:schemeClr val="accent4">
                    <a:lumMod val="50000"/>
                  </a:schemeClr>
                </a:solidFill>
                <a:latin typeface="Arial" pitchFamily="34" charset="0"/>
              </a:rPr>
              <a:t>Cobourg, ON Canada  K9A 5N4</a:t>
            </a:r>
          </a:p>
          <a:p>
            <a:pPr algn="ctr">
              <a:defRPr/>
            </a:pPr>
            <a:r>
              <a:rPr lang="en-CA" sz="1200" dirty="0">
                <a:solidFill>
                  <a:schemeClr val="accent4">
                    <a:lumMod val="50000"/>
                  </a:schemeClr>
                </a:solidFill>
                <a:latin typeface="Arial" pitchFamily="34" charset="0"/>
              </a:rPr>
              <a:t>+1 905 377 8501</a:t>
            </a:r>
          </a:p>
          <a:p>
            <a:pPr algn="ctr">
              <a:defRPr/>
            </a:pPr>
            <a:r>
              <a:rPr lang="en-CA" sz="1200" dirty="0">
                <a:solidFill>
                  <a:schemeClr val="accent4">
                    <a:lumMod val="50000"/>
                  </a:schemeClr>
                </a:solidFill>
                <a:latin typeface="Arial" pitchFamily="34" charset="0"/>
                <a:hlinkClick r:id="rId3"/>
              </a:rPr>
              <a:t>www.canadianaquaculturesystems.com</a:t>
            </a:r>
            <a:endParaRPr lang="en-CA" sz="1200" dirty="0">
              <a:solidFill>
                <a:schemeClr val="accent4">
                  <a:lumMod val="50000"/>
                </a:schemeClr>
              </a:solidFill>
              <a:latin typeface="Arial" pitchFamily="34" charset="0"/>
            </a:endParaRPr>
          </a:p>
        </p:txBody>
      </p:sp>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l="1743" t="7832" r="1830" b="2878"/>
          <a:stretch/>
        </p:blipFill>
        <p:spPr>
          <a:xfrm>
            <a:off x="1569720" y="3036297"/>
            <a:ext cx="9052560" cy="1773775"/>
          </a:xfrm>
          <a:prstGeom prst="rect">
            <a:avLst/>
          </a:prstGeom>
        </p:spPr>
      </p:pic>
      <p:sp>
        <p:nvSpPr>
          <p:cNvPr id="10" name="ZoneTexte 4"/>
          <p:cNvSpPr txBox="1">
            <a:spLocks noChangeArrowheads="1"/>
          </p:cNvSpPr>
          <p:nvPr/>
        </p:nvSpPr>
        <p:spPr bwMode="auto">
          <a:xfrm>
            <a:off x="7320136" y="4820532"/>
            <a:ext cx="3203848" cy="1308050"/>
          </a:xfrm>
          <a:prstGeom prst="rect">
            <a:avLst/>
          </a:prstGeom>
          <a:noFill/>
          <a:ln w="9525">
            <a:noFill/>
            <a:miter lim="800000"/>
            <a:headEnd/>
            <a:tailEnd/>
          </a:ln>
        </p:spPr>
        <p:txBody>
          <a:bodyPr wrap="square">
            <a:spAutoFit/>
          </a:bodyPr>
          <a:lstStyle/>
          <a:p>
            <a:pPr algn="ctr">
              <a:defRPr/>
            </a:pPr>
            <a:r>
              <a:rPr lang="en-CA" sz="1200" dirty="0">
                <a:solidFill>
                  <a:schemeClr val="accent4">
                    <a:lumMod val="50000"/>
                  </a:schemeClr>
                </a:solidFill>
                <a:latin typeface="Arial" pitchFamily="34" charset="0"/>
              </a:rPr>
              <a:t>Project Lead:</a:t>
            </a:r>
          </a:p>
          <a:p>
            <a:pPr algn="ctr">
              <a:defRPr/>
            </a:pPr>
            <a:endParaRPr lang="en-CA" sz="500" dirty="0">
              <a:solidFill>
                <a:schemeClr val="accent4">
                  <a:lumMod val="50000"/>
                </a:schemeClr>
              </a:solidFill>
              <a:latin typeface="Arial" pitchFamily="34" charset="0"/>
            </a:endParaRPr>
          </a:p>
          <a:p>
            <a:pPr algn="ctr"/>
            <a:r>
              <a:rPr lang="en-CA" sz="1200" dirty="0">
                <a:solidFill>
                  <a:schemeClr val="accent4">
                    <a:lumMod val="50000"/>
                  </a:schemeClr>
                </a:solidFill>
              </a:rPr>
              <a:t>Moose Cree First Nation</a:t>
            </a:r>
          </a:p>
          <a:p>
            <a:pPr algn="ctr"/>
            <a:r>
              <a:rPr lang="en-CA" sz="1200" dirty="0">
                <a:solidFill>
                  <a:schemeClr val="accent4">
                    <a:lumMod val="50000"/>
                  </a:schemeClr>
                </a:solidFill>
              </a:rPr>
              <a:t>22 Jonathan </a:t>
            </a:r>
            <a:r>
              <a:rPr lang="en-CA" sz="1200" dirty="0" err="1">
                <a:solidFill>
                  <a:schemeClr val="accent4">
                    <a:lumMod val="50000"/>
                  </a:schemeClr>
                </a:solidFill>
              </a:rPr>
              <a:t>Cheechoo</a:t>
            </a:r>
            <a:r>
              <a:rPr lang="en-CA" sz="1200" dirty="0">
                <a:solidFill>
                  <a:schemeClr val="accent4">
                    <a:lumMod val="50000"/>
                  </a:schemeClr>
                </a:solidFill>
              </a:rPr>
              <a:t> Drive, Box 190</a:t>
            </a:r>
          </a:p>
          <a:p>
            <a:pPr algn="ctr"/>
            <a:r>
              <a:rPr lang="en-CA" sz="1200" dirty="0">
                <a:solidFill>
                  <a:schemeClr val="accent4">
                    <a:lumMod val="50000"/>
                  </a:schemeClr>
                </a:solidFill>
              </a:rPr>
              <a:t>Moose Factory, ON    P0L 1W0</a:t>
            </a:r>
          </a:p>
          <a:p>
            <a:pPr algn="ctr">
              <a:defRPr/>
            </a:pPr>
            <a:r>
              <a:rPr lang="en-CA" sz="1200" dirty="0">
                <a:solidFill>
                  <a:schemeClr val="accent4">
                    <a:lumMod val="50000"/>
                  </a:schemeClr>
                </a:solidFill>
                <a:latin typeface="Arial" pitchFamily="34" charset="0"/>
              </a:rPr>
              <a:t>+1 705 </a:t>
            </a:r>
            <a:r>
              <a:rPr lang="en-CA" sz="1200" dirty="0">
                <a:solidFill>
                  <a:schemeClr val="accent4">
                    <a:lumMod val="50000"/>
                  </a:schemeClr>
                </a:solidFill>
              </a:rPr>
              <a:t>658 4619 ext. 231</a:t>
            </a:r>
          </a:p>
          <a:p>
            <a:pPr algn="ctr">
              <a:defRPr/>
            </a:pPr>
            <a:r>
              <a:rPr lang="en-CA" sz="1200" u="sng" dirty="0">
                <a:hlinkClick r:id="rId5"/>
              </a:rPr>
              <a:t>www.moosecree.com</a:t>
            </a:r>
            <a:endParaRPr lang="en-CA" sz="1200" dirty="0">
              <a:solidFill>
                <a:schemeClr val="accent4">
                  <a:lumMod val="50000"/>
                </a:schemeClr>
              </a:solidFill>
              <a:latin typeface="Arial" pitchFamily="34" charset="0"/>
            </a:endParaRPr>
          </a:p>
        </p:txBody>
      </p:sp>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30442" y="6097805"/>
            <a:ext cx="2001640" cy="734110"/>
          </a:xfrm>
          <a:prstGeom prst="rect">
            <a:avLst/>
          </a:prstGeom>
        </p:spPr>
      </p:pic>
      <p:pic>
        <p:nvPicPr>
          <p:cNvPr id="12" name="Content Placeholder 4" descr="Moose Cree Logo 2"/>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7601642" y="6084784"/>
            <a:ext cx="2640836" cy="6866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6642" y="45356"/>
            <a:ext cx="8911687" cy="1280890"/>
          </a:xfrm>
        </p:spPr>
        <p:txBody>
          <a:bodyPr/>
          <a:lstStyle/>
          <a:p>
            <a:r>
              <a:rPr lang="en-US" dirty="0">
                <a:effectLst>
                  <a:outerShdw blurRad="38100" dist="38100" dir="2700000" algn="tl">
                    <a:srgbClr val="000000">
                      <a:alpha val="43137"/>
                    </a:srgbClr>
                  </a:outerShdw>
                </a:effectLst>
              </a:rPr>
              <a:t>Why Aquaponics?</a:t>
            </a:r>
            <a:endParaRPr lang="en-CA"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535667" y="1233064"/>
            <a:ext cx="9144000" cy="989521"/>
          </a:xfrm>
        </p:spPr>
        <p:txBody>
          <a:bodyPr/>
          <a:lstStyle/>
          <a:p>
            <a:r>
              <a:rPr lang="en-US" b="1" dirty="0"/>
              <a:t>Nitrate is a by-product in intensive aquaculture systems.  It is also essential for plant growth</a:t>
            </a:r>
            <a:endParaRPr lang="en-CA" sz="2400" b="1" dirty="0"/>
          </a:p>
          <a:p>
            <a:endParaRPr lang="en-CA" dirty="0"/>
          </a:p>
        </p:txBody>
      </p:sp>
      <p:sp>
        <p:nvSpPr>
          <p:cNvPr id="5" name="TextBox 4"/>
          <p:cNvSpPr txBox="1"/>
          <p:nvPr/>
        </p:nvSpPr>
        <p:spPr>
          <a:xfrm>
            <a:off x="8716161" y="3891852"/>
            <a:ext cx="1512168" cy="307777"/>
          </a:xfrm>
          <a:prstGeom prst="rect">
            <a:avLst/>
          </a:prstGeom>
          <a:noFill/>
        </p:spPr>
        <p:txBody>
          <a:bodyPr wrap="square" rtlCol="0">
            <a:spAutoFit/>
          </a:bodyPr>
          <a:lstStyle/>
          <a:p>
            <a:r>
              <a:rPr lang="en-CA" sz="1400" dirty="0">
                <a:hlinkClick r:id="rId3"/>
              </a:rPr>
              <a:t>www.sfi.mtu.edu</a:t>
            </a:r>
            <a:endParaRPr lang="en-CA" sz="1400" dirty="0"/>
          </a:p>
        </p:txBody>
      </p:sp>
      <p:pic>
        <p:nvPicPr>
          <p:cNvPr id="7" name="Picture 2" descr="http://www.sfi.mtu.edu/images/Aquaponics%20diagram.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4202" b="11144"/>
          <a:stretch/>
        </p:blipFill>
        <p:spPr bwMode="auto">
          <a:xfrm>
            <a:off x="5735960" y="2329370"/>
            <a:ext cx="4389994" cy="1644934"/>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bwMode="auto">
          <a:xfrm>
            <a:off x="1524001" y="2249668"/>
            <a:ext cx="4056277" cy="43813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0000"/>
              </a:lnSpc>
              <a:spcBef>
                <a:spcPts val="600"/>
              </a:spcBef>
              <a:spcAft>
                <a:spcPct val="0"/>
              </a:spcAft>
              <a:buClr>
                <a:schemeClr val="accent1">
                  <a:lumMod val="75000"/>
                </a:schemeClr>
              </a:buClr>
              <a:buSzPct val="85000"/>
              <a:buFont typeface="Wingdings" pitchFamily="2" charset="2"/>
              <a:buChar char="v"/>
              <a:defRPr lang="en-US" sz="3200" kern="1200" dirty="0" smtClean="0">
                <a:solidFill>
                  <a:schemeClr val="accent4">
                    <a:lumMod val="50000"/>
                  </a:schemeClr>
                </a:solidFill>
                <a:effectLst/>
                <a:latin typeface="Arial" pitchFamily="34" charset="0"/>
                <a:ea typeface="+mn-ea"/>
                <a:cs typeface="+mn-cs"/>
              </a:defRPr>
            </a:lvl1pPr>
            <a:lvl2pPr marL="742950" indent="-285750" algn="l" rtl="0" eaLnBrk="0" fontAlgn="base" hangingPunct="0">
              <a:lnSpc>
                <a:spcPct val="90000"/>
              </a:lnSpc>
              <a:spcBef>
                <a:spcPts val="600"/>
              </a:spcBef>
              <a:spcAft>
                <a:spcPct val="0"/>
              </a:spcAft>
              <a:buClr>
                <a:schemeClr val="bg2">
                  <a:lumMod val="75000"/>
                </a:schemeClr>
              </a:buClr>
              <a:buSzPct val="75000"/>
              <a:buFont typeface="Wingdings" pitchFamily="2" charset="2"/>
              <a:buChar char="n"/>
              <a:defRPr lang="en-US" sz="2800" kern="1200" dirty="0" smtClean="0">
                <a:solidFill>
                  <a:schemeClr val="accent4">
                    <a:lumMod val="50000"/>
                  </a:schemeClr>
                </a:solidFill>
                <a:effectLst/>
                <a:latin typeface="Arial" pitchFamily="34" charset="0"/>
                <a:ea typeface="+mn-ea"/>
                <a:cs typeface="+mn-cs"/>
              </a:defRPr>
            </a:lvl2pPr>
            <a:lvl3pPr marL="1143000" indent="-228600" algn="l" rtl="0" eaLnBrk="0" fontAlgn="base" hangingPunct="0">
              <a:lnSpc>
                <a:spcPct val="90000"/>
              </a:lnSpc>
              <a:spcBef>
                <a:spcPts val="600"/>
              </a:spcBef>
              <a:spcAft>
                <a:spcPct val="0"/>
              </a:spcAft>
              <a:buClr>
                <a:schemeClr val="accent5">
                  <a:lumMod val="50000"/>
                </a:schemeClr>
              </a:buClr>
              <a:buSzPct val="120000"/>
              <a:buChar char="•"/>
              <a:defRPr lang="en-US" sz="2400" kern="1200" dirty="0" smtClean="0">
                <a:solidFill>
                  <a:schemeClr val="accent4">
                    <a:lumMod val="50000"/>
                  </a:schemeClr>
                </a:solidFill>
                <a:effectLst/>
                <a:latin typeface="Arial" pitchFamily="34" charset="0"/>
                <a:ea typeface="+mn-ea"/>
                <a:cs typeface="+mn-cs"/>
              </a:defRPr>
            </a:lvl3pPr>
            <a:lvl4pPr marL="1600200" indent="-228600" algn="l" rtl="0" eaLnBrk="0" fontAlgn="base" hangingPunct="0">
              <a:lnSpc>
                <a:spcPct val="90000"/>
              </a:lnSpc>
              <a:spcBef>
                <a:spcPts val="600"/>
              </a:spcBef>
              <a:spcAft>
                <a:spcPct val="0"/>
              </a:spcAft>
              <a:buClr>
                <a:srgbClr val="006600"/>
              </a:buClr>
              <a:buSzPct val="75000"/>
              <a:buFont typeface="Wingdings" pitchFamily="2" charset="2"/>
              <a:buChar char="Ø"/>
              <a:defRPr lang="en-US" sz="2000" kern="1200" dirty="0" smtClean="0">
                <a:solidFill>
                  <a:schemeClr val="accent4">
                    <a:lumMod val="50000"/>
                  </a:schemeClr>
                </a:solidFill>
                <a:effectLst/>
                <a:latin typeface="Arial" pitchFamily="34" charset="0"/>
                <a:ea typeface="+mn-ea"/>
                <a:cs typeface="+mn-cs"/>
              </a:defRPr>
            </a:lvl4pPr>
            <a:lvl5pPr marL="2057400" indent="-228600" algn="l" rtl="0" eaLnBrk="0" fontAlgn="base" hangingPunct="0">
              <a:lnSpc>
                <a:spcPct val="90000"/>
              </a:lnSpc>
              <a:spcBef>
                <a:spcPts val="600"/>
              </a:spcBef>
              <a:spcAft>
                <a:spcPct val="0"/>
              </a:spcAft>
              <a:buClr>
                <a:schemeClr val="hlink"/>
              </a:buClr>
              <a:buSzPct val="65000"/>
              <a:buFont typeface="Wingdings" pitchFamily="2" charset="2"/>
              <a:buChar char="n"/>
              <a:defRPr lang="en-US" sz="1800" kern="1200" dirty="0" smtClean="0">
                <a:solidFill>
                  <a:schemeClr val="accent4">
                    <a:lumMod val="50000"/>
                  </a:schemeClr>
                </a:solidFill>
                <a:effectLst/>
                <a:latin typeface="Arial" pitchFamily="34" charset="0"/>
                <a:ea typeface="+mn-ea"/>
                <a:cs typeface="+mn-cs"/>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2"/>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2"/>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2"/>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2"/>
                </a:solidFill>
                <a:effectLst>
                  <a:outerShdw blurRad="38100" dist="38100" dir="2700000" algn="tl">
                    <a:srgbClr val="000000"/>
                  </a:outerShdw>
                </a:effectLst>
                <a:latin typeface="+mn-lt"/>
              </a:defRPr>
            </a:lvl9pPr>
          </a:lstStyle>
          <a:p>
            <a:r>
              <a:rPr lang="en-US" sz="2800" dirty="0"/>
              <a:t>Coupled Systems</a:t>
            </a:r>
          </a:p>
          <a:p>
            <a:pPr lvl="1"/>
            <a:r>
              <a:rPr lang="en-US" sz="2400" dirty="0"/>
              <a:t>Common water for fish and plants</a:t>
            </a:r>
          </a:p>
          <a:p>
            <a:endParaRPr lang="en-US" dirty="0"/>
          </a:p>
          <a:p>
            <a:r>
              <a:rPr lang="en-CA" sz="2800" dirty="0"/>
              <a:t>De-coupled Systems</a:t>
            </a:r>
          </a:p>
          <a:p>
            <a:pPr lvl="1"/>
            <a:r>
              <a:rPr lang="en-CA" sz="2400" dirty="0"/>
              <a:t>Independent recirculation systems for fish and plants</a:t>
            </a:r>
          </a:p>
          <a:p>
            <a:pPr lvl="1"/>
            <a:r>
              <a:rPr lang="en-CA" sz="2400" dirty="0"/>
              <a:t>Nutrients transferred from fish to plants via digester</a:t>
            </a:r>
          </a:p>
        </p:txBody>
      </p:sp>
      <p:graphicFrame>
        <p:nvGraphicFramePr>
          <p:cNvPr id="9" name="Object 8"/>
          <p:cNvGraphicFramePr>
            <a:graphicFrameLocks noChangeAspect="1"/>
          </p:cNvGraphicFramePr>
          <p:nvPr>
            <p:extLst/>
          </p:nvPr>
        </p:nvGraphicFramePr>
        <p:xfrm>
          <a:off x="5470039" y="4228834"/>
          <a:ext cx="4758290" cy="2016224"/>
        </p:xfrm>
        <a:graphic>
          <a:graphicData uri="http://schemas.openxmlformats.org/presentationml/2006/ole">
            <mc:AlternateContent xmlns:mc="http://schemas.openxmlformats.org/markup-compatibility/2006">
              <mc:Choice xmlns:v="urn:schemas-microsoft-com:vml" Requires="v">
                <p:oleObj spid="_x0000_s4122" name="Worksheet" r:id="rId5" imgW="8429498" imgH="3571830" progId="Excel.Sheet.12">
                  <p:embed/>
                </p:oleObj>
              </mc:Choice>
              <mc:Fallback>
                <p:oleObj name="Worksheet" r:id="rId5" imgW="8429498" imgH="3571830" progId="Excel.Sheet.12">
                  <p:embed/>
                  <p:pic>
                    <p:nvPicPr>
                      <p:cNvPr id="9"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0039" y="4228834"/>
                        <a:ext cx="4758290" cy="2016224"/>
                      </a:xfrm>
                      <a:prstGeom prst="rect">
                        <a:avLst/>
                      </a:prstGeom>
                      <a:noFill/>
                      <a:extLst/>
                    </p:spPr>
                  </p:pic>
                </p:oleObj>
              </mc:Fallback>
            </mc:AlternateContent>
          </a:graphicData>
        </a:graphic>
      </p:graphicFrame>
    </p:spTree>
    <p:extLst>
      <p:ext uri="{BB962C8B-B14F-4D97-AF65-F5344CB8AC3E}">
        <p14:creationId xmlns:p14="http://schemas.microsoft.com/office/powerpoint/2010/main" val="94014817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41166" y="4401600"/>
            <a:ext cx="3023680" cy="2267760"/>
          </a:xfrm>
          <a:prstGeom prst="rect">
            <a:avLst/>
          </a:prstGeom>
          <a:noFill/>
        </p:spPr>
      </p:pic>
      <p:pic>
        <p:nvPicPr>
          <p:cNvPr id="1028" name="Picture 4" descr="https://www.cropking.com/sites/default/files/NFT.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526036" y="4391340"/>
            <a:ext cx="2882784" cy="22711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52238" y="-3378"/>
            <a:ext cx="8911687" cy="1280890"/>
          </a:xfrm>
        </p:spPr>
        <p:txBody>
          <a:bodyPr/>
          <a:lstStyle/>
          <a:p>
            <a:pPr defTabSz="457200"/>
            <a:r>
              <a:rPr lang="en-US" dirty="0">
                <a:effectLst>
                  <a:outerShdw blurRad="38100" dist="38100" dir="2700000" algn="tl">
                    <a:srgbClr val="000000">
                      <a:alpha val="43137"/>
                    </a:srgbClr>
                  </a:outerShdw>
                </a:effectLst>
              </a:rPr>
              <a:t>Products</a:t>
            </a:r>
            <a:endParaRPr lang="en-CA"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526611" y="1050741"/>
            <a:ext cx="9144000" cy="5040907"/>
          </a:xfrm>
          <a:noFill/>
          <a:extLst>
            <a:ext uri="{909E8E84-426E-40DD-AFC4-6F175D3DCCD1}">
              <a14:hiddenFill xmlns:a14="http://schemas.microsoft.com/office/drawing/2010/main">
                <a:solidFill>
                  <a:srgbClr val="FFFFFF"/>
                </a:solidFill>
              </a14:hiddenFill>
            </a:ext>
          </a:extLst>
        </p:spPr>
        <p:txBody>
          <a:bodyPr/>
          <a:lstStyle/>
          <a:p>
            <a:r>
              <a:rPr lang="en-US" dirty="0"/>
              <a:t>Fresh rainbow trout*</a:t>
            </a:r>
          </a:p>
          <a:p>
            <a:pPr lvl="1"/>
            <a:r>
              <a:rPr lang="en-US" dirty="0"/>
              <a:t>~1,000 kilograms of fish / month</a:t>
            </a:r>
          </a:p>
          <a:p>
            <a:pPr lvl="1"/>
            <a:r>
              <a:rPr lang="en-US" dirty="0"/>
              <a:t>250 kg per week</a:t>
            </a:r>
          </a:p>
          <a:p>
            <a:r>
              <a:rPr lang="en-US" dirty="0"/>
              <a:t>Leafy vegetables</a:t>
            </a:r>
          </a:p>
          <a:p>
            <a:pPr lvl="1"/>
            <a:r>
              <a:rPr lang="en-US" dirty="0"/>
              <a:t>~68,000 heads per year</a:t>
            </a:r>
          </a:p>
          <a:p>
            <a:pPr lvl="1"/>
            <a:r>
              <a:rPr lang="en-US" dirty="0"/>
              <a:t>Lettuces, basil, chard, kale, herbs, etc.</a:t>
            </a:r>
          </a:p>
          <a:p>
            <a:r>
              <a:rPr lang="en-US" dirty="0"/>
              <a:t>Specialty Crops (in future)</a:t>
            </a:r>
          </a:p>
          <a:p>
            <a:pPr lvl="1"/>
            <a:r>
              <a:rPr lang="en-US" dirty="0"/>
              <a:t>e.g. strawberries</a:t>
            </a:r>
          </a:p>
        </p:txBody>
      </p:sp>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928347" y="1050741"/>
            <a:ext cx="2560320" cy="1971741"/>
          </a:xfrm>
          <a:prstGeom prst="rect">
            <a:avLst/>
          </a:prstGeom>
        </p:spPr>
      </p:pic>
      <p:sp>
        <p:nvSpPr>
          <p:cNvPr id="10" name="TextBox 9"/>
          <p:cNvSpPr txBox="1"/>
          <p:nvPr/>
        </p:nvSpPr>
        <p:spPr>
          <a:xfrm>
            <a:off x="7752580" y="6091647"/>
            <a:ext cx="2717430" cy="369332"/>
          </a:xfrm>
          <a:prstGeom prst="rect">
            <a:avLst/>
          </a:prstGeom>
          <a:ln>
            <a:noFill/>
          </a:ln>
          <a:effectLst>
            <a:softEdge rad="112500"/>
          </a:effectLst>
        </p:spPr>
        <p:txBody>
          <a:bodyPr wrap="square" rtlCol="0">
            <a:spAutoFit/>
          </a:bodyPr>
          <a:lstStyle/>
          <a:p>
            <a:r>
              <a:rPr lang="en-US" dirty="0">
                <a:effectLst>
                  <a:outerShdw blurRad="38100" dist="38100" dir="2700000" algn="tl">
                    <a:srgbClr val="000000">
                      <a:alpha val="43137"/>
                    </a:srgbClr>
                  </a:outerShdw>
                </a:effectLst>
              </a:rPr>
              <a:t>Nutrient Film Tec</a:t>
            </a:r>
            <a:r>
              <a:rPr lang="en-US" dirty="0"/>
              <a:t>hnique</a:t>
            </a:r>
            <a:endParaRPr lang="en-CA" dirty="0"/>
          </a:p>
        </p:txBody>
      </p:sp>
      <p:sp>
        <p:nvSpPr>
          <p:cNvPr id="11" name="TextBox 10"/>
          <p:cNvSpPr txBox="1"/>
          <p:nvPr/>
        </p:nvSpPr>
        <p:spPr>
          <a:xfrm>
            <a:off x="4441166" y="6093296"/>
            <a:ext cx="3023680" cy="369332"/>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rPr>
              <a:t>Deep Water Raft Culture</a:t>
            </a:r>
            <a:endParaRPr lang="en-CA" dirty="0">
              <a:effectLst>
                <a:outerShdw blurRad="38100" dist="38100" dir="2700000" algn="tl">
                  <a:srgbClr val="000000">
                    <a:alpha val="43137"/>
                  </a:srgbClr>
                </a:outerShdw>
              </a:effectLst>
            </a:endParaRPr>
          </a:p>
        </p:txBody>
      </p:sp>
      <p:sp>
        <p:nvSpPr>
          <p:cNvPr id="12" name="TextBox 11"/>
          <p:cNvSpPr txBox="1"/>
          <p:nvPr/>
        </p:nvSpPr>
        <p:spPr>
          <a:xfrm>
            <a:off x="5519936" y="202538"/>
            <a:ext cx="2993826" cy="707886"/>
          </a:xfrm>
          <a:prstGeom prst="rect">
            <a:avLst/>
          </a:prstGeom>
          <a:solidFill>
            <a:srgbClr val="92D050"/>
          </a:solidFill>
        </p:spPr>
        <p:txBody>
          <a:bodyPr wrap="square" rtlCol="0">
            <a:spAutoFit/>
          </a:bodyPr>
          <a:lstStyle/>
          <a:p>
            <a:pPr algn="ctr" defTabSz="457200"/>
            <a:r>
              <a:rPr lang="en-US" sz="2000" b="1" dirty="0">
                <a:solidFill>
                  <a:prstClr val="white"/>
                </a:solidFill>
                <a:cs typeface="Avenir Book"/>
              </a:rPr>
              <a:t>Fresh, farmed-raised fish and vegetables</a:t>
            </a:r>
          </a:p>
        </p:txBody>
      </p:sp>
      <p:sp>
        <p:nvSpPr>
          <p:cNvPr id="13" name="TextBox 12"/>
          <p:cNvSpPr txBox="1"/>
          <p:nvPr/>
        </p:nvSpPr>
        <p:spPr>
          <a:xfrm>
            <a:off x="1586081" y="5243721"/>
            <a:ext cx="2215910" cy="1089529"/>
          </a:xfrm>
          <a:prstGeom prst="rect">
            <a:avLst/>
          </a:prstGeom>
          <a:noFill/>
        </p:spPr>
        <p:txBody>
          <a:bodyPr wrap="square" rtlCol="0">
            <a:spAutoFit/>
          </a:bodyPr>
          <a:lstStyle/>
          <a:p>
            <a:pPr marL="173038" lvl="1" indent="-173038" defTabSz="457200" eaLnBrk="0" hangingPunct="0">
              <a:lnSpc>
                <a:spcPct val="90000"/>
              </a:lnSpc>
              <a:spcBef>
                <a:spcPts val="600"/>
              </a:spcBef>
              <a:buClr>
                <a:schemeClr val="accent1">
                  <a:lumMod val="75000"/>
                </a:schemeClr>
              </a:buClr>
              <a:buSzPct val="85000"/>
              <a:tabLst>
                <a:tab pos="173038" algn="l"/>
              </a:tabLst>
            </a:pPr>
            <a:r>
              <a:rPr lang="en-US" sz="1600" dirty="0">
                <a:solidFill>
                  <a:schemeClr val="accent4">
                    <a:lumMod val="50000"/>
                  </a:schemeClr>
                </a:solidFill>
                <a:latin typeface="Arial" pitchFamily="34" charset="0"/>
              </a:rPr>
              <a:t>*	</a:t>
            </a:r>
            <a:r>
              <a:rPr lang="en-US" sz="1400" dirty="0">
                <a:solidFill>
                  <a:schemeClr val="accent4">
                    <a:lumMod val="50000"/>
                  </a:schemeClr>
                </a:solidFill>
                <a:latin typeface="Arial" pitchFamily="34" charset="0"/>
              </a:rPr>
              <a:t>The OMNRF has approved the culture of all-female, triploid rainbow trout at Moose Cree Aquaponics</a:t>
            </a:r>
          </a:p>
        </p:txBody>
      </p:sp>
      <p:pic>
        <p:nvPicPr>
          <p:cNvPr id="15" name="Content Placeholder 4" descr="Moose Cree Logo 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8376492" y="3436156"/>
            <a:ext cx="1601200" cy="416312"/>
          </a:xfrm>
          <a:prstGeom prst="rect">
            <a:avLst/>
          </a:prstGeom>
          <a:noFill/>
          <a:ln w="9525">
            <a:noFill/>
            <a:miter lim="800000"/>
            <a:headEnd/>
            <a:tailEnd/>
          </a:ln>
        </p:spPr>
      </p:pic>
    </p:spTree>
    <p:extLst>
      <p:ext uri="{BB962C8B-B14F-4D97-AF65-F5344CB8AC3E}">
        <p14:creationId xmlns:p14="http://schemas.microsoft.com/office/powerpoint/2010/main" val="16766105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4431" y="33348"/>
            <a:ext cx="8911687" cy="1280890"/>
          </a:xfrm>
        </p:spPr>
        <p:txBody>
          <a:bodyPr/>
          <a:lstStyle/>
          <a:p>
            <a:r>
              <a:rPr lang="en-US" dirty="0">
                <a:effectLst>
                  <a:outerShdw blurRad="38100" dist="38100" dir="2700000" algn="tl">
                    <a:srgbClr val="000000">
                      <a:alpha val="43137"/>
                    </a:srgbClr>
                  </a:outerShdw>
                </a:effectLst>
              </a:rPr>
              <a:t>Moose Cree Aquaponics Facility</a:t>
            </a:r>
            <a:endParaRPr lang="en-CA" dirty="0">
              <a:effectLst>
                <a:outerShdw blurRad="38100" dist="38100" dir="2700000" algn="tl">
                  <a:srgbClr val="000000">
                    <a:alpha val="43137"/>
                  </a:srgbClr>
                </a:outerShdw>
              </a:effectLst>
            </a:endParaRPr>
          </a:p>
        </p:txBody>
      </p:sp>
      <p:pic>
        <p:nvPicPr>
          <p:cNvPr id="6" name="Picture 5"/>
          <p:cNvPicPr/>
          <p:nvPr/>
        </p:nvPicPr>
        <p:blipFill rotWithShape="1">
          <a:blip r:embed="rId2" cstate="email">
            <a:extLst>
              <a:ext uri="{28A0092B-C50C-407E-A947-70E740481C1C}">
                <a14:useLocalDpi xmlns:a14="http://schemas.microsoft.com/office/drawing/2010/main"/>
              </a:ext>
            </a:extLst>
          </a:blip>
          <a:srcRect/>
          <a:stretch/>
        </p:blipFill>
        <p:spPr bwMode="auto">
          <a:xfrm>
            <a:off x="4943872" y="3565841"/>
            <a:ext cx="5486400" cy="3282315"/>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3" cstate="email">
            <a:extLst>
              <a:ext uri="{28A0092B-C50C-407E-A947-70E740481C1C}">
                <a14:useLocalDpi xmlns:a14="http://schemas.microsoft.com/office/drawing/2010/main"/>
              </a:ext>
            </a:extLst>
          </a:blip>
          <a:srcRect/>
          <a:stretch/>
        </p:blipFill>
        <p:spPr bwMode="auto">
          <a:xfrm>
            <a:off x="953874" y="888365"/>
            <a:ext cx="5486400" cy="3703320"/>
          </a:xfrm>
          <a:prstGeom prst="rect">
            <a:avLst/>
          </a:prstGeom>
          <a:ln>
            <a:noFill/>
          </a:ln>
          <a:extLst>
            <a:ext uri="{53640926-AAD7-44D8-BBD7-CCE9431645EC}">
              <a14:shadowObscured xmlns:a14="http://schemas.microsoft.com/office/drawing/2010/main"/>
            </a:ext>
          </a:extLst>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6225" y="4683882"/>
            <a:ext cx="3316411" cy="1895092"/>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53342" y="1350747"/>
            <a:ext cx="3942776" cy="1713128"/>
          </a:xfrm>
          <a:prstGeom prst="rect">
            <a:avLst/>
          </a:prstGeom>
        </p:spPr>
      </p:pic>
    </p:spTree>
    <p:extLst>
      <p:ext uri="{BB962C8B-B14F-4D97-AF65-F5344CB8AC3E}">
        <p14:creationId xmlns:p14="http://schemas.microsoft.com/office/powerpoint/2010/main" val="14145121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689896">
            <a:off x="6938164" y="273174"/>
            <a:ext cx="2901795" cy="3931671"/>
          </a:xfrm>
          <a:prstGeom prst="rect">
            <a:avLst/>
          </a:prstGeom>
          <a:noFill/>
          <a:ln w="9525">
            <a:noFill/>
            <a:miter lim="800000"/>
            <a:headEnd/>
            <a:tailEnd/>
          </a:ln>
        </p:spPr>
      </p:pic>
      <p:sp>
        <p:nvSpPr>
          <p:cNvPr id="2" name="Title 1"/>
          <p:cNvSpPr>
            <a:spLocks noGrp="1"/>
          </p:cNvSpPr>
          <p:nvPr>
            <p:ph type="title"/>
          </p:nvPr>
        </p:nvSpPr>
        <p:spPr>
          <a:xfrm>
            <a:off x="-416097" y="170793"/>
            <a:ext cx="8911687" cy="1280890"/>
          </a:xfrm>
        </p:spPr>
        <p:txBody>
          <a:bodyPr/>
          <a:lstStyle/>
          <a:p>
            <a:r>
              <a:rPr lang="en-CA" dirty="0"/>
              <a:t>Why Aquaculture ?</a:t>
            </a:r>
          </a:p>
        </p:txBody>
      </p:sp>
      <p:sp>
        <p:nvSpPr>
          <p:cNvPr id="3" name="Content Placeholder 2"/>
          <p:cNvSpPr>
            <a:spLocks noGrp="1"/>
          </p:cNvSpPr>
          <p:nvPr>
            <p:ph idx="1"/>
          </p:nvPr>
        </p:nvSpPr>
        <p:spPr>
          <a:xfrm>
            <a:off x="1524000" y="1268414"/>
            <a:ext cx="5076056" cy="3024683"/>
          </a:xfrm>
        </p:spPr>
        <p:txBody>
          <a:bodyPr/>
          <a:lstStyle/>
          <a:p>
            <a:pPr>
              <a:spcBef>
                <a:spcPts val="1800"/>
              </a:spcBef>
            </a:pPr>
            <a:r>
              <a:rPr lang="en-CA" dirty="0"/>
              <a:t>Demand for seafood exceeds fisheries capacity</a:t>
            </a:r>
          </a:p>
          <a:p>
            <a:pPr>
              <a:spcBef>
                <a:spcPts val="1800"/>
              </a:spcBef>
            </a:pPr>
            <a:r>
              <a:rPr lang="en-CA" dirty="0"/>
              <a:t>Represents a sustainable and healthy source of food</a:t>
            </a:r>
          </a:p>
          <a:p>
            <a:pPr>
              <a:spcBef>
                <a:spcPts val="1800"/>
              </a:spcBef>
            </a:pPr>
            <a:r>
              <a:rPr lang="en-CA" dirty="0"/>
              <a:t>Provides a means to rehabilitate wild populations</a:t>
            </a:r>
          </a:p>
        </p:txBody>
      </p:sp>
      <p:sp>
        <p:nvSpPr>
          <p:cNvPr id="6" name="Content Placeholder 2"/>
          <p:cNvSpPr txBox="1">
            <a:spLocks/>
          </p:cNvSpPr>
          <p:nvPr/>
        </p:nvSpPr>
        <p:spPr bwMode="auto">
          <a:xfrm>
            <a:off x="1504076" y="4454612"/>
            <a:ext cx="9144000" cy="223259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eaLnBrk="0" fontAlgn="base" hangingPunct="0">
              <a:lnSpc>
                <a:spcPct val="90000"/>
              </a:lnSpc>
              <a:spcBef>
                <a:spcPts val="1800"/>
              </a:spcBef>
              <a:spcAft>
                <a:spcPct val="0"/>
              </a:spcAft>
              <a:buClr>
                <a:srgbClr val="009999">
                  <a:lumMod val="75000"/>
                </a:srgbClr>
              </a:buClr>
              <a:buSzPct val="85000"/>
              <a:buFont typeface="Wingdings" pitchFamily="2" charset="2"/>
              <a:buChar char="v"/>
              <a:defRPr/>
            </a:pPr>
            <a:r>
              <a:rPr lang="en-CA" sz="2800" dirty="0">
                <a:solidFill>
                  <a:srgbClr val="DADADA">
                    <a:lumMod val="50000"/>
                  </a:srgbClr>
                </a:solidFill>
                <a:latin typeface="Arial" pitchFamily="34" charset="0"/>
              </a:rPr>
              <a:t>10 years from now aquaculture will need to increase by 50% to supply the growing demand for seafood.  There is no possibility to increase wild capture fisheries worldwide.</a:t>
            </a:r>
          </a:p>
        </p:txBody>
      </p:sp>
    </p:spTree>
    <p:extLst>
      <p:ext uri="{BB962C8B-B14F-4D97-AF65-F5344CB8AC3E}">
        <p14:creationId xmlns:p14="http://schemas.microsoft.com/office/powerpoint/2010/main" val="20894987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1" y="116633"/>
            <a:ext cx="7972209" cy="769441"/>
          </a:xfrm>
          <a:prstGeom prst="rect">
            <a:avLst/>
          </a:prstGeom>
          <a:noFill/>
        </p:spPr>
        <p:txBody>
          <a:bodyPr wrap="square" rtlCol="0">
            <a:spAutoFit/>
          </a:bodyPr>
          <a:lstStyle/>
          <a:p>
            <a:pPr defTabSz="457200"/>
            <a:r>
              <a:rPr lang="en-US" sz="4400" dirty="0">
                <a:solidFill>
                  <a:schemeClr val="accent1"/>
                </a:solidFill>
                <a:effectLst>
                  <a:outerShdw blurRad="38100" dist="38100" dir="2700000" algn="tl">
                    <a:srgbClr val="000000">
                      <a:alpha val="43137"/>
                    </a:srgbClr>
                  </a:outerShdw>
                </a:effectLst>
                <a:latin typeface="Arial" pitchFamily="34" charset="0"/>
              </a:rPr>
              <a:t>Summary</a:t>
            </a:r>
          </a:p>
        </p:txBody>
      </p:sp>
      <p:sp>
        <p:nvSpPr>
          <p:cNvPr id="7" name="Rectangle 6"/>
          <p:cNvSpPr/>
          <p:nvPr/>
        </p:nvSpPr>
        <p:spPr>
          <a:xfrm>
            <a:off x="1703513" y="1117017"/>
            <a:ext cx="8340918" cy="5410712"/>
          </a:xfrm>
          <a:prstGeom prst="rect">
            <a:avLst/>
          </a:prstGeom>
        </p:spPr>
        <p:txBody>
          <a:bodyPr wrap="square">
            <a:spAutoFit/>
          </a:bodyPr>
          <a:lstStyle/>
          <a:p>
            <a:pPr defTabSz="457200">
              <a:lnSpc>
                <a:spcPct val="110000"/>
              </a:lnSpc>
            </a:pPr>
            <a:r>
              <a:rPr lang="en-US" sz="2800" b="1" dirty="0">
                <a:solidFill>
                  <a:schemeClr val="accent4">
                    <a:lumMod val="50000"/>
                  </a:schemeClr>
                </a:solidFill>
                <a:cs typeface="Avenir Book"/>
              </a:rPr>
              <a:t>Moose Cree Aquaponics</a:t>
            </a:r>
            <a:endParaRPr lang="en-US" sz="2800" dirty="0">
              <a:solidFill>
                <a:schemeClr val="accent4">
                  <a:lumMod val="50000"/>
                </a:schemeClr>
              </a:solidFill>
              <a:latin typeface="Arial" pitchFamily="34" charset="0"/>
            </a:endParaRPr>
          </a:p>
          <a:p>
            <a:pPr marL="342900" lvl="1" indent="-342900" eaLnBrk="0" hangingPunct="0">
              <a:lnSpc>
                <a:spcPct val="90000"/>
              </a:lnSpc>
              <a:spcBef>
                <a:spcPts val="1200"/>
              </a:spcBef>
              <a:buClr>
                <a:schemeClr val="accent1">
                  <a:lumMod val="75000"/>
                </a:schemeClr>
              </a:buClr>
              <a:buSzPct val="85000"/>
              <a:buFont typeface="Wingdings" pitchFamily="2" charset="2"/>
              <a:buChar char="v"/>
            </a:pPr>
            <a:r>
              <a:rPr lang="en-CA" sz="2800" dirty="0">
                <a:solidFill>
                  <a:schemeClr val="accent4">
                    <a:lumMod val="50000"/>
                  </a:schemeClr>
                </a:solidFill>
                <a:latin typeface="Arial" pitchFamily="34" charset="0"/>
              </a:rPr>
              <a:t>State-of-the-art 6,000 square foot aquaponic production system</a:t>
            </a:r>
          </a:p>
          <a:p>
            <a:pPr marL="342900" lvl="1" indent="-342900" eaLnBrk="0" hangingPunct="0">
              <a:lnSpc>
                <a:spcPct val="90000"/>
              </a:lnSpc>
              <a:spcBef>
                <a:spcPts val="1200"/>
              </a:spcBef>
              <a:buClr>
                <a:schemeClr val="accent1">
                  <a:lumMod val="75000"/>
                </a:schemeClr>
              </a:buClr>
              <a:buSzPct val="85000"/>
              <a:buFont typeface="Wingdings" pitchFamily="2" charset="2"/>
              <a:buChar char="v"/>
            </a:pPr>
            <a:r>
              <a:rPr lang="en-CA" sz="2800" dirty="0">
                <a:solidFill>
                  <a:schemeClr val="accent4">
                    <a:lumMod val="50000"/>
                  </a:schemeClr>
                </a:solidFill>
                <a:latin typeface="Arial" pitchFamily="34" charset="0"/>
              </a:rPr>
              <a:t>Production of 12,000 kg of fresh trout, 68,000 heads of leafy greens</a:t>
            </a:r>
          </a:p>
          <a:p>
            <a:pPr marL="342900" lvl="1" indent="-342900" eaLnBrk="0" hangingPunct="0">
              <a:lnSpc>
                <a:spcPct val="90000"/>
              </a:lnSpc>
              <a:spcBef>
                <a:spcPts val="1200"/>
              </a:spcBef>
              <a:buClr>
                <a:schemeClr val="accent1">
                  <a:lumMod val="75000"/>
                </a:schemeClr>
              </a:buClr>
              <a:buSzPct val="85000"/>
              <a:buFont typeface="Wingdings" pitchFamily="2" charset="2"/>
              <a:buChar char="v"/>
            </a:pPr>
            <a:r>
              <a:rPr lang="en-CA" sz="2800" dirty="0">
                <a:solidFill>
                  <a:schemeClr val="accent4">
                    <a:lumMod val="50000"/>
                  </a:schemeClr>
                </a:solidFill>
                <a:latin typeface="Arial" pitchFamily="34" charset="0"/>
              </a:rPr>
              <a:t>Ready market at competitive prices</a:t>
            </a:r>
          </a:p>
          <a:p>
            <a:pPr marL="342900" lvl="1" indent="-342900" eaLnBrk="0" hangingPunct="0">
              <a:lnSpc>
                <a:spcPct val="90000"/>
              </a:lnSpc>
              <a:spcBef>
                <a:spcPts val="1200"/>
              </a:spcBef>
              <a:buClr>
                <a:schemeClr val="accent1">
                  <a:lumMod val="75000"/>
                </a:schemeClr>
              </a:buClr>
              <a:buSzPct val="85000"/>
              <a:buFont typeface="Wingdings" pitchFamily="2" charset="2"/>
              <a:buChar char="v"/>
            </a:pPr>
            <a:r>
              <a:rPr lang="en-CA" sz="2800" dirty="0">
                <a:solidFill>
                  <a:schemeClr val="accent4">
                    <a:lumMod val="50000"/>
                  </a:schemeClr>
                </a:solidFill>
                <a:latin typeface="Arial" pitchFamily="34" charset="0"/>
              </a:rPr>
              <a:t>Sales revenue &gt; $425,000 per year</a:t>
            </a:r>
          </a:p>
          <a:p>
            <a:pPr marL="342900" lvl="1" indent="-342900" eaLnBrk="0" hangingPunct="0">
              <a:lnSpc>
                <a:spcPct val="90000"/>
              </a:lnSpc>
              <a:spcBef>
                <a:spcPts val="1200"/>
              </a:spcBef>
              <a:buClr>
                <a:schemeClr val="accent1">
                  <a:lumMod val="75000"/>
                </a:schemeClr>
              </a:buClr>
              <a:buSzPct val="85000"/>
              <a:buFont typeface="Wingdings" pitchFamily="2" charset="2"/>
              <a:buChar char="v"/>
            </a:pPr>
            <a:r>
              <a:rPr lang="en-CA" sz="2800" dirty="0">
                <a:solidFill>
                  <a:schemeClr val="accent4">
                    <a:lumMod val="50000"/>
                  </a:schemeClr>
                </a:solidFill>
                <a:latin typeface="Arial" pitchFamily="34" charset="0"/>
              </a:rPr>
              <a:t>Total investment = $1.5 million</a:t>
            </a:r>
          </a:p>
          <a:p>
            <a:pPr marL="742950" lvl="1" indent="-285750" eaLnBrk="0" hangingPunct="0">
              <a:lnSpc>
                <a:spcPct val="90000"/>
              </a:lnSpc>
              <a:spcBef>
                <a:spcPts val="600"/>
              </a:spcBef>
              <a:buClr>
                <a:schemeClr val="bg2">
                  <a:lumMod val="75000"/>
                </a:schemeClr>
              </a:buClr>
              <a:buSzPct val="75000"/>
              <a:buFont typeface="Wingdings" pitchFamily="2" charset="2"/>
              <a:buChar char="n"/>
            </a:pPr>
            <a:r>
              <a:rPr lang="en-CA" sz="2400" dirty="0">
                <a:solidFill>
                  <a:schemeClr val="accent4">
                    <a:lumMod val="50000"/>
                  </a:schemeClr>
                </a:solidFill>
                <a:latin typeface="Arial" pitchFamily="34" charset="0"/>
              </a:rPr>
              <a:t>Capital investment = </a:t>
            </a:r>
            <a:r>
              <a:rPr lang="en-CA" sz="2400" dirty="0" err="1">
                <a:solidFill>
                  <a:schemeClr val="accent4">
                    <a:lumMod val="50000"/>
                  </a:schemeClr>
                </a:solidFill>
                <a:latin typeface="Arial" pitchFamily="34" charset="0"/>
              </a:rPr>
              <a:t>Cdn</a:t>
            </a:r>
            <a:r>
              <a:rPr lang="en-CA" sz="2400" dirty="0">
                <a:solidFill>
                  <a:schemeClr val="accent4">
                    <a:lumMod val="50000"/>
                  </a:schemeClr>
                </a:solidFill>
                <a:latin typeface="Arial" pitchFamily="34" charset="0"/>
              </a:rPr>
              <a:t> $ 1.35 million</a:t>
            </a:r>
          </a:p>
          <a:p>
            <a:pPr marL="742950" lvl="1" indent="-285750" eaLnBrk="0" hangingPunct="0">
              <a:lnSpc>
                <a:spcPct val="90000"/>
              </a:lnSpc>
              <a:spcBef>
                <a:spcPts val="600"/>
              </a:spcBef>
              <a:buClr>
                <a:schemeClr val="bg2">
                  <a:lumMod val="75000"/>
                </a:schemeClr>
              </a:buClr>
              <a:buSzPct val="75000"/>
              <a:buFont typeface="Wingdings" pitchFamily="2" charset="2"/>
              <a:buChar char="n"/>
            </a:pPr>
            <a:r>
              <a:rPr lang="en-CA" sz="2400" dirty="0">
                <a:solidFill>
                  <a:schemeClr val="accent4">
                    <a:lumMod val="50000"/>
                  </a:schemeClr>
                </a:solidFill>
                <a:latin typeface="Arial" pitchFamily="34" charset="0"/>
              </a:rPr>
              <a:t>Working Capital investment = </a:t>
            </a:r>
            <a:r>
              <a:rPr lang="en-CA" sz="2400" dirty="0" err="1">
                <a:solidFill>
                  <a:schemeClr val="accent4">
                    <a:lumMod val="50000"/>
                  </a:schemeClr>
                </a:solidFill>
                <a:latin typeface="Arial" pitchFamily="34" charset="0"/>
              </a:rPr>
              <a:t>Cdn</a:t>
            </a:r>
            <a:r>
              <a:rPr lang="en-CA" sz="2400" dirty="0">
                <a:solidFill>
                  <a:schemeClr val="accent4">
                    <a:lumMod val="50000"/>
                  </a:schemeClr>
                </a:solidFill>
                <a:latin typeface="Arial" pitchFamily="34" charset="0"/>
              </a:rPr>
              <a:t> $ 0.15 million</a:t>
            </a:r>
          </a:p>
          <a:p>
            <a:pPr marL="342900" lvl="1" indent="-342900" eaLnBrk="0" hangingPunct="0">
              <a:lnSpc>
                <a:spcPct val="90000"/>
              </a:lnSpc>
              <a:spcBef>
                <a:spcPts val="1200"/>
              </a:spcBef>
              <a:buClr>
                <a:schemeClr val="accent1">
                  <a:lumMod val="75000"/>
                </a:schemeClr>
              </a:buClr>
              <a:buSzPct val="85000"/>
              <a:buFont typeface="Wingdings" pitchFamily="2" charset="2"/>
              <a:buChar char="v"/>
            </a:pPr>
            <a:r>
              <a:rPr lang="en-CA" sz="2800" dirty="0">
                <a:solidFill>
                  <a:schemeClr val="accent4">
                    <a:lumMod val="50000"/>
                  </a:schemeClr>
                </a:solidFill>
                <a:latin typeface="Arial" pitchFamily="34" charset="0"/>
              </a:rPr>
              <a:t>EBITDA = 32.5%</a:t>
            </a:r>
          </a:p>
        </p:txBody>
      </p:sp>
    </p:spTree>
    <p:extLst>
      <p:ext uri="{BB962C8B-B14F-4D97-AF65-F5344CB8AC3E}">
        <p14:creationId xmlns:p14="http://schemas.microsoft.com/office/powerpoint/2010/main" val="42019642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9A9C3-FF64-41DC-92A9-448BB38DFC0F}"/>
              </a:ext>
            </a:extLst>
          </p:cNvPr>
          <p:cNvSpPr>
            <a:spLocks noGrp="1"/>
          </p:cNvSpPr>
          <p:nvPr>
            <p:ph type="ctrTitle"/>
          </p:nvPr>
        </p:nvSpPr>
        <p:spPr>
          <a:xfrm>
            <a:off x="1524000" y="2036763"/>
            <a:ext cx="9144000" cy="2387600"/>
          </a:xfrm>
        </p:spPr>
        <p:txBody>
          <a:bodyPr>
            <a:normAutofit/>
          </a:bodyPr>
          <a:lstStyle/>
          <a:p>
            <a:r>
              <a:rPr lang="en-CA" dirty="0" err="1"/>
              <a:t>Shawanaga</a:t>
            </a:r>
            <a:r>
              <a:rPr lang="en-CA" dirty="0"/>
              <a:t> First Nation Walleye Hatchery Overview</a:t>
            </a:r>
          </a:p>
        </p:txBody>
      </p:sp>
      <p:pic>
        <p:nvPicPr>
          <p:cNvPr id="4" name="Picture 3">
            <a:extLst>
              <a:ext uri="{FF2B5EF4-FFF2-40B4-BE49-F238E27FC236}">
                <a16:creationId xmlns:a16="http://schemas.microsoft.com/office/drawing/2014/main" id="{A79C01B8-E619-4A52-BFA6-6B832A232ABE}"/>
              </a:ext>
            </a:extLst>
          </p:cNvPr>
          <p:cNvPicPr>
            <a:picLocks noChangeAspect="1"/>
          </p:cNvPicPr>
          <p:nvPr/>
        </p:nvPicPr>
        <p:blipFill>
          <a:blip r:embed="rId2"/>
          <a:stretch>
            <a:fillRect/>
          </a:stretch>
        </p:blipFill>
        <p:spPr>
          <a:xfrm>
            <a:off x="5323478" y="0"/>
            <a:ext cx="6868522" cy="2906678"/>
          </a:xfrm>
          <a:prstGeom prst="rect">
            <a:avLst/>
          </a:prstGeom>
        </p:spPr>
      </p:pic>
    </p:spTree>
    <p:extLst>
      <p:ext uri="{BB962C8B-B14F-4D97-AF65-F5344CB8AC3E}">
        <p14:creationId xmlns:p14="http://schemas.microsoft.com/office/powerpoint/2010/main" val="41013643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3DCF7-3805-41B9-8802-1882408348BF}"/>
              </a:ext>
            </a:extLst>
          </p:cNvPr>
          <p:cNvSpPr>
            <a:spLocks noGrp="1"/>
          </p:cNvSpPr>
          <p:nvPr>
            <p:ph type="title"/>
          </p:nvPr>
        </p:nvSpPr>
        <p:spPr/>
        <p:txBody>
          <a:bodyPr/>
          <a:lstStyle/>
          <a:p>
            <a:r>
              <a:rPr lang="en-CA" dirty="0" err="1"/>
              <a:t>Shawanaga</a:t>
            </a:r>
            <a:r>
              <a:rPr lang="en-CA" dirty="0"/>
              <a:t> First Nation Walleye Hatchery Overview</a:t>
            </a:r>
          </a:p>
        </p:txBody>
      </p:sp>
      <p:sp>
        <p:nvSpPr>
          <p:cNvPr id="3" name="Content Placeholder 2">
            <a:extLst>
              <a:ext uri="{FF2B5EF4-FFF2-40B4-BE49-F238E27FC236}">
                <a16:creationId xmlns:a16="http://schemas.microsoft.com/office/drawing/2014/main" id="{1E44A3C7-A436-4E9E-910E-91C24F519B01}"/>
              </a:ext>
            </a:extLst>
          </p:cNvPr>
          <p:cNvSpPr>
            <a:spLocks noGrp="1"/>
          </p:cNvSpPr>
          <p:nvPr>
            <p:ph sz="quarter" idx="13"/>
          </p:nvPr>
        </p:nvSpPr>
        <p:spPr/>
        <p:txBody>
          <a:bodyPr>
            <a:normAutofit/>
          </a:bodyPr>
          <a:lstStyle/>
          <a:p>
            <a:r>
              <a:rPr lang="en-CA" dirty="0"/>
              <a:t>SFN’s involvement in Walleye culture and restoration dates back to the late 1970’s.</a:t>
            </a:r>
          </a:p>
          <a:p>
            <a:r>
              <a:rPr lang="en-CA" dirty="0"/>
              <a:t>Construction of a hatchery in 1996 allowed them to expand their efforts.</a:t>
            </a:r>
          </a:p>
          <a:p>
            <a:r>
              <a:rPr lang="en-CA" dirty="0"/>
              <a:t>Now produce approximately 3 to 5 million walleye fry annually.</a:t>
            </a:r>
          </a:p>
          <a:p>
            <a:r>
              <a:rPr lang="en-CA" dirty="0"/>
              <a:t>The fish culture program benefits from long-standing community support  and is recognized as a valued opportunity to engage youth in various stages of the walleye collection, spawning and incubation processes which provides them with valuable experiences in fish culture and environmental management.</a:t>
            </a:r>
          </a:p>
        </p:txBody>
      </p:sp>
    </p:spTree>
    <p:extLst>
      <p:ext uri="{BB962C8B-B14F-4D97-AF65-F5344CB8AC3E}">
        <p14:creationId xmlns:p14="http://schemas.microsoft.com/office/powerpoint/2010/main" val="40185255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6C431-4F27-4E04-9BF1-5568C2DB9FB0}"/>
              </a:ext>
            </a:extLst>
          </p:cNvPr>
          <p:cNvSpPr>
            <a:spLocks noGrp="1"/>
          </p:cNvSpPr>
          <p:nvPr>
            <p:ph type="title"/>
          </p:nvPr>
        </p:nvSpPr>
        <p:spPr/>
        <p:txBody>
          <a:bodyPr/>
          <a:lstStyle/>
          <a:p>
            <a:r>
              <a:rPr lang="en-CA" dirty="0" err="1"/>
              <a:t>Shawanaga</a:t>
            </a:r>
            <a:r>
              <a:rPr lang="en-CA" dirty="0"/>
              <a:t> First Nation Walleye Hatchery Overview</a:t>
            </a:r>
          </a:p>
        </p:txBody>
      </p:sp>
      <p:sp>
        <p:nvSpPr>
          <p:cNvPr id="3" name="Content Placeholder 2">
            <a:extLst>
              <a:ext uri="{FF2B5EF4-FFF2-40B4-BE49-F238E27FC236}">
                <a16:creationId xmlns:a16="http://schemas.microsoft.com/office/drawing/2014/main" id="{CE0EDFBB-228E-4EF0-9CF6-D5F9A4B23E4C}"/>
              </a:ext>
            </a:extLst>
          </p:cNvPr>
          <p:cNvSpPr>
            <a:spLocks noGrp="1"/>
          </p:cNvSpPr>
          <p:nvPr>
            <p:ph sz="quarter" idx="13"/>
          </p:nvPr>
        </p:nvSpPr>
        <p:spPr/>
        <p:txBody>
          <a:bodyPr>
            <a:normAutofit/>
          </a:bodyPr>
          <a:lstStyle/>
          <a:p>
            <a:r>
              <a:rPr lang="en-CA" dirty="0"/>
              <a:t>Full buy in exists, this initiative is embraced by the community.</a:t>
            </a:r>
          </a:p>
          <a:p>
            <a:r>
              <a:rPr lang="en-CA" dirty="0"/>
              <a:t>“River watchers” protect the river and walleye during the most critical time of the year.</a:t>
            </a:r>
          </a:p>
          <a:p>
            <a:r>
              <a:rPr lang="en-CA" dirty="0"/>
              <a:t>Year on year this operation is self funded by the community.</a:t>
            </a:r>
          </a:p>
          <a:p>
            <a:r>
              <a:rPr lang="en-CA" b="1" dirty="0"/>
              <a:t>Recent participants in NICFI to expand their existing hatchery</a:t>
            </a:r>
          </a:p>
          <a:p>
            <a:endParaRPr lang="en-CA" dirty="0"/>
          </a:p>
        </p:txBody>
      </p:sp>
    </p:spTree>
    <p:extLst>
      <p:ext uri="{BB962C8B-B14F-4D97-AF65-F5344CB8AC3E}">
        <p14:creationId xmlns:p14="http://schemas.microsoft.com/office/powerpoint/2010/main" val="8104458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94D0F-6A5D-49F1-B88A-81503B202F5D}"/>
              </a:ext>
            </a:extLst>
          </p:cNvPr>
          <p:cNvSpPr>
            <a:spLocks noGrp="1"/>
          </p:cNvSpPr>
          <p:nvPr>
            <p:ph type="title"/>
          </p:nvPr>
        </p:nvSpPr>
        <p:spPr/>
        <p:txBody>
          <a:bodyPr/>
          <a:lstStyle/>
          <a:p>
            <a:r>
              <a:rPr lang="en-CA" dirty="0"/>
              <a:t>The process</a:t>
            </a:r>
          </a:p>
        </p:txBody>
      </p:sp>
      <p:sp>
        <p:nvSpPr>
          <p:cNvPr id="3" name="Content Placeholder 2">
            <a:extLst>
              <a:ext uri="{FF2B5EF4-FFF2-40B4-BE49-F238E27FC236}">
                <a16:creationId xmlns:a16="http://schemas.microsoft.com/office/drawing/2014/main" id="{5E4A0D5A-33DF-4B28-AD93-981BEB1DC49F}"/>
              </a:ext>
            </a:extLst>
          </p:cNvPr>
          <p:cNvSpPr>
            <a:spLocks noGrp="1"/>
          </p:cNvSpPr>
          <p:nvPr>
            <p:ph sz="quarter" idx="13"/>
          </p:nvPr>
        </p:nvSpPr>
        <p:spPr/>
        <p:txBody>
          <a:bodyPr>
            <a:normAutofit fontScale="92500" lnSpcReduction="20000"/>
          </a:bodyPr>
          <a:lstStyle/>
          <a:p>
            <a:r>
              <a:rPr lang="en-CA" dirty="0"/>
              <a:t>Walleye come to mouth of river to spawn</a:t>
            </a:r>
          </a:p>
          <a:p>
            <a:r>
              <a:rPr lang="en-CA" dirty="0"/>
              <a:t>Community members in accordance with chief and council will spear walleye, trying to coordinate each harvest with the hatchery staff.</a:t>
            </a:r>
          </a:p>
          <a:p>
            <a:r>
              <a:rPr lang="en-CA" dirty="0"/>
              <a:t>Males/females are weighted, measured along with details about temperature, harvester so every details is recorded.</a:t>
            </a:r>
          </a:p>
          <a:p>
            <a:r>
              <a:rPr lang="en-CA" dirty="0"/>
              <a:t>Males and females are prepped and cleaned for spawning (3 males to every 1 female).</a:t>
            </a:r>
          </a:p>
          <a:p>
            <a:r>
              <a:rPr lang="en-CA" dirty="0"/>
              <a:t>Once spawning process is complete the fertilized eggs are transported by boat back to the hatchery.</a:t>
            </a:r>
          </a:p>
          <a:p>
            <a:r>
              <a:rPr lang="en-CA" dirty="0"/>
              <a:t>Eggs will hatch in about 25 days at 10 degree water temperature.</a:t>
            </a:r>
          </a:p>
          <a:p>
            <a:endParaRPr lang="en-CA" dirty="0"/>
          </a:p>
        </p:txBody>
      </p:sp>
    </p:spTree>
    <p:extLst>
      <p:ext uri="{BB962C8B-B14F-4D97-AF65-F5344CB8AC3E}">
        <p14:creationId xmlns:p14="http://schemas.microsoft.com/office/powerpoint/2010/main" val="12534817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1C6784E3-ED2C-4A50-AA0A-8E2FF72CCFBF}"/>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65043" y="940905"/>
            <a:ext cx="5484881" cy="4850296"/>
          </a:xfrm>
        </p:spPr>
      </p:pic>
      <p:pic>
        <p:nvPicPr>
          <p:cNvPr id="10" name="Content Placeholder 9">
            <a:extLst>
              <a:ext uri="{FF2B5EF4-FFF2-40B4-BE49-F238E27FC236}">
                <a16:creationId xmlns:a16="http://schemas.microsoft.com/office/drawing/2014/main" id="{011851ED-09FE-4715-884D-CD5027169BED}"/>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6281530" y="940905"/>
            <a:ext cx="5645427" cy="4850296"/>
          </a:xfrm>
        </p:spPr>
      </p:pic>
    </p:spTree>
    <p:extLst>
      <p:ext uri="{BB962C8B-B14F-4D97-AF65-F5344CB8AC3E}">
        <p14:creationId xmlns:p14="http://schemas.microsoft.com/office/powerpoint/2010/main" val="40167525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69D5D408-C1C7-4818-9E65-CEB691D66D1B}"/>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64542" y="887896"/>
            <a:ext cx="5431458" cy="5181600"/>
          </a:xfrm>
        </p:spPr>
      </p:pic>
      <p:pic>
        <p:nvPicPr>
          <p:cNvPr id="12" name="Content Placeholder 11">
            <a:extLst>
              <a:ext uri="{FF2B5EF4-FFF2-40B4-BE49-F238E27FC236}">
                <a16:creationId xmlns:a16="http://schemas.microsoft.com/office/drawing/2014/main" id="{EF18558B-D85D-4608-BA94-16B1879F8421}"/>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6976985" y="887896"/>
            <a:ext cx="3886199" cy="5181600"/>
          </a:xfrm>
        </p:spPr>
      </p:pic>
    </p:spTree>
    <p:extLst>
      <p:ext uri="{BB962C8B-B14F-4D97-AF65-F5344CB8AC3E}">
        <p14:creationId xmlns:p14="http://schemas.microsoft.com/office/powerpoint/2010/main" val="1622291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929FD00D-68C9-4222-9E2F-C131F26AA6E4}"/>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14433" y="1179443"/>
            <a:ext cx="5254762" cy="5128592"/>
          </a:xfrm>
        </p:spPr>
      </p:pic>
      <p:pic>
        <p:nvPicPr>
          <p:cNvPr id="15" name="Content Placeholder 14">
            <a:extLst>
              <a:ext uri="{FF2B5EF4-FFF2-40B4-BE49-F238E27FC236}">
                <a16:creationId xmlns:a16="http://schemas.microsoft.com/office/drawing/2014/main" id="{574D5322-403F-4A40-98BA-43B2CA2C0EE5}"/>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6442075" y="1179443"/>
            <a:ext cx="5254762" cy="5128592"/>
          </a:xfrm>
        </p:spPr>
      </p:pic>
    </p:spTree>
    <p:extLst>
      <p:ext uri="{BB962C8B-B14F-4D97-AF65-F5344CB8AC3E}">
        <p14:creationId xmlns:p14="http://schemas.microsoft.com/office/powerpoint/2010/main" val="30949777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D02B8-3E0C-4248-B44E-33D46B065762}"/>
              </a:ext>
            </a:extLst>
          </p:cNvPr>
          <p:cNvSpPr>
            <a:spLocks noGrp="1"/>
          </p:cNvSpPr>
          <p:nvPr>
            <p:ph type="title"/>
          </p:nvPr>
        </p:nvSpPr>
        <p:spPr/>
        <p:txBody>
          <a:bodyPr/>
          <a:lstStyle/>
          <a:p>
            <a:r>
              <a:rPr lang="en-CA" dirty="0"/>
              <a:t>Please contact for more information</a:t>
            </a:r>
          </a:p>
        </p:txBody>
      </p:sp>
      <p:sp>
        <p:nvSpPr>
          <p:cNvPr id="3" name="Content Placeholder 2">
            <a:extLst>
              <a:ext uri="{FF2B5EF4-FFF2-40B4-BE49-F238E27FC236}">
                <a16:creationId xmlns:a16="http://schemas.microsoft.com/office/drawing/2014/main" id="{349ECC8E-113E-4266-8FDC-1468600C775A}"/>
              </a:ext>
            </a:extLst>
          </p:cNvPr>
          <p:cNvSpPr>
            <a:spLocks noGrp="1"/>
          </p:cNvSpPr>
          <p:nvPr>
            <p:ph sz="quarter" idx="13"/>
          </p:nvPr>
        </p:nvSpPr>
        <p:spPr/>
        <p:txBody>
          <a:bodyPr/>
          <a:lstStyle/>
          <a:p>
            <a:pPr marL="0" indent="0">
              <a:buNone/>
            </a:pPr>
            <a:r>
              <a:rPr lang="en-CA" b="1" dirty="0"/>
              <a:t>Curtis </a:t>
            </a:r>
            <a:r>
              <a:rPr lang="en-CA" b="1" dirty="0" err="1"/>
              <a:t>Assance</a:t>
            </a:r>
            <a:r>
              <a:rPr lang="en-CA" b="1" dirty="0"/>
              <a:t> </a:t>
            </a:r>
          </a:p>
          <a:p>
            <a:pPr marL="0" indent="0">
              <a:buNone/>
            </a:pPr>
            <a:r>
              <a:rPr lang="en-CA" dirty="0"/>
              <a:t>EDO of </a:t>
            </a:r>
            <a:r>
              <a:rPr lang="en-CA" dirty="0" err="1"/>
              <a:t>Shawanaga</a:t>
            </a:r>
            <a:r>
              <a:rPr lang="en-CA" dirty="0"/>
              <a:t> First Nation </a:t>
            </a:r>
            <a:r>
              <a:rPr lang="en-CA" u="sng" dirty="0">
                <a:hlinkClick r:id="rId2"/>
              </a:rPr>
              <a:t>edo@shawanagafirstnation.ca</a:t>
            </a:r>
            <a:endParaRPr lang="en-CA" u="sng" dirty="0"/>
          </a:p>
          <a:p>
            <a:pPr marL="0" indent="0">
              <a:buNone/>
            </a:pPr>
            <a:r>
              <a:rPr lang="en-CA" dirty="0"/>
              <a:t>705-366-2526</a:t>
            </a:r>
          </a:p>
          <a:p>
            <a:pPr marL="0" indent="0">
              <a:buNone/>
            </a:pPr>
            <a:endParaRPr lang="en-CA" dirty="0"/>
          </a:p>
        </p:txBody>
      </p:sp>
      <p:sp>
        <p:nvSpPr>
          <p:cNvPr id="4" name="Content Placeholder 3">
            <a:extLst>
              <a:ext uri="{FF2B5EF4-FFF2-40B4-BE49-F238E27FC236}">
                <a16:creationId xmlns:a16="http://schemas.microsoft.com/office/drawing/2014/main" id="{34854D2F-4703-4C8C-B464-D41562F64610}"/>
              </a:ext>
            </a:extLst>
          </p:cNvPr>
          <p:cNvSpPr>
            <a:spLocks noGrp="1"/>
          </p:cNvSpPr>
          <p:nvPr>
            <p:ph sz="quarter" idx="14"/>
          </p:nvPr>
        </p:nvSpPr>
        <p:spPr/>
        <p:txBody>
          <a:bodyPr/>
          <a:lstStyle/>
          <a:p>
            <a:pPr marL="0" indent="0">
              <a:buNone/>
            </a:pPr>
            <a:r>
              <a:rPr lang="en-CA" dirty="0"/>
              <a:t>Stan Judge</a:t>
            </a:r>
          </a:p>
          <a:p>
            <a:pPr marL="0" indent="0">
              <a:buNone/>
            </a:pPr>
            <a:r>
              <a:rPr lang="en-CA" dirty="0"/>
              <a:t>Consultation Officer/hatchery manager</a:t>
            </a:r>
          </a:p>
          <a:p>
            <a:pPr marL="0" indent="0">
              <a:buNone/>
            </a:pPr>
            <a:r>
              <a:rPr lang="en-CA" u="sng" dirty="0">
                <a:hlinkClick r:id="rId3"/>
              </a:rPr>
              <a:t>consultationofficer@shawanagafirstnation.ca</a:t>
            </a:r>
            <a:endParaRPr lang="en-CA" dirty="0"/>
          </a:p>
          <a:p>
            <a:pPr marL="0" indent="0">
              <a:buNone/>
            </a:pPr>
            <a:r>
              <a:rPr lang="en-CA" dirty="0"/>
              <a:t>705-366-2526</a:t>
            </a:r>
          </a:p>
          <a:p>
            <a:endParaRPr lang="en-CA" dirty="0"/>
          </a:p>
        </p:txBody>
      </p:sp>
      <p:pic>
        <p:nvPicPr>
          <p:cNvPr id="5" name="Picture 4">
            <a:extLst>
              <a:ext uri="{FF2B5EF4-FFF2-40B4-BE49-F238E27FC236}">
                <a16:creationId xmlns:a16="http://schemas.microsoft.com/office/drawing/2014/main" id="{47E387B3-0ED3-477F-9AF5-4622AF68025C}"/>
              </a:ext>
            </a:extLst>
          </p:cNvPr>
          <p:cNvPicPr>
            <a:picLocks noChangeAspect="1"/>
          </p:cNvPicPr>
          <p:nvPr/>
        </p:nvPicPr>
        <p:blipFill>
          <a:blip r:embed="rId4"/>
          <a:stretch>
            <a:fillRect/>
          </a:stretch>
        </p:blipFill>
        <p:spPr>
          <a:xfrm>
            <a:off x="1022073" y="4289812"/>
            <a:ext cx="2171701" cy="2193418"/>
          </a:xfrm>
          <a:prstGeom prst="rect">
            <a:avLst/>
          </a:prstGeom>
        </p:spPr>
      </p:pic>
    </p:spTree>
    <p:extLst>
      <p:ext uri="{BB962C8B-B14F-4D97-AF65-F5344CB8AC3E}">
        <p14:creationId xmlns:p14="http://schemas.microsoft.com/office/powerpoint/2010/main" val="19672165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9A9C3-FF64-41DC-92A9-448BB38DFC0F}"/>
              </a:ext>
            </a:extLst>
          </p:cNvPr>
          <p:cNvSpPr>
            <a:spLocks noGrp="1"/>
          </p:cNvSpPr>
          <p:nvPr>
            <p:ph type="ctrTitle"/>
          </p:nvPr>
        </p:nvSpPr>
        <p:spPr>
          <a:xfrm>
            <a:off x="833469" y="2837801"/>
            <a:ext cx="8689976" cy="2509213"/>
          </a:xfrm>
        </p:spPr>
        <p:txBody>
          <a:bodyPr/>
          <a:lstStyle/>
          <a:p>
            <a:r>
              <a:rPr lang="en-CA" dirty="0"/>
              <a:t>New North Fisheries Overview</a:t>
            </a:r>
          </a:p>
        </p:txBody>
      </p:sp>
      <p:pic>
        <p:nvPicPr>
          <p:cNvPr id="6" name="Picture 5">
            <a:extLst>
              <a:ext uri="{FF2B5EF4-FFF2-40B4-BE49-F238E27FC236}">
                <a16:creationId xmlns:a16="http://schemas.microsoft.com/office/drawing/2014/main" id="{60C57ACE-B7F2-4AEE-AE0E-7D0B41805FDD}"/>
              </a:ext>
            </a:extLst>
          </p:cNvPr>
          <p:cNvPicPr>
            <a:picLocks noChangeAspect="1"/>
          </p:cNvPicPr>
          <p:nvPr/>
        </p:nvPicPr>
        <p:blipFill>
          <a:blip r:embed="rId2"/>
          <a:stretch>
            <a:fillRect/>
          </a:stretch>
        </p:blipFill>
        <p:spPr>
          <a:xfrm>
            <a:off x="5504873" y="246547"/>
            <a:ext cx="6639359" cy="3097017"/>
          </a:xfrm>
          <a:prstGeom prst="rect">
            <a:avLst/>
          </a:prstGeom>
        </p:spPr>
      </p:pic>
    </p:spTree>
    <p:extLst>
      <p:ext uri="{BB962C8B-B14F-4D97-AF65-F5344CB8AC3E}">
        <p14:creationId xmlns:p14="http://schemas.microsoft.com/office/powerpoint/2010/main" val="31314877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321" t="9436" r="13397" b="4957"/>
          <a:stretch/>
        </p:blipFill>
        <p:spPr bwMode="auto">
          <a:xfrm>
            <a:off x="1524000" y="0"/>
            <a:ext cx="9144000" cy="6863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655733" y="3420533"/>
            <a:ext cx="1444978" cy="3951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98092850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3DCF7-3805-41B9-8802-1882408348BF}"/>
              </a:ext>
            </a:extLst>
          </p:cNvPr>
          <p:cNvSpPr>
            <a:spLocks noGrp="1"/>
          </p:cNvSpPr>
          <p:nvPr>
            <p:ph type="title"/>
          </p:nvPr>
        </p:nvSpPr>
        <p:spPr/>
        <p:txBody>
          <a:bodyPr/>
          <a:lstStyle/>
          <a:p>
            <a:r>
              <a:rPr lang="en-CA" dirty="0"/>
              <a:t>New North Fisheries Overview</a:t>
            </a:r>
          </a:p>
        </p:txBody>
      </p:sp>
      <p:sp>
        <p:nvSpPr>
          <p:cNvPr id="3" name="Content Placeholder 2">
            <a:extLst>
              <a:ext uri="{FF2B5EF4-FFF2-40B4-BE49-F238E27FC236}">
                <a16:creationId xmlns:a16="http://schemas.microsoft.com/office/drawing/2014/main" id="{1E44A3C7-A436-4E9E-910E-91C24F519B01}"/>
              </a:ext>
            </a:extLst>
          </p:cNvPr>
          <p:cNvSpPr>
            <a:spLocks noGrp="1"/>
          </p:cNvSpPr>
          <p:nvPr>
            <p:ph sz="quarter" idx="13"/>
          </p:nvPr>
        </p:nvSpPr>
        <p:spPr/>
        <p:txBody>
          <a:bodyPr>
            <a:normAutofit/>
          </a:bodyPr>
          <a:lstStyle/>
          <a:p>
            <a:r>
              <a:rPr lang="en-CA" dirty="0"/>
              <a:t>Fall 2016- harvested lake whitefish roe, pilot project commenced.</a:t>
            </a:r>
          </a:p>
          <a:p>
            <a:r>
              <a:rPr lang="en-CA" dirty="0"/>
              <a:t>College boreal hatched eggs, alma research station received the fry and on grew till fingerling stage.</a:t>
            </a:r>
          </a:p>
          <a:p>
            <a:r>
              <a:rPr lang="en-CA" dirty="0"/>
              <a:t>Fingerlings entered at New north fisheries in </a:t>
            </a:r>
            <a:r>
              <a:rPr lang="en-CA" dirty="0" err="1"/>
              <a:t>manitowaning</a:t>
            </a:r>
            <a:r>
              <a:rPr lang="en-CA" dirty="0"/>
              <a:t> bay on June 23, 2017 at a weight of 5 grams, approximately 43,000 lake white fish.</a:t>
            </a:r>
          </a:p>
          <a:p>
            <a:r>
              <a:rPr lang="en-CA" dirty="0"/>
              <a:t>June 01, 2018 a second cohort was entered at an average weight of 5 grams, approximately 60,000 lake white fish. (separate cage)</a:t>
            </a:r>
          </a:p>
        </p:txBody>
      </p:sp>
    </p:spTree>
    <p:extLst>
      <p:ext uri="{BB962C8B-B14F-4D97-AF65-F5344CB8AC3E}">
        <p14:creationId xmlns:p14="http://schemas.microsoft.com/office/powerpoint/2010/main" val="33563961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6C431-4F27-4E04-9BF1-5568C2DB9FB0}"/>
              </a:ext>
            </a:extLst>
          </p:cNvPr>
          <p:cNvSpPr>
            <a:spLocks noGrp="1"/>
          </p:cNvSpPr>
          <p:nvPr>
            <p:ph type="title"/>
          </p:nvPr>
        </p:nvSpPr>
        <p:spPr/>
        <p:txBody>
          <a:bodyPr/>
          <a:lstStyle/>
          <a:p>
            <a:r>
              <a:rPr lang="en-CA" dirty="0"/>
              <a:t>2016 year class</a:t>
            </a:r>
          </a:p>
        </p:txBody>
      </p:sp>
      <p:sp>
        <p:nvSpPr>
          <p:cNvPr id="3" name="Content Placeholder 2">
            <a:extLst>
              <a:ext uri="{FF2B5EF4-FFF2-40B4-BE49-F238E27FC236}">
                <a16:creationId xmlns:a16="http://schemas.microsoft.com/office/drawing/2014/main" id="{CE0EDFBB-228E-4EF0-9CF6-D5F9A4B23E4C}"/>
              </a:ext>
            </a:extLst>
          </p:cNvPr>
          <p:cNvSpPr>
            <a:spLocks noGrp="1"/>
          </p:cNvSpPr>
          <p:nvPr>
            <p:ph sz="quarter" idx="13"/>
          </p:nvPr>
        </p:nvSpPr>
        <p:spPr/>
        <p:txBody>
          <a:bodyPr>
            <a:normAutofit/>
          </a:bodyPr>
          <a:lstStyle/>
          <a:p>
            <a:r>
              <a:rPr lang="en-CA" dirty="0"/>
              <a:t>Fish performing very well.</a:t>
            </a:r>
          </a:p>
          <a:p>
            <a:r>
              <a:rPr lang="en-CA" dirty="0"/>
              <a:t>Strong feeding behaviour and have consistently gained weight as expected.</a:t>
            </a:r>
          </a:p>
          <a:p>
            <a:r>
              <a:rPr lang="en-CA" dirty="0"/>
              <a:t>Have experienced very low mortality (0.1% – 0.2%).</a:t>
            </a:r>
          </a:p>
          <a:p>
            <a:r>
              <a:rPr lang="en-CA" dirty="0"/>
              <a:t>able to deal with higher then expected water temperatures (+20 degrees).</a:t>
            </a:r>
          </a:p>
          <a:p>
            <a:r>
              <a:rPr lang="en-CA" dirty="0"/>
              <a:t>Ready to be split down to reduce density.</a:t>
            </a:r>
          </a:p>
          <a:p>
            <a:r>
              <a:rPr lang="en-CA" dirty="0" smtClean="0"/>
              <a:t>harvest SPRING 2019 </a:t>
            </a:r>
            <a:endParaRPr lang="en-CA" dirty="0"/>
          </a:p>
          <a:p>
            <a:endParaRPr lang="en-CA" dirty="0"/>
          </a:p>
        </p:txBody>
      </p:sp>
    </p:spTree>
    <p:extLst>
      <p:ext uri="{BB962C8B-B14F-4D97-AF65-F5344CB8AC3E}">
        <p14:creationId xmlns:p14="http://schemas.microsoft.com/office/powerpoint/2010/main" val="20351515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FA2AD-F35A-4FCC-BF96-0A6ADF9AE825}"/>
              </a:ext>
            </a:extLst>
          </p:cNvPr>
          <p:cNvSpPr>
            <a:spLocks noGrp="1"/>
          </p:cNvSpPr>
          <p:nvPr>
            <p:ph type="title"/>
          </p:nvPr>
        </p:nvSpPr>
        <p:spPr/>
        <p:txBody>
          <a:bodyPr/>
          <a:lstStyle/>
          <a:p>
            <a:r>
              <a:rPr lang="en-CA" dirty="0"/>
              <a:t>Why Lake whitefish</a:t>
            </a:r>
          </a:p>
        </p:txBody>
      </p:sp>
      <p:sp>
        <p:nvSpPr>
          <p:cNvPr id="3" name="Content Placeholder 2">
            <a:extLst>
              <a:ext uri="{FF2B5EF4-FFF2-40B4-BE49-F238E27FC236}">
                <a16:creationId xmlns:a16="http://schemas.microsoft.com/office/drawing/2014/main" id="{75FD9836-FD10-4875-B33C-2A3A30E868DA}"/>
              </a:ext>
            </a:extLst>
          </p:cNvPr>
          <p:cNvSpPr>
            <a:spLocks noGrp="1"/>
          </p:cNvSpPr>
          <p:nvPr>
            <p:ph sz="quarter" idx="13"/>
          </p:nvPr>
        </p:nvSpPr>
        <p:spPr/>
        <p:txBody>
          <a:bodyPr>
            <a:normAutofit fontScale="77500" lnSpcReduction="20000"/>
          </a:bodyPr>
          <a:lstStyle/>
          <a:p>
            <a:r>
              <a:rPr lang="en-CA" dirty="0"/>
              <a:t>Besides the fact they are extremely tasty………………….</a:t>
            </a:r>
          </a:p>
          <a:p>
            <a:pPr marL="457200" indent="-457200">
              <a:buFont typeface="+mj-lt"/>
              <a:buAutoNum type="arabicPeriod"/>
            </a:pPr>
            <a:r>
              <a:rPr lang="en-CA" dirty="0"/>
              <a:t>Lake Erie lake whitefish, considered a fast growing strain requires 7 to 8 years to reach a weight of 4-5 lbs.  New north is expecting to reach 4 lbs in 2 years from egg.</a:t>
            </a:r>
          </a:p>
          <a:p>
            <a:pPr marL="457200" indent="-457200">
              <a:buFont typeface="+mj-lt"/>
              <a:buAutoNum type="arabicPeriod"/>
            </a:pPr>
            <a:r>
              <a:rPr lang="en-CA" dirty="0"/>
              <a:t>During the winter months, new north has received commitments from buyers between $5.25 to $7.00 / lbs.</a:t>
            </a:r>
          </a:p>
          <a:p>
            <a:pPr marL="457200" indent="-457200">
              <a:buFont typeface="+mj-lt"/>
              <a:buAutoNum type="arabicPeriod"/>
            </a:pPr>
            <a:r>
              <a:rPr lang="en-CA" dirty="0"/>
              <a:t>Unlike rainbow trout, lake whitefish do not require access to the surface to regulate their air bladders, making them an ideal fish to culture in northern Ontario.</a:t>
            </a:r>
          </a:p>
          <a:p>
            <a:pPr marL="457200" indent="-457200">
              <a:buFont typeface="+mj-lt"/>
              <a:buAutoNum type="arabicPeriod"/>
            </a:pPr>
            <a:r>
              <a:rPr lang="en-CA" dirty="0"/>
              <a:t>Lake whitefish are in decline, tougher to catch commercially, numbers are not what they were.</a:t>
            </a:r>
          </a:p>
          <a:p>
            <a:pPr marL="457200" indent="-457200">
              <a:buFont typeface="+mj-lt"/>
              <a:buAutoNum type="arabicPeriod"/>
            </a:pPr>
            <a:r>
              <a:rPr lang="en-CA" dirty="0"/>
              <a:t>Taste tests have proven successful.</a:t>
            </a:r>
          </a:p>
          <a:p>
            <a:pPr marL="457200" indent="-457200">
              <a:buFont typeface="+mj-lt"/>
              <a:buAutoNum type="arabicPeriod"/>
            </a:pPr>
            <a:r>
              <a:rPr lang="en-CA" dirty="0"/>
              <a:t>Culturing this species will no question reduce pressures on the wild stock.</a:t>
            </a:r>
          </a:p>
        </p:txBody>
      </p:sp>
    </p:spTree>
    <p:extLst>
      <p:ext uri="{BB962C8B-B14F-4D97-AF65-F5344CB8AC3E}">
        <p14:creationId xmlns:p14="http://schemas.microsoft.com/office/powerpoint/2010/main" val="26504591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F2A8E-7243-41A1-8B67-67436DCCD15B}"/>
              </a:ext>
            </a:extLst>
          </p:cNvPr>
          <p:cNvSpPr>
            <a:spLocks noGrp="1"/>
          </p:cNvSpPr>
          <p:nvPr>
            <p:ph type="title"/>
          </p:nvPr>
        </p:nvSpPr>
        <p:spPr/>
        <p:txBody>
          <a:bodyPr/>
          <a:lstStyle/>
          <a:p>
            <a:r>
              <a:rPr lang="en-CA" dirty="0"/>
              <a:t>Next steps to success for lake whitefish</a:t>
            </a:r>
          </a:p>
        </p:txBody>
      </p:sp>
      <p:sp>
        <p:nvSpPr>
          <p:cNvPr id="3" name="Content Placeholder 2">
            <a:extLst>
              <a:ext uri="{FF2B5EF4-FFF2-40B4-BE49-F238E27FC236}">
                <a16:creationId xmlns:a16="http://schemas.microsoft.com/office/drawing/2014/main" id="{917B715F-CB50-44B9-9D5D-F0CEA23BA34E}"/>
              </a:ext>
            </a:extLst>
          </p:cNvPr>
          <p:cNvSpPr>
            <a:spLocks noGrp="1"/>
          </p:cNvSpPr>
          <p:nvPr>
            <p:ph sz="quarter" idx="13"/>
          </p:nvPr>
        </p:nvSpPr>
        <p:spPr/>
        <p:txBody>
          <a:bodyPr>
            <a:normAutofit/>
          </a:bodyPr>
          <a:lstStyle/>
          <a:p>
            <a:r>
              <a:rPr lang="en-CA" dirty="0"/>
              <a:t>Continually learn from pilot project, it’s a new species, need to learn the fish.</a:t>
            </a:r>
            <a:r>
              <a:rPr lang="en-CA" b="1" u="sng" dirty="0"/>
              <a:t>  </a:t>
            </a:r>
          </a:p>
          <a:p>
            <a:r>
              <a:rPr lang="en-CA" dirty="0"/>
              <a:t>Start hatchery facility.</a:t>
            </a:r>
          </a:p>
          <a:p>
            <a:r>
              <a:rPr lang="en-CA" dirty="0"/>
              <a:t>Domesticate lake whitefish-brood stock.</a:t>
            </a:r>
          </a:p>
          <a:p>
            <a:r>
              <a:rPr lang="en-CA" dirty="0"/>
              <a:t>Establish other farms to increase production.</a:t>
            </a:r>
          </a:p>
          <a:p>
            <a:r>
              <a:rPr lang="en-CA" dirty="0"/>
              <a:t>Ideally become a species as common as rainbow trout to culture.</a:t>
            </a:r>
          </a:p>
          <a:p>
            <a:endParaRPr lang="en-CA" dirty="0"/>
          </a:p>
        </p:txBody>
      </p:sp>
    </p:spTree>
    <p:extLst>
      <p:ext uri="{BB962C8B-B14F-4D97-AF65-F5344CB8AC3E}">
        <p14:creationId xmlns:p14="http://schemas.microsoft.com/office/powerpoint/2010/main" val="116716032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5E971E-9C8D-4829-B58A-A2B34D4B7A99}"/>
              </a:ext>
            </a:extLst>
          </p:cNvPr>
          <p:cNvSpPr>
            <a:spLocks noGrp="1"/>
          </p:cNvSpPr>
          <p:nvPr>
            <p:ph type="title"/>
          </p:nvPr>
        </p:nvSpPr>
        <p:spPr/>
        <p:txBody>
          <a:bodyPr/>
          <a:lstStyle/>
          <a:p>
            <a:r>
              <a:rPr lang="en-CA" dirty="0"/>
              <a:t>Pictures</a:t>
            </a:r>
          </a:p>
        </p:txBody>
      </p:sp>
      <p:pic>
        <p:nvPicPr>
          <p:cNvPr id="8" name="Content Placeholder 7">
            <a:extLst>
              <a:ext uri="{FF2B5EF4-FFF2-40B4-BE49-F238E27FC236}">
                <a16:creationId xmlns:a16="http://schemas.microsoft.com/office/drawing/2014/main" id="{DB9328EF-8D95-4FD3-933C-F8753160EFDD}"/>
              </a:ext>
            </a:extLst>
          </p:cNvPr>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185256" y="2368738"/>
            <a:ext cx="4563687" cy="3420687"/>
          </a:xfrm>
        </p:spPr>
      </p:pic>
      <p:pic>
        <p:nvPicPr>
          <p:cNvPr id="10" name="Content Placeholder 9">
            <a:extLst>
              <a:ext uri="{FF2B5EF4-FFF2-40B4-BE49-F238E27FC236}">
                <a16:creationId xmlns:a16="http://schemas.microsoft.com/office/drawing/2014/main" id="{57A10B0A-F524-4732-A785-B6A4B251DB7A}"/>
              </a:ext>
            </a:extLst>
          </p:cNvPr>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6443056" y="2368738"/>
            <a:ext cx="4563687" cy="3420687"/>
          </a:xfrm>
        </p:spPr>
      </p:pic>
    </p:spTree>
    <p:extLst>
      <p:ext uri="{BB962C8B-B14F-4D97-AF65-F5344CB8AC3E}">
        <p14:creationId xmlns:p14="http://schemas.microsoft.com/office/powerpoint/2010/main" val="81944024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27C59-D6BF-4572-96DB-12BCFF321DC6}"/>
              </a:ext>
            </a:extLst>
          </p:cNvPr>
          <p:cNvSpPr>
            <a:spLocks noGrp="1"/>
          </p:cNvSpPr>
          <p:nvPr>
            <p:ph type="title"/>
          </p:nvPr>
        </p:nvSpPr>
        <p:spPr/>
        <p:txBody>
          <a:bodyPr/>
          <a:lstStyle/>
          <a:p>
            <a:r>
              <a:rPr lang="en-CA" dirty="0"/>
              <a:t>New North Fisheries Videos</a:t>
            </a:r>
          </a:p>
        </p:txBody>
      </p:sp>
      <p:sp>
        <p:nvSpPr>
          <p:cNvPr id="3" name="Content Placeholder 2">
            <a:extLst>
              <a:ext uri="{FF2B5EF4-FFF2-40B4-BE49-F238E27FC236}">
                <a16:creationId xmlns:a16="http://schemas.microsoft.com/office/drawing/2014/main" id="{7BD28363-B337-42B1-A527-A1F4F536D2A9}"/>
              </a:ext>
            </a:extLst>
          </p:cNvPr>
          <p:cNvSpPr>
            <a:spLocks noGrp="1"/>
          </p:cNvSpPr>
          <p:nvPr>
            <p:ph sz="quarter" idx="13"/>
          </p:nvPr>
        </p:nvSpPr>
        <p:spPr/>
        <p:txBody>
          <a:bodyPr/>
          <a:lstStyle/>
          <a:p>
            <a:r>
              <a:rPr lang="en-CA" dirty="0">
                <a:hlinkClick r:id="rId2"/>
              </a:rPr>
              <a:t>https://www.youtube.com/watch?v=Bll5PDShDpQ</a:t>
            </a:r>
            <a:endParaRPr lang="en-CA" dirty="0"/>
          </a:p>
          <a:p>
            <a:r>
              <a:rPr lang="en-CA" dirty="0">
                <a:hlinkClick r:id="rId3"/>
              </a:rPr>
              <a:t>https://www.youtube.com/watch?v=yS-XwEWcaJI</a:t>
            </a:r>
            <a:endParaRPr lang="en-CA" dirty="0"/>
          </a:p>
          <a:p>
            <a:r>
              <a:rPr lang="en-CA" dirty="0">
                <a:hlinkClick r:id="rId4"/>
              </a:rPr>
              <a:t>https://www.youtube.com/watch?v=sKTOtpqVVMo</a:t>
            </a:r>
            <a:endParaRPr lang="en-CA" dirty="0"/>
          </a:p>
          <a:p>
            <a:r>
              <a:rPr lang="en-CA" dirty="0">
                <a:hlinkClick r:id="rId5"/>
              </a:rPr>
              <a:t>https://www.youtube.com/watch?v=h5I1RBCHSHo</a:t>
            </a:r>
            <a:endParaRPr lang="en-CA" dirty="0"/>
          </a:p>
          <a:p>
            <a:endParaRPr lang="en-CA" dirty="0"/>
          </a:p>
        </p:txBody>
      </p:sp>
    </p:spTree>
    <p:extLst>
      <p:ext uri="{BB962C8B-B14F-4D97-AF65-F5344CB8AC3E}">
        <p14:creationId xmlns:p14="http://schemas.microsoft.com/office/powerpoint/2010/main" val="245598077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1"/>
            <a:ext cx="9533032" cy="1445302"/>
          </a:xfrm>
        </p:spPr>
        <p:txBody>
          <a:bodyPr>
            <a:normAutofit fontScale="90000"/>
          </a:bodyPr>
          <a:lstStyle/>
          <a:p>
            <a:r>
              <a:rPr lang="en-CA" sz="72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Micro-Hatcheries Inc.</a:t>
            </a:r>
          </a:p>
        </p:txBody>
      </p:sp>
      <p:sp>
        <p:nvSpPr>
          <p:cNvPr id="3" name="Subtitle 2"/>
          <p:cNvSpPr>
            <a:spLocks noGrp="1"/>
          </p:cNvSpPr>
          <p:nvPr>
            <p:ph type="subTitle" idx="1"/>
          </p:nvPr>
        </p:nvSpPr>
        <p:spPr>
          <a:xfrm>
            <a:off x="1154955" y="3807502"/>
            <a:ext cx="8825658" cy="884420"/>
          </a:xfrm>
        </p:spPr>
        <p:txBody>
          <a:bodyPr>
            <a:normAutofit fontScale="77500" lnSpcReduction="20000"/>
          </a:bodyPr>
          <a:lstStyle/>
          <a:p>
            <a:endParaRPr lang="en-CA" b="1" i="1" u="sng" dirty="0">
              <a:latin typeface="Arial" panose="020B0604020202020204" pitchFamily="34" charset="0"/>
              <a:cs typeface="Arial" panose="020B0604020202020204" pitchFamily="34" charset="0"/>
            </a:endParaRPr>
          </a:p>
          <a:p>
            <a:r>
              <a:rPr lang="en-CA" sz="3200" b="1" i="1" u="sng" dirty="0">
                <a:latin typeface="Arial" panose="020B0604020202020204" pitchFamily="34" charset="0"/>
                <a:cs typeface="Arial" panose="020B0604020202020204" pitchFamily="34" charset="0"/>
              </a:rPr>
              <a:t>WE ARE HATCHING FOR our Future</a:t>
            </a:r>
          </a:p>
        </p:txBody>
      </p:sp>
    </p:spTree>
    <p:extLst>
      <p:ext uri="{BB962C8B-B14F-4D97-AF65-F5344CB8AC3E}">
        <p14:creationId xmlns:p14="http://schemas.microsoft.com/office/powerpoint/2010/main" val="30933792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26898" y="92867"/>
            <a:ext cx="6197530" cy="619272"/>
          </a:xfrm>
          <a:prstGeom prst="rect">
            <a:avLst/>
          </a:prstGeom>
        </p:spPr>
        <p:txBody>
          <a:bodyPr wrap="none">
            <a:spAutoFit/>
          </a:bodyPr>
          <a:lstStyle/>
          <a:p>
            <a:pPr algn="ctr">
              <a:lnSpc>
                <a:spcPct val="107000"/>
              </a:lnSpc>
              <a:spcAft>
                <a:spcPts val="800"/>
              </a:spcAft>
            </a:pPr>
            <a:r>
              <a:rPr lang="en-CA" sz="3200" dirty="0">
                <a:latin typeface="Arial" panose="020B0604020202020204" pitchFamily="34" charset="0"/>
                <a:ea typeface="Calibri" panose="020F0502020204030204" pitchFamily="34" charset="0"/>
                <a:cs typeface="Arial" panose="020B0604020202020204" pitchFamily="34" charset="0"/>
              </a:rPr>
              <a:t>School Micro Hatchery Programs</a:t>
            </a:r>
            <a:endParaRPr lang="en-CA" sz="3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6317" y="866273"/>
            <a:ext cx="7315200" cy="5257708"/>
          </a:xfrm>
          <a:prstGeom prst="rect">
            <a:avLst/>
          </a:prstGeom>
        </p:spPr>
      </p:pic>
      <p:sp>
        <p:nvSpPr>
          <p:cNvPr id="5" name="Rectangle 4"/>
          <p:cNvSpPr/>
          <p:nvPr/>
        </p:nvSpPr>
        <p:spPr>
          <a:xfrm>
            <a:off x="1969169" y="6123981"/>
            <a:ext cx="7752348" cy="430887"/>
          </a:xfrm>
          <a:prstGeom prst="rect">
            <a:avLst/>
          </a:prstGeom>
        </p:spPr>
        <p:txBody>
          <a:bodyPr wrap="square">
            <a:spAutoFit/>
          </a:bodyPr>
          <a:lstStyle/>
          <a:p>
            <a:pPr algn="ctr"/>
            <a:r>
              <a:rPr lang="en-CA" sz="2200" dirty="0"/>
              <a:t>Atikameksheng First Nation, Anishinabek Youth Centre </a:t>
            </a:r>
          </a:p>
        </p:txBody>
      </p:sp>
    </p:spTree>
    <p:extLst>
      <p:ext uri="{BB962C8B-B14F-4D97-AF65-F5344CB8AC3E}">
        <p14:creationId xmlns:p14="http://schemas.microsoft.com/office/powerpoint/2010/main" val="377599663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IMG_019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6846" y="209862"/>
            <a:ext cx="10373194" cy="55730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96846" y="5902820"/>
            <a:ext cx="9608696" cy="769441"/>
          </a:xfrm>
          <a:prstGeom prst="rect">
            <a:avLst/>
          </a:prstGeom>
        </p:spPr>
        <p:txBody>
          <a:bodyPr wrap="square">
            <a:spAutoFit/>
          </a:bodyPr>
          <a:lstStyle/>
          <a:p>
            <a:pPr marL="457200" indent="457200" algn="ctr">
              <a:spcAft>
                <a:spcPts val="0"/>
              </a:spcAft>
            </a:pPr>
            <a:r>
              <a:rPr lang="en-CA" sz="2200" dirty="0">
                <a:latin typeface="Arial" panose="020B0604020202020204" pitchFamily="34" charset="0"/>
                <a:ea typeface="Times New Roman" panose="02020603050405020304" pitchFamily="18" charset="0"/>
                <a:cs typeface="Times New Roman" panose="02020603050405020304" pitchFamily="18" charset="0"/>
              </a:rPr>
              <a:t>Algonquin Road Public School student using </a:t>
            </a:r>
            <a:r>
              <a:rPr lang="en-US" sz="2200" dirty="0">
                <a:latin typeface="Shruti" panose="020B0502040204020203" pitchFamily="34" charset="0"/>
                <a:ea typeface="Times New Roman" panose="02020603050405020304" pitchFamily="18" charset="0"/>
                <a:cs typeface="Times New Roman" panose="02020603050405020304" pitchFamily="18" charset="0"/>
              </a:rPr>
              <a:t>Trinocular microscope 		with 14 megapixel camera used for taking pictures and videos</a:t>
            </a:r>
            <a:endParaRPr lang="en-CA" sz="2200" dirty="0">
              <a:effectLst/>
              <a:latin typeface="Shruti" panose="020B0502040204020203"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70295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alleye 10 days hearth bea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55786" y="119794"/>
            <a:ext cx="6827838" cy="5211763"/>
          </a:xfrm>
          <a:prstGeom prst="rect">
            <a:avLst/>
          </a:prstGeom>
        </p:spPr>
      </p:pic>
      <p:sp>
        <p:nvSpPr>
          <p:cNvPr id="4" name="Rectangle 3"/>
          <p:cNvSpPr/>
          <p:nvPr/>
        </p:nvSpPr>
        <p:spPr>
          <a:xfrm>
            <a:off x="826381" y="5587094"/>
            <a:ext cx="10187354" cy="923330"/>
          </a:xfrm>
          <a:prstGeom prst="rect">
            <a:avLst/>
          </a:prstGeom>
        </p:spPr>
        <p:txBody>
          <a:bodyPr wrap="square">
            <a:spAutoFit/>
          </a:bodyPr>
          <a:lstStyle/>
          <a:p>
            <a:pPr algn="ctr"/>
            <a:r>
              <a:rPr lang="en-CA" dirty="0"/>
              <a:t>This is a video of the heartbeat of an 11 day old walleye larva still inside the egg.</a:t>
            </a:r>
          </a:p>
          <a:p>
            <a:pPr algn="ctr"/>
            <a:r>
              <a:rPr lang="en-CA" dirty="0"/>
              <a:t>As my friend Chad Boisoneau (Chief of Mattagami First Nation) would say. </a:t>
            </a:r>
          </a:p>
          <a:p>
            <a:pPr algn="ctr"/>
            <a:r>
              <a:rPr lang="en-CA" dirty="0"/>
              <a:t>We are Hatching for Our Future.</a:t>
            </a:r>
          </a:p>
        </p:txBody>
      </p:sp>
    </p:spTree>
    <p:extLst>
      <p:ext uri="{BB962C8B-B14F-4D97-AF65-F5344CB8AC3E}">
        <p14:creationId xmlns:p14="http://schemas.microsoft.com/office/powerpoint/2010/main" val="42365704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idx="4294967295"/>
          </p:nvPr>
        </p:nvSpPr>
        <p:spPr>
          <a:xfrm>
            <a:off x="4235450" y="115888"/>
            <a:ext cx="7956550" cy="1077912"/>
          </a:xfrm>
        </p:spPr>
        <p:txBody>
          <a:bodyPr>
            <a:normAutofit fontScale="90000"/>
          </a:bodyPr>
          <a:lstStyle/>
          <a:p>
            <a:pPr>
              <a:defRPr/>
            </a:pPr>
            <a:r>
              <a:rPr lang="en-CA" sz="4000"/>
              <a:t>Regional Distribution of Aquaculture</a:t>
            </a:r>
          </a:p>
        </p:txBody>
      </p:sp>
      <p:pic>
        <p:nvPicPr>
          <p:cNvPr id="204803" name="Picture 3"/>
          <p:cNvPicPr>
            <a:picLocks noChangeAspect="1" noChangeArrowheads="1"/>
          </p:cNvPicPr>
          <p:nvPr/>
        </p:nvPicPr>
        <p:blipFill>
          <a:blip r:embed="rId3">
            <a:lum bright="10000"/>
            <a:extLst>
              <a:ext uri="{28A0092B-C50C-407E-A947-70E740481C1C}">
                <a14:useLocalDpi xmlns:a14="http://schemas.microsoft.com/office/drawing/2010/main"/>
              </a:ext>
            </a:extLst>
          </a:blip>
          <a:srcRect/>
          <a:stretch>
            <a:fillRect/>
          </a:stretch>
        </p:blipFill>
        <p:spPr bwMode="auto">
          <a:xfrm>
            <a:off x="4167189" y="2000250"/>
            <a:ext cx="4756151"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2738439" y="1785938"/>
            <a:ext cx="17859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en-CA" b="1" dirty="0">
                <a:solidFill>
                  <a:srgbClr val="FFFFFF"/>
                </a:solidFill>
                <a:latin typeface="Arial Narrow" pitchFamily="34" charset="0"/>
              </a:rPr>
              <a:t>Salmon (72%)</a:t>
            </a:r>
          </a:p>
        </p:txBody>
      </p:sp>
      <p:pic>
        <p:nvPicPr>
          <p:cNvPr id="14"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0593" y="1139349"/>
            <a:ext cx="2100911" cy="646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Arrow Connector 15"/>
          <p:cNvCxnSpPr>
            <a:stCxn id="13" idx="2"/>
          </p:cNvCxnSpPr>
          <p:nvPr/>
        </p:nvCxnSpPr>
        <p:spPr>
          <a:xfrm>
            <a:off x="3631407" y="2155270"/>
            <a:ext cx="751682" cy="2484996"/>
          </a:xfrm>
          <a:prstGeom prst="straightConnector1">
            <a:avLst/>
          </a:prstGeom>
          <a:ln w="31750">
            <a:solidFill>
              <a:srgbClr val="0066FF"/>
            </a:solidFill>
            <a:tailEnd type="ova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3" idx="2"/>
          </p:cNvCxnSpPr>
          <p:nvPr/>
        </p:nvCxnSpPr>
        <p:spPr>
          <a:xfrm>
            <a:off x="3631408" y="2155270"/>
            <a:ext cx="4537873" cy="3342246"/>
          </a:xfrm>
          <a:prstGeom prst="straightConnector1">
            <a:avLst/>
          </a:prstGeom>
          <a:ln w="31750">
            <a:solidFill>
              <a:srgbClr val="0066FF"/>
            </a:solidFill>
            <a:tailEnd type="ova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3" idx="2"/>
          </p:cNvCxnSpPr>
          <p:nvPr/>
        </p:nvCxnSpPr>
        <p:spPr>
          <a:xfrm>
            <a:off x="3631407" y="2155270"/>
            <a:ext cx="5037932" cy="2842180"/>
          </a:xfrm>
          <a:prstGeom prst="straightConnector1">
            <a:avLst/>
          </a:prstGeom>
          <a:ln w="31750">
            <a:solidFill>
              <a:srgbClr val="0066FF"/>
            </a:solidFill>
            <a:tailEnd type="oval"/>
          </a:ln>
        </p:spPr>
        <p:style>
          <a:lnRef idx="1">
            <a:schemeClr val="accent1"/>
          </a:lnRef>
          <a:fillRef idx="0">
            <a:schemeClr val="accent1"/>
          </a:fillRef>
          <a:effectRef idx="0">
            <a:schemeClr val="accent1"/>
          </a:effectRef>
          <a:fontRef idx="minor">
            <a:schemeClr val="tx1"/>
          </a:fontRef>
        </p:style>
      </p:cxnSp>
      <p:sp>
        <p:nvSpPr>
          <p:cNvPr id="21" name="TextBox 20"/>
          <p:cNvSpPr txBox="1">
            <a:spLocks noChangeArrowheads="1"/>
          </p:cNvSpPr>
          <p:nvPr/>
        </p:nvSpPr>
        <p:spPr bwMode="auto">
          <a:xfrm>
            <a:off x="1901828" y="5751984"/>
            <a:ext cx="17859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en-CA" b="1" dirty="0">
                <a:latin typeface="Arial Narrow" pitchFamily="34" charset="0"/>
              </a:rPr>
              <a:t>Oysters (6%)</a:t>
            </a:r>
          </a:p>
        </p:txBody>
      </p:sp>
      <p:pic>
        <p:nvPicPr>
          <p:cNvPr id="22"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05795" y="4904259"/>
            <a:ext cx="1655762"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Arrow Connector 23"/>
          <p:cNvCxnSpPr/>
          <p:nvPr/>
        </p:nvCxnSpPr>
        <p:spPr>
          <a:xfrm flipV="1">
            <a:off x="3581404" y="4786315"/>
            <a:ext cx="800100" cy="642937"/>
          </a:xfrm>
          <a:prstGeom prst="straightConnector1">
            <a:avLst/>
          </a:prstGeom>
          <a:ln w="31750">
            <a:solidFill>
              <a:srgbClr val="00B050"/>
            </a:solidFill>
            <a:tailEnd type="oval"/>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cxnSpLocks/>
          </p:cNvCxnSpPr>
          <p:nvPr/>
        </p:nvCxnSpPr>
        <p:spPr>
          <a:xfrm flipV="1">
            <a:off x="3581404" y="5365482"/>
            <a:ext cx="4752181" cy="71430"/>
          </a:xfrm>
          <a:prstGeom prst="straightConnector1">
            <a:avLst/>
          </a:prstGeom>
          <a:ln w="31750">
            <a:solidFill>
              <a:srgbClr val="00B050"/>
            </a:solidFill>
            <a:tailEnd type="oval"/>
          </a:ln>
        </p:spPr>
        <p:style>
          <a:lnRef idx="1">
            <a:schemeClr val="accent1"/>
          </a:lnRef>
          <a:fillRef idx="0">
            <a:schemeClr val="accent1"/>
          </a:fillRef>
          <a:effectRef idx="0">
            <a:schemeClr val="accent1"/>
          </a:effectRef>
          <a:fontRef idx="minor">
            <a:schemeClr val="tx1"/>
          </a:fontRef>
        </p:style>
      </p:cxnSp>
      <p:pic>
        <p:nvPicPr>
          <p:cNvPr id="30"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583225" y="1212945"/>
            <a:ext cx="2198523" cy="77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p:cNvSpPr txBox="1">
            <a:spLocks noChangeArrowheads="1"/>
          </p:cNvSpPr>
          <p:nvPr/>
        </p:nvSpPr>
        <p:spPr bwMode="auto">
          <a:xfrm>
            <a:off x="8810632" y="1857376"/>
            <a:ext cx="1571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en-CA" b="1" dirty="0">
                <a:latin typeface="Arial Narrow" pitchFamily="34" charset="0"/>
              </a:rPr>
              <a:t>Trout (4%)</a:t>
            </a:r>
          </a:p>
        </p:txBody>
      </p:sp>
      <p:pic>
        <p:nvPicPr>
          <p:cNvPr id="32" name="Picture 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739187" y="5727145"/>
            <a:ext cx="1655764"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2"/>
          <p:cNvSpPr txBox="1">
            <a:spLocks noChangeArrowheads="1"/>
          </p:cNvSpPr>
          <p:nvPr/>
        </p:nvSpPr>
        <p:spPr bwMode="auto">
          <a:xfrm>
            <a:off x="8739188" y="5357813"/>
            <a:ext cx="17859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en-CA" b="1" dirty="0">
                <a:latin typeface="Arial Narrow" pitchFamily="34" charset="0"/>
              </a:rPr>
              <a:t>Mussels (14%)</a:t>
            </a:r>
          </a:p>
        </p:txBody>
      </p:sp>
      <p:cxnSp>
        <p:nvCxnSpPr>
          <p:cNvPr id="35" name="Straight Arrow Connector 34"/>
          <p:cNvCxnSpPr>
            <a:stCxn id="31" idx="2"/>
          </p:cNvCxnSpPr>
          <p:nvPr/>
        </p:nvCxnSpPr>
        <p:spPr>
          <a:xfrm flipH="1">
            <a:off x="5595946" y="2226708"/>
            <a:ext cx="4000498" cy="2699306"/>
          </a:xfrm>
          <a:prstGeom prst="straightConnector1">
            <a:avLst/>
          </a:prstGeom>
          <a:ln w="31750">
            <a:solidFill>
              <a:srgbClr val="660066"/>
            </a:solidFill>
            <a:tailEnd type="oval"/>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31" idx="2"/>
          </p:cNvCxnSpPr>
          <p:nvPr/>
        </p:nvCxnSpPr>
        <p:spPr>
          <a:xfrm flipH="1">
            <a:off x="7524756" y="2226708"/>
            <a:ext cx="2071689" cy="3270806"/>
          </a:xfrm>
          <a:prstGeom prst="straightConnector1">
            <a:avLst/>
          </a:prstGeom>
          <a:ln w="31750">
            <a:solidFill>
              <a:srgbClr val="660066"/>
            </a:solidFill>
            <a:tailEnd type="oval"/>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31" idx="2"/>
          </p:cNvCxnSpPr>
          <p:nvPr/>
        </p:nvCxnSpPr>
        <p:spPr>
          <a:xfrm flipH="1">
            <a:off x="7167572" y="2226708"/>
            <a:ext cx="2428872" cy="3485118"/>
          </a:xfrm>
          <a:prstGeom prst="straightConnector1">
            <a:avLst/>
          </a:prstGeom>
          <a:ln w="31750">
            <a:solidFill>
              <a:srgbClr val="660066"/>
            </a:solidFill>
            <a:tailEnd type="oval"/>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3" idx="1"/>
          </p:cNvCxnSpPr>
          <p:nvPr/>
        </p:nvCxnSpPr>
        <p:spPr>
          <a:xfrm flipH="1" flipV="1">
            <a:off x="8310564" y="5286385"/>
            <a:ext cx="428624" cy="256095"/>
          </a:xfrm>
          <a:prstGeom prst="straightConnector1">
            <a:avLst/>
          </a:prstGeom>
          <a:ln w="31750">
            <a:solidFill>
              <a:srgbClr val="FF6600"/>
            </a:solidFill>
            <a:tailEnd type="oval"/>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33" idx="1"/>
          </p:cNvCxnSpPr>
          <p:nvPr/>
        </p:nvCxnSpPr>
        <p:spPr>
          <a:xfrm flipV="1">
            <a:off x="8739189" y="4857761"/>
            <a:ext cx="71437" cy="684719"/>
          </a:xfrm>
          <a:prstGeom prst="straightConnector1">
            <a:avLst/>
          </a:prstGeom>
          <a:ln w="31750">
            <a:solidFill>
              <a:srgbClr val="FF6600"/>
            </a:solidFill>
            <a:tailEnd type="ova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F393E06-F9AD-43F2-8216-3E5944EE729E}"/>
              </a:ext>
            </a:extLst>
          </p:cNvPr>
          <p:cNvSpPr txBox="1">
            <a:spLocks noChangeArrowheads="1"/>
          </p:cNvSpPr>
          <p:nvPr/>
        </p:nvSpPr>
        <p:spPr bwMode="auto">
          <a:xfrm>
            <a:off x="2663825" y="1824555"/>
            <a:ext cx="1571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en-CA" b="1" dirty="0">
                <a:latin typeface="Arial Narrow" pitchFamily="34" charset="0"/>
              </a:rPr>
              <a:t>Salmon (76%)</a:t>
            </a:r>
          </a:p>
        </p:txBody>
      </p:sp>
    </p:spTree>
    <p:extLst>
      <p:ext uri="{BB962C8B-B14F-4D97-AF65-F5344CB8AC3E}">
        <p14:creationId xmlns:p14="http://schemas.microsoft.com/office/powerpoint/2010/main" val="611136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fltVal val="0"/>
                                          </p:val>
                                        </p:tav>
                                        <p:tav tm="100000">
                                          <p:val>
                                            <p:strVal val="#ppt_w"/>
                                          </p:val>
                                        </p:tav>
                                      </p:tavLst>
                                    </p:anim>
                                    <p:anim calcmode="lin" valueType="num">
                                      <p:cBhvr>
                                        <p:cTn id="13" dur="1000" fill="hold"/>
                                        <p:tgtEl>
                                          <p:spTgt spid="13"/>
                                        </p:tgtEl>
                                        <p:attrNameLst>
                                          <p:attrName>ppt_h</p:attrName>
                                        </p:attrNameLst>
                                      </p:cBhvr>
                                      <p:tavLst>
                                        <p:tav tm="0">
                                          <p:val>
                                            <p:fltVal val="0"/>
                                          </p:val>
                                        </p:tav>
                                        <p:tav tm="100000">
                                          <p:val>
                                            <p:strVal val="#ppt_h"/>
                                          </p:val>
                                        </p:tav>
                                      </p:tavLst>
                                    </p:anim>
                                    <p:animEffect transition="in" filter="fade">
                                      <p:cBhvr>
                                        <p:cTn id="14" dur="1000"/>
                                        <p:tgtEl>
                                          <p:spTgt spid="13"/>
                                        </p:tgtEl>
                                      </p:cBhvr>
                                    </p:animEffect>
                                  </p:childTnLst>
                                </p:cTn>
                              </p:par>
                              <p:par>
                                <p:cTn id="15" presetID="53"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par>
                                <p:cTn id="20" presetID="53"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fltVal val="0"/>
                                          </p:val>
                                        </p:tav>
                                        <p:tav tm="100000">
                                          <p:val>
                                            <p:strVal val="#ppt_w"/>
                                          </p:val>
                                        </p:tav>
                                      </p:tavLst>
                                    </p:anim>
                                    <p:anim calcmode="lin" valueType="num">
                                      <p:cBhvr>
                                        <p:cTn id="23" dur="1000" fill="hold"/>
                                        <p:tgtEl>
                                          <p:spTgt spid="17"/>
                                        </p:tgtEl>
                                        <p:attrNameLst>
                                          <p:attrName>ppt_h</p:attrName>
                                        </p:attrNameLst>
                                      </p:cBhvr>
                                      <p:tavLst>
                                        <p:tav tm="0">
                                          <p:val>
                                            <p:fltVal val="0"/>
                                          </p:val>
                                        </p:tav>
                                        <p:tav tm="100000">
                                          <p:val>
                                            <p:strVal val="#ppt_h"/>
                                          </p:val>
                                        </p:tav>
                                      </p:tavLst>
                                    </p:anim>
                                    <p:animEffect transition="in" filter="fade">
                                      <p:cBhvr>
                                        <p:cTn id="24" dur="1000"/>
                                        <p:tgtEl>
                                          <p:spTgt spid="17"/>
                                        </p:tgtEl>
                                      </p:cBhvr>
                                    </p:animEffect>
                                  </p:childTnLst>
                                </p:cTn>
                              </p:par>
                              <p:par>
                                <p:cTn id="25" presetID="53"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1000" fill="hold"/>
                                        <p:tgtEl>
                                          <p:spTgt spid="18"/>
                                        </p:tgtEl>
                                        <p:attrNameLst>
                                          <p:attrName>ppt_w</p:attrName>
                                        </p:attrNameLst>
                                      </p:cBhvr>
                                      <p:tavLst>
                                        <p:tav tm="0">
                                          <p:val>
                                            <p:fltVal val="0"/>
                                          </p:val>
                                        </p:tav>
                                        <p:tav tm="100000">
                                          <p:val>
                                            <p:strVal val="#ppt_w"/>
                                          </p:val>
                                        </p:tav>
                                      </p:tavLst>
                                    </p:anim>
                                    <p:anim calcmode="lin" valueType="num">
                                      <p:cBhvr>
                                        <p:cTn id="28" dur="1000" fill="hold"/>
                                        <p:tgtEl>
                                          <p:spTgt spid="18"/>
                                        </p:tgtEl>
                                        <p:attrNameLst>
                                          <p:attrName>ppt_h</p:attrName>
                                        </p:attrNameLst>
                                      </p:cBhvr>
                                      <p:tavLst>
                                        <p:tav tm="0">
                                          <p:val>
                                            <p:fltVal val="0"/>
                                          </p:val>
                                        </p:tav>
                                        <p:tav tm="100000">
                                          <p:val>
                                            <p:strVal val="#ppt_h"/>
                                          </p:val>
                                        </p:tav>
                                      </p:tavLst>
                                    </p:anim>
                                    <p:animEffect transition="in" filter="fade">
                                      <p:cBhvr>
                                        <p:cTn id="29" dur="1000"/>
                                        <p:tgtEl>
                                          <p:spTgt spid="1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1000" fill="hold"/>
                                        <p:tgtEl>
                                          <p:spTgt spid="32"/>
                                        </p:tgtEl>
                                        <p:attrNameLst>
                                          <p:attrName>ppt_w</p:attrName>
                                        </p:attrNameLst>
                                      </p:cBhvr>
                                      <p:tavLst>
                                        <p:tav tm="0">
                                          <p:val>
                                            <p:fltVal val="0"/>
                                          </p:val>
                                        </p:tav>
                                        <p:tav tm="100000">
                                          <p:val>
                                            <p:strVal val="#ppt_w"/>
                                          </p:val>
                                        </p:tav>
                                      </p:tavLst>
                                    </p:anim>
                                    <p:anim calcmode="lin" valueType="num">
                                      <p:cBhvr>
                                        <p:cTn id="35" dur="1000" fill="hold"/>
                                        <p:tgtEl>
                                          <p:spTgt spid="32"/>
                                        </p:tgtEl>
                                        <p:attrNameLst>
                                          <p:attrName>ppt_h</p:attrName>
                                        </p:attrNameLst>
                                      </p:cBhvr>
                                      <p:tavLst>
                                        <p:tav tm="0">
                                          <p:val>
                                            <p:fltVal val="0"/>
                                          </p:val>
                                        </p:tav>
                                        <p:tav tm="100000">
                                          <p:val>
                                            <p:strVal val="#ppt_h"/>
                                          </p:val>
                                        </p:tav>
                                      </p:tavLst>
                                    </p:anim>
                                    <p:animEffect transition="in" filter="fade">
                                      <p:cBhvr>
                                        <p:cTn id="36" dur="1000"/>
                                        <p:tgtEl>
                                          <p:spTgt spid="32"/>
                                        </p:tgtEl>
                                      </p:cBhvr>
                                    </p:animEffect>
                                  </p:childTnLst>
                                </p:cTn>
                              </p:par>
                              <p:par>
                                <p:cTn id="37" presetID="53"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p:cTn id="39" dur="1000" fill="hold"/>
                                        <p:tgtEl>
                                          <p:spTgt spid="33"/>
                                        </p:tgtEl>
                                        <p:attrNameLst>
                                          <p:attrName>ppt_w</p:attrName>
                                        </p:attrNameLst>
                                      </p:cBhvr>
                                      <p:tavLst>
                                        <p:tav tm="0">
                                          <p:val>
                                            <p:fltVal val="0"/>
                                          </p:val>
                                        </p:tav>
                                        <p:tav tm="100000">
                                          <p:val>
                                            <p:strVal val="#ppt_w"/>
                                          </p:val>
                                        </p:tav>
                                      </p:tavLst>
                                    </p:anim>
                                    <p:anim calcmode="lin" valueType="num">
                                      <p:cBhvr>
                                        <p:cTn id="40" dur="1000" fill="hold"/>
                                        <p:tgtEl>
                                          <p:spTgt spid="33"/>
                                        </p:tgtEl>
                                        <p:attrNameLst>
                                          <p:attrName>ppt_h</p:attrName>
                                        </p:attrNameLst>
                                      </p:cBhvr>
                                      <p:tavLst>
                                        <p:tav tm="0">
                                          <p:val>
                                            <p:fltVal val="0"/>
                                          </p:val>
                                        </p:tav>
                                        <p:tav tm="100000">
                                          <p:val>
                                            <p:strVal val="#ppt_h"/>
                                          </p:val>
                                        </p:tav>
                                      </p:tavLst>
                                    </p:anim>
                                    <p:animEffect transition="in" filter="fade">
                                      <p:cBhvr>
                                        <p:cTn id="41" dur="1000"/>
                                        <p:tgtEl>
                                          <p:spTgt spid="33"/>
                                        </p:tgtEl>
                                      </p:cBhvr>
                                    </p:animEffect>
                                  </p:childTnLst>
                                </p:cTn>
                              </p:par>
                              <p:par>
                                <p:cTn id="42" presetID="53" presetClass="entr" presetSubtype="0" fill="hold" nodeType="withEffect">
                                  <p:stCondLst>
                                    <p:cond delay="0"/>
                                  </p:stCondLst>
                                  <p:childTnLst>
                                    <p:set>
                                      <p:cBhvr>
                                        <p:cTn id="43" dur="1" fill="hold">
                                          <p:stCondLst>
                                            <p:cond delay="0"/>
                                          </p:stCondLst>
                                        </p:cTn>
                                        <p:tgtEl>
                                          <p:spTgt spid="42"/>
                                        </p:tgtEl>
                                        <p:attrNameLst>
                                          <p:attrName>style.visibility</p:attrName>
                                        </p:attrNameLst>
                                      </p:cBhvr>
                                      <p:to>
                                        <p:strVal val="visible"/>
                                      </p:to>
                                    </p:set>
                                    <p:anim calcmode="lin" valueType="num">
                                      <p:cBhvr>
                                        <p:cTn id="44" dur="1000" fill="hold"/>
                                        <p:tgtEl>
                                          <p:spTgt spid="42"/>
                                        </p:tgtEl>
                                        <p:attrNameLst>
                                          <p:attrName>ppt_w</p:attrName>
                                        </p:attrNameLst>
                                      </p:cBhvr>
                                      <p:tavLst>
                                        <p:tav tm="0">
                                          <p:val>
                                            <p:fltVal val="0"/>
                                          </p:val>
                                        </p:tav>
                                        <p:tav tm="100000">
                                          <p:val>
                                            <p:strVal val="#ppt_w"/>
                                          </p:val>
                                        </p:tav>
                                      </p:tavLst>
                                    </p:anim>
                                    <p:anim calcmode="lin" valueType="num">
                                      <p:cBhvr>
                                        <p:cTn id="45" dur="1000" fill="hold"/>
                                        <p:tgtEl>
                                          <p:spTgt spid="42"/>
                                        </p:tgtEl>
                                        <p:attrNameLst>
                                          <p:attrName>ppt_h</p:attrName>
                                        </p:attrNameLst>
                                      </p:cBhvr>
                                      <p:tavLst>
                                        <p:tav tm="0">
                                          <p:val>
                                            <p:fltVal val="0"/>
                                          </p:val>
                                        </p:tav>
                                        <p:tav tm="100000">
                                          <p:val>
                                            <p:strVal val="#ppt_h"/>
                                          </p:val>
                                        </p:tav>
                                      </p:tavLst>
                                    </p:anim>
                                    <p:animEffect transition="in" filter="fade">
                                      <p:cBhvr>
                                        <p:cTn id="46" dur="1000"/>
                                        <p:tgtEl>
                                          <p:spTgt spid="42"/>
                                        </p:tgtEl>
                                      </p:cBhvr>
                                    </p:animEffect>
                                  </p:childTnLst>
                                </p:cTn>
                              </p:par>
                              <p:par>
                                <p:cTn id="47" presetID="53" presetClass="entr" presetSubtype="0"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p:cTn id="49" dur="1000" fill="hold"/>
                                        <p:tgtEl>
                                          <p:spTgt spid="43"/>
                                        </p:tgtEl>
                                        <p:attrNameLst>
                                          <p:attrName>ppt_w</p:attrName>
                                        </p:attrNameLst>
                                      </p:cBhvr>
                                      <p:tavLst>
                                        <p:tav tm="0">
                                          <p:val>
                                            <p:fltVal val="0"/>
                                          </p:val>
                                        </p:tav>
                                        <p:tav tm="100000">
                                          <p:val>
                                            <p:strVal val="#ppt_w"/>
                                          </p:val>
                                        </p:tav>
                                      </p:tavLst>
                                    </p:anim>
                                    <p:anim calcmode="lin" valueType="num">
                                      <p:cBhvr>
                                        <p:cTn id="50" dur="1000" fill="hold"/>
                                        <p:tgtEl>
                                          <p:spTgt spid="43"/>
                                        </p:tgtEl>
                                        <p:attrNameLst>
                                          <p:attrName>ppt_h</p:attrName>
                                        </p:attrNameLst>
                                      </p:cBhvr>
                                      <p:tavLst>
                                        <p:tav tm="0">
                                          <p:val>
                                            <p:fltVal val="0"/>
                                          </p:val>
                                        </p:tav>
                                        <p:tav tm="100000">
                                          <p:val>
                                            <p:strVal val="#ppt_h"/>
                                          </p:val>
                                        </p:tav>
                                      </p:tavLst>
                                    </p:anim>
                                    <p:animEffect transition="in" filter="fade">
                                      <p:cBhvr>
                                        <p:cTn id="51" dur="1000"/>
                                        <p:tgtEl>
                                          <p:spTgt spid="43"/>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ntr" presetSubtype="0" fill="hold" nodeType="click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1000" fill="hold"/>
                                        <p:tgtEl>
                                          <p:spTgt spid="22"/>
                                        </p:tgtEl>
                                        <p:attrNameLst>
                                          <p:attrName>ppt_w</p:attrName>
                                        </p:attrNameLst>
                                      </p:cBhvr>
                                      <p:tavLst>
                                        <p:tav tm="0">
                                          <p:val>
                                            <p:fltVal val="0"/>
                                          </p:val>
                                        </p:tav>
                                        <p:tav tm="100000">
                                          <p:val>
                                            <p:strVal val="#ppt_w"/>
                                          </p:val>
                                        </p:tav>
                                      </p:tavLst>
                                    </p:anim>
                                    <p:anim calcmode="lin" valueType="num">
                                      <p:cBhvr>
                                        <p:cTn id="57" dur="1000" fill="hold"/>
                                        <p:tgtEl>
                                          <p:spTgt spid="22"/>
                                        </p:tgtEl>
                                        <p:attrNameLst>
                                          <p:attrName>ppt_h</p:attrName>
                                        </p:attrNameLst>
                                      </p:cBhvr>
                                      <p:tavLst>
                                        <p:tav tm="0">
                                          <p:val>
                                            <p:fltVal val="0"/>
                                          </p:val>
                                        </p:tav>
                                        <p:tav tm="100000">
                                          <p:val>
                                            <p:strVal val="#ppt_h"/>
                                          </p:val>
                                        </p:tav>
                                      </p:tavLst>
                                    </p:anim>
                                    <p:animEffect transition="in" filter="fade">
                                      <p:cBhvr>
                                        <p:cTn id="58" dur="1000"/>
                                        <p:tgtEl>
                                          <p:spTgt spid="22"/>
                                        </p:tgtEl>
                                      </p:cBhvr>
                                    </p:animEffect>
                                  </p:childTnLst>
                                </p:cTn>
                              </p:par>
                              <p:par>
                                <p:cTn id="59" presetID="53"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1000" fill="hold"/>
                                        <p:tgtEl>
                                          <p:spTgt spid="21"/>
                                        </p:tgtEl>
                                        <p:attrNameLst>
                                          <p:attrName>ppt_w</p:attrName>
                                        </p:attrNameLst>
                                      </p:cBhvr>
                                      <p:tavLst>
                                        <p:tav tm="0">
                                          <p:val>
                                            <p:fltVal val="0"/>
                                          </p:val>
                                        </p:tav>
                                        <p:tav tm="100000">
                                          <p:val>
                                            <p:strVal val="#ppt_w"/>
                                          </p:val>
                                        </p:tav>
                                      </p:tavLst>
                                    </p:anim>
                                    <p:anim calcmode="lin" valueType="num">
                                      <p:cBhvr>
                                        <p:cTn id="62" dur="1000" fill="hold"/>
                                        <p:tgtEl>
                                          <p:spTgt spid="21"/>
                                        </p:tgtEl>
                                        <p:attrNameLst>
                                          <p:attrName>ppt_h</p:attrName>
                                        </p:attrNameLst>
                                      </p:cBhvr>
                                      <p:tavLst>
                                        <p:tav tm="0">
                                          <p:val>
                                            <p:fltVal val="0"/>
                                          </p:val>
                                        </p:tav>
                                        <p:tav tm="100000">
                                          <p:val>
                                            <p:strVal val="#ppt_h"/>
                                          </p:val>
                                        </p:tav>
                                      </p:tavLst>
                                    </p:anim>
                                    <p:animEffect transition="in" filter="fade">
                                      <p:cBhvr>
                                        <p:cTn id="63" dur="1000"/>
                                        <p:tgtEl>
                                          <p:spTgt spid="21"/>
                                        </p:tgtEl>
                                      </p:cBhvr>
                                    </p:animEffect>
                                  </p:childTnLst>
                                </p:cTn>
                              </p:par>
                              <p:par>
                                <p:cTn id="64" presetID="53" presetClass="entr" presetSubtype="0" fill="hold" nodeType="withEffect">
                                  <p:stCondLst>
                                    <p:cond delay="0"/>
                                  </p:stCondLst>
                                  <p:childTnLst>
                                    <p:set>
                                      <p:cBhvr>
                                        <p:cTn id="65" dur="1" fill="hold">
                                          <p:stCondLst>
                                            <p:cond delay="0"/>
                                          </p:stCondLst>
                                        </p:cTn>
                                        <p:tgtEl>
                                          <p:spTgt spid="24"/>
                                        </p:tgtEl>
                                        <p:attrNameLst>
                                          <p:attrName>style.visibility</p:attrName>
                                        </p:attrNameLst>
                                      </p:cBhvr>
                                      <p:to>
                                        <p:strVal val="visible"/>
                                      </p:to>
                                    </p:set>
                                    <p:anim calcmode="lin" valueType="num">
                                      <p:cBhvr>
                                        <p:cTn id="66" dur="1000" fill="hold"/>
                                        <p:tgtEl>
                                          <p:spTgt spid="24"/>
                                        </p:tgtEl>
                                        <p:attrNameLst>
                                          <p:attrName>ppt_w</p:attrName>
                                        </p:attrNameLst>
                                      </p:cBhvr>
                                      <p:tavLst>
                                        <p:tav tm="0">
                                          <p:val>
                                            <p:fltVal val="0"/>
                                          </p:val>
                                        </p:tav>
                                        <p:tav tm="100000">
                                          <p:val>
                                            <p:strVal val="#ppt_w"/>
                                          </p:val>
                                        </p:tav>
                                      </p:tavLst>
                                    </p:anim>
                                    <p:anim calcmode="lin" valueType="num">
                                      <p:cBhvr>
                                        <p:cTn id="67" dur="1000" fill="hold"/>
                                        <p:tgtEl>
                                          <p:spTgt spid="24"/>
                                        </p:tgtEl>
                                        <p:attrNameLst>
                                          <p:attrName>ppt_h</p:attrName>
                                        </p:attrNameLst>
                                      </p:cBhvr>
                                      <p:tavLst>
                                        <p:tav tm="0">
                                          <p:val>
                                            <p:fltVal val="0"/>
                                          </p:val>
                                        </p:tav>
                                        <p:tav tm="100000">
                                          <p:val>
                                            <p:strVal val="#ppt_h"/>
                                          </p:val>
                                        </p:tav>
                                      </p:tavLst>
                                    </p:anim>
                                    <p:animEffect transition="in" filter="fade">
                                      <p:cBhvr>
                                        <p:cTn id="68" dur="1000"/>
                                        <p:tgtEl>
                                          <p:spTgt spid="24"/>
                                        </p:tgtEl>
                                      </p:cBhvr>
                                    </p:animEffect>
                                  </p:childTnLst>
                                </p:cTn>
                              </p:par>
                              <p:par>
                                <p:cTn id="69" presetID="53" presetClass="entr" presetSubtype="0" fill="hold" nodeType="with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p:cTn id="71" dur="1000" fill="hold"/>
                                        <p:tgtEl>
                                          <p:spTgt spid="25"/>
                                        </p:tgtEl>
                                        <p:attrNameLst>
                                          <p:attrName>ppt_w</p:attrName>
                                        </p:attrNameLst>
                                      </p:cBhvr>
                                      <p:tavLst>
                                        <p:tav tm="0">
                                          <p:val>
                                            <p:fltVal val="0"/>
                                          </p:val>
                                        </p:tav>
                                        <p:tav tm="100000">
                                          <p:val>
                                            <p:strVal val="#ppt_w"/>
                                          </p:val>
                                        </p:tav>
                                      </p:tavLst>
                                    </p:anim>
                                    <p:anim calcmode="lin" valueType="num">
                                      <p:cBhvr>
                                        <p:cTn id="72" dur="1000" fill="hold"/>
                                        <p:tgtEl>
                                          <p:spTgt spid="25"/>
                                        </p:tgtEl>
                                        <p:attrNameLst>
                                          <p:attrName>ppt_h</p:attrName>
                                        </p:attrNameLst>
                                      </p:cBhvr>
                                      <p:tavLst>
                                        <p:tav tm="0">
                                          <p:val>
                                            <p:fltVal val="0"/>
                                          </p:val>
                                        </p:tav>
                                        <p:tav tm="100000">
                                          <p:val>
                                            <p:strVal val="#ppt_h"/>
                                          </p:val>
                                        </p:tav>
                                      </p:tavLst>
                                    </p:anim>
                                    <p:animEffect transition="in" filter="fade">
                                      <p:cBhvr>
                                        <p:cTn id="73" dur="1000"/>
                                        <p:tgtEl>
                                          <p:spTgt spid="25"/>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53" presetClass="entr" presetSubtype="0" fill="hold" nodeType="clickEffect">
                                  <p:stCondLst>
                                    <p:cond delay="0"/>
                                  </p:stCondLst>
                                  <p:childTnLst>
                                    <p:set>
                                      <p:cBhvr>
                                        <p:cTn id="77" dur="1" fill="hold">
                                          <p:stCondLst>
                                            <p:cond delay="0"/>
                                          </p:stCondLst>
                                        </p:cTn>
                                        <p:tgtEl>
                                          <p:spTgt spid="30"/>
                                        </p:tgtEl>
                                        <p:attrNameLst>
                                          <p:attrName>style.visibility</p:attrName>
                                        </p:attrNameLst>
                                      </p:cBhvr>
                                      <p:to>
                                        <p:strVal val="visible"/>
                                      </p:to>
                                    </p:set>
                                    <p:anim calcmode="lin" valueType="num">
                                      <p:cBhvr>
                                        <p:cTn id="78" dur="1000" fill="hold"/>
                                        <p:tgtEl>
                                          <p:spTgt spid="30"/>
                                        </p:tgtEl>
                                        <p:attrNameLst>
                                          <p:attrName>ppt_w</p:attrName>
                                        </p:attrNameLst>
                                      </p:cBhvr>
                                      <p:tavLst>
                                        <p:tav tm="0">
                                          <p:val>
                                            <p:fltVal val="0"/>
                                          </p:val>
                                        </p:tav>
                                        <p:tav tm="100000">
                                          <p:val>
                                            <p:strVal val="#ppt_w"/>
                                          </p:val>
                                        </p:tav>
                                      </p:tavLst>
                                    </p:anim>
                                    <p:anim calcmode="lin" valueType="num">
                                      <p:cBhvr>
                                        <p:cTn id="79" dur="1000" fill="hold"/>
                                        <p:tgtEl>
                                          <p:spTgt spid="30"/>
                                        </p:tgtEl>
                                        <p:attrNameLst>
                                          <p:attrName>ppt_h</p:attrName>
                                        </p:attrNameLst>
                                      </p:cBhvr>
                                      <p:tavLst>
                                        <p:tav tm="0">
                                          <p:val>
                                            <p:fltVal val="0"/>
                                          </p:val>
                                        </p:tav>
                                        <p:tav tm="100000">
                                          <p:val>
                                            <p:strVal val="#ppt_h"/>
                                          </p:val>
                                        </p:tav>
                                      </p:tavLst>
                                    </p:anim>
                                    <p:animEffect transition="in" filter="fade">
                                      <p:cBhvr>
                                        <p:cTn id="80" dur="1000"/>
                                        <p:tgtEl>
                                          <p:spTgt spid="30"/>
                                        </p:tgtEl>
                                      </p:cBhvr>
                                    </p:animEffect>
                                  </p:childTnLst>
                                </p:cTn>
                              </p:par>
                              <p:par>
                                <p:cTn id="81" presetID="53" presetClass="entr" presetSubtype="0"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anim calcmode="lin" valueType="num">
                                      <p:cBhvr>
                                        <p:cTn id="83" dur="1000" fill="hold"/>
                                        <p:tgtEl>
                                          <p:spTgt spid="31"/>
                                        </p:tgtEl>
                                        <p:attrNameLst>
                                          <p:attrName>ppt_w</p:attrName>
                                        </p:attrNameLst>
                                      </p:cBhvr>
                                      <p:tavLst>
                                        <p:tav tm="0">
                                          <p:val>
                                            <p:fltVal val="0"/>
                                          </p:val>
                                        </p:tav>
                                        <p:tav tm="100000">
                                          <p:val>
                                            <p:strVal val="#ppt_w"/>
                                          </p:val>
                                        </p:tav>
                                      </p:tavLst>
                                    </p:anim>
                                    <p:anim calcmode="lin" valueType="num">
                                      <p:cBhvr>
                                        <p:cTn id="84" dur="1000" fill="hold"/>
                                        <p:tgtEl>
                                          <p:spTgt spid="31"/>
                                        </p:tgtEl>
                                        <p:attrNameLst>
                                          <p:attrName>ppt_h</p:attrName>
                                        </p:attrNameLst>
                                      </p:cBhvr>
                                      <p:tavLst>
                                        <p:tav tm="0">
                                          <p:val>
                                            <p:fltVal val="0"/>
                                          </p:val>
                                        </p:tav>
                                        <p:tav tm="100000">
                                          <p:val>
                                            <p:strVal val="#ppt_h"/>
                                          </p:val>
                                        </p:tav>
                                      </p:tavLst>
                                    </p:anim>
                                    <p:animEffect transition="in" filter="fade">
                                      <p:cBhvr>
                                        <p:cTn id="85" dur="1000"/>
                                        <p:tgtEl>
                                          <p:spTgt spid="31"/>
                                        </p:tgtEl>
                                      </p:cBhvr>
                                    </p:animEffect>
                                  </p:childTnLst>
                                </p:cTn>
                              </p:par>
                              <p:par>
                                <p:cTn id="86" presetID="53" presetClass="entr" presetSubtype="0" fill="hold" nodeType="withEffect">
                                  <p:stCondLst>
                                    <p:cond delay="0"/>
                                  </p:stCondLst>
                                  <p:childTnLst>
                                    <p:set>
                                      <p:cBhvr>
                                        <p:cTn id="87" dur="1" fill="hold">
                                          <p:stCondLst>
                                            <p:cond delay="0"/>
                                          </p:stCondLst>
                                        </p:cTn>
                                        <p:tgtEl>
                                          <p:spTgt spid="35"/>
                                        </p:tgtEl>
                                        <p:attrNameLst>
                                          <p:attrName>style.visibility</p:attrName>
                                        </p:attrNameLst>
                                      </p:cBhvr>
                                      <p:to>
                                        <p:strVal val="visible"/>
                                      </p:to>
                                    </p:set>
                                    <p:anim calcmode="lin" valueType="num">
                                      <p:cBhvr>
                                        <p:cTn id="88" dur="1000" fill="hold"/>
                                        <p:tgtEl>
                                          <p:spTgt spid="35"/>
                                        </p:tgtEl>
                                        <p:attrNameLst>
                                          <p:attrName>ppt_w</p:attrName>
                                        </p:attrNameLst>
                                      </p:cBhvr>
                                      <p:tavLst>
                                        <p:tav tm="0">
                                          <p:val>
                                            <p:fltVal val="0"/>
                                          </p:val>
                                        </p:tav>
                                        <p:tav tm="100000">
                                          <p:val>
                                            <p:strVal val="#ppt_w"/>
                                          </p:val>
                                        </p:tav>
                                      </p:tavLst>
                                    </p:anim>
                                    <p:anim calcmode="lin" valueType="num">
                                      <p:cBhvr>
                                        <p:cTn id="89" dur="1000" fill="hold"/>
                                        <p:tgtEl>
                                          <p:spTgt spid="35"/>
                                        </p:tgtEl>
                                        <p:attrNameLst>
                                          <p:attrName>ppt_h</p:attrName>
                                        </p:attrNameLst>
                                      </p:cBhvr>
                                      <p:tavLst>
                                        <p:tav tm="0">
                                          <p:val>
                                            <p:fltVal val="0"/>
                                          </p:val>
                                        </p:tav>
                                        <p:tav tm="100000">
                                          <p:val>
                                            <p:strVal val="#ppt_h"/>
                                          </p:val>
                                        </p:tav>
                                      </p:tavLst>
                                    </p:anim>
                                    <p:animEffect transition="in" filter="fade">
                                      <p:cBhvr>
                                        <p:cTn id="90" dur="1000"/>
                                        <p:tgtEl>
                                          <p:spTgt spid="35"/>
                                        </p:tgtEl>
                                      </p:cBhvr>
                                    </p:animEffect>
                                  </p:childTnLst>
                                </p:cTn>
                              </p:par>
                              <p:par>
                                <p:cTn id="91" presetID="53" presetClass="entr" presetSubtype="0" fill="hold" nodeType="withEffect">
                                  <p:stCondLst>
                                    <p:cond delay="0"/>
                                  </p:stCondLst>
                                  <p:childTnLst>
                                    <p:set>
                                      <p:cBhvr>
                                        <p:cTn id="92" dur="1" fill="hold">
                                          <p:stCondLst>
                                            <p:cond delay="0"/>
                                          </p:stCondLst>
                                        </p:cTn>
                                        <p:tgtEl>
                                          <p:spTgt spid="37"/>
                                        </p:tgtEl>
                                        <p:attrNameLst>
                                          <p:attrName>style.visibility</p:attrName>
                                        </p:attrNameLst>
                                      </p:cBhvr>
                                      <p:to>
                                        <p:strVal val="visible"/>
                                      </p:to>
                                    </p:set>
                                    <p:anim calcmode="lin" valueType="num">
                                      <p:cBhvr>
                                        <p:cTn id="93" dur="1000" fill="hold"/>
                                        <p:tgtEl>
                                          <p:spTgt spid="37"/>
                                        </p:tgtEl>
                                        <p:attrNameLst>
                                          <p:attrName>ppt_w</p:attrName>
                                        </p:attrNameLst>
                                      </p:cBhvr>
                                      <p:tavLst>
                                        <p:tav tm="0">
                                          <p:val>
                                            <p:fltVal val="0"/>
                                          </p:val>
                                        </p:tav>
                                        <p:tav tm="100000">
                                          <p:val>
                                            <p:strVal val="#ppt_w"/>
                                          </p:val>
                                        </p:tav>
                                      </p:tavLst>
                                    </p:anim>
                                    <p:anim calcmode="lin" valueType="num">
                                      <p:cBhvr>
                                        <p:cTn id="94" dur="1000" fill="hold"/>
                                        <p:tgtEl>
                                          <p:spTgt spid="37"/>
                                        </p:tgtEl>
                                        <p:attrNameLst>
                                          <p:attrName>ppt_h</p:attrName>
                                        </p:attrNameLst>
                                      </p:cBhvr>
                                      <p:tavLst>
                                        <p:tav tm="0">
                                          <p:val>
                                            <p:fltVal val="0"/>
                                          </p:val>
                                        </p:tav>
                                        <p:tav tm="100000">
                                          <p:val>
                                            <p:strVal val="#ppt_h"/>
                                          </p:val>
                                        </p:tav>
                                      </p:tavLst>
                                    </p:anim>
                                    <p:animEffect transition="in" filter="fade">
                                      <p:cBhvr>
                                        <p:cTn id="95" dur="1000"/>
                                        <p:tgtEl>
                                          <p:spTgt spid="37"/>
                                        </p:tgtEl>
                                      </p:cBhvr>
                                    </p:animEffect>
                                  </p:childTnLst>
                                </p:cTn>
                              </p:par>
                              <p:par>
                                <p:cTn id="96" presetID="53" presetClass="entr" presetSubtype="0" fill="hold" nodeType="withEffect">
                                  <p:stCondLst>
                                    <p:cond delay="0"/>
                                  </p:stCondLst>
                                  <p:childTnLst>
                                    <p:set>
                                      <p:cBhvr>
                                        <p:cTn id="97" dur="1" fill="hold">
                                          <p:stCondLst>
                                            <p:cond delay="0"/>
                                          </p:stCondLst>
                                        </p:cTn>
                                        <p:tgtEl>
                                          <p:spTgt spid="38"/>
                                        </p:tgtEl>
                                        <p:attrNameLst>
                                          <p:attrName>style.visibility</p:attrName>
                                        </p:attrNameLst>
                                      </p:cBhvr>
                                      <p:to>
                                        <p:strVal val="visible"/>
                                      </p:to>
                                    </p:set>
                                    <p:anim calcmode="lin" valueType="num">
                                      <p:cBhvr>
                                        <p:cTn id="98" dur="1000" fill="hold"/>
                                        <p:tgtEl>
                                          <p:spTgt spid="38"/>
                                        </p:tgtEl>
                                        <p:attrNameLst>
                                          <p:attrName>ppt_w</p:attrName>
                                        </p:attrNameLst>
                                      </p:cBhvr>
                                      <p:tavLst>
                                        <p:tav tm="0">
                                          <p:val>
                                            <p:fltVal val="0"/>
                                          </p:val>
                                        </p:tav>
                                        <p:tav tm="100000">
                                          <p:val>
                                            <p:strVal val="#ppt_w"/>
                                          </p:val>
                                        </p:tav>
                                      </p:tavLst>
                                    </p:anim>
                                    <p:anim calcmode="lin" valueType="num">
                                      <p:cBhvr>
                                        <p:cTn id="99" dur="1000" fill="hold"/>
                                        <p:tgtEl>
                                          <p:spTgt spid="38"/>
                                        </p:tgtEl>
                                        <p:attrNameLst>
                                          <p:attrName>ppt_h</p:attrName>
                                        </p:attrNameLst>
                                      </p:cBhvr>
                                      <p:tavLst>
                                        <p:tav tm="0">
                                          <p:val>
                                            <p:fltVal val="0"/>
                                          </p:val>
                                        </p:tav>
                                        <p:tav tm="100000">
                                          <p:val>
                                            <p:strVal val="#ppt_h"/>
                                          </p:val>
                                        </p:tav>
                                      </p:tavLst>
                                    </p:anim>
                                    <p:animEffect transition="in" filter="fade">
                                      <p:cBhvr>
                                        <p:cTn id="100" dur="1000"/>
                                        <p:tgtEl>
                                          <p:spTgt spid="38"/>
                                        </p:tgtEl>
                                      </p:cBhvr>
                                    </p:animEffect>
                                  </p:childTnLst>
                                </p:cTn>
                              </p:par>
                              <p:par>
                                <p:cTn id="101" presetID="53" presetClass="entr" presetSubtype="0" fill="hold" grpId="0" nodeType="withEffect">
                                  <p:stCondLst>
                                    <p:cond delay="0"/>
                                  </p:stCondLst>
                                  <p:childTnLst>
                                    <p:set>
                                      <p:cBhvr>
                                        <p:cTn id="102" dur="1" fill="hold">
                                          <p:stCondLst>
                                            <p:cond delay="0"/>
                                          </p:stCondLst>
                                        </p:cTn>
                                        <p:tgtEl>
                                          <p:spTgt spid="23"/>
                                        </p:tgtEl>
                                        <p:attrNameLst>
                                          <p:attrName>style.visibility</p:attrName>
                                        </p:attrNameLst>
                                      </p:cBhvr>
                                      <p:to>
                                        <p:strVal val="visible"/>
                                      </p:to>
                                    </p:set>
                                    <p:anim calcmode="lin" valueType="num">
                                      <p:cBhvr>
                                        <p:cTn id="103" dur="1000" fill="hold"/>
                                        <p:tgtEl>
                                          <p:spTgt spid="23"/>
                                        </p:tgtEl>
                                        <p:attrNameLst>
                                          <p:attrName>ppt_w</p:attrName>
                                        </p:attrNameLst>
                                      </p:cBhvr>
                                      <p:tavLst>
                                        <p:tav tm="0">
                                          <p:val>
                                            <p:fltVal val="0"/>
                                          </p:val>
                                        </p:tav>
                                        <p:tav tm="100000">
                                          <p:val>
                                            <p:strVal val="#ppt_w"/>
                                          </p:val>
                                        </p:tav>
                                      </p:tavLst>
                                    </p:anim>
                                    <p:anim calcmode="lin" valueType="num">
                                      <p:cBhvr>
                                        <p:cTn id="104" dur="1000" fill="hold"/>
                                        <p:tgtEl>
                                          <p:spTgt spid="23"/>
                                        </p:tgtEl>
                                        <p:attrNameLst>
                                          <p:attrName>ppt_h</p:attrName>
                                        </p:attrNameLst>
                                      </p:cBhvr>
                                      <p:tavLst>
                                        <p:tav tm="0">
                                          <p:val>
                                            <p:fltVal val="0"/>
                                          </p:val>
                                        </p:tav>
                                        <p:tav tm="100000">
                                          <p:val>
                                            <p:strVal val="#ppt_h"/>
                                          </p:val>
                                        </p:tav>
                                      </p:tavLst>
                                    </p:anim>
                                    <p:animEffect transition="in" filter="fade">
                                      <p:cBhvr>
                                        <p:cTn id="105"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p:bldP spid="31" grpId="0"/>
      <p:bldP spid="33" grpId="0"/>
      <p:bldP spid="2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629508" y="187569"/>
            <a:ext cx="8405445" cy="5533293"/>
          </a:xfrm>
          <a:prstGeom prst="rect">
            <a:avLst/>
          </a:prstGeom>
        </p:spPr>
      </p:pic>
      <p:sp>
        <p:nvSpPr>
          <p:cNvPr id="3" name="Rectangle 2"/>
          <p:cNvSpPr/>
          <p:nvPr/>
        </p:nvSpPr>
        <p:spPr>
          <a:xfrm>
            <a:off x="989351" y="5876577"/>
            <a:ext cx="9278911" cy="685059"/>
          </a:xfrm>
          <a:prstGeom prst="rect">
            <a:avLst/>
          </a:prstGeom>
        </p:spPr>
        <p:txBody>
          <a:bodyPr wrap="square">
            <a:spAutoFit/>
          </a:bodyPr>
          <a:lstStyle/>
          <a:p>
            <a:pPr algn="ctr">
              <a:lnSpc>
                <a:spcPct val="107000"/>
              </a:lnSpc>
              <a:spcAft>
                <a:spcPts val="0"/>
              </a:spcAft>
            </a:pPr>
            <a:r>
              <a:rPr lang="en-CA" b="1" dirty="0">
                <a:latin typeface="Calibri" panose="020F0502020204030204" pitchFamily="34" charset="0"/>
                <a:ea typeface="Calibri" panose="020F0502020204030204" pitchFamily="34" charset="0"/>
                <a:cs typeface="Times New Roman" panose="02020603050405020304" pitchFamily="18" charset="0"/>
              </a:rPr>
              <a:t>Photo taken via one our camera equipped digital microscopes, of a walleye embryo developing </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CA" b="1" dirty="0">
                <a:latin typeface="Calibri" panose="020F0502020204030204" pitchFamily="34" charset="0"/>
                <a:ea typeface="Calibri" panose="020F0502020204030204" pitchFamily="34" charset="0"/>
                <a:cs typeface="Times New Roman" panose="02020603050405020304" pitchFamily="18" charset="0"/>
              </a:rPr>
              <a:t>in an egg. Note the two eyes and heart development. </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809126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961292" y="316523"/>
            <a:ext cx="9999785" cy="4670965"/>
          </a:xfrm>
          <a:prstGeom prst="rect">
            <a:avLst/>
          </a:prstGeom>
        </p:spPr>
      </p:pic>
      <p:sp>
        <p:nvSpPr>
          <p:cNvPr id="3" name="Rectangle 2"/>
          <p:cNvSpPr/>
          <p:nvPr/>
        </p:nvSpPr>
        <p:spPr>
          <a:xfrm>
            <a:off x="961292" y="4987488"/>
            <a:ext cx="10187354" cy="1574149"/>
          </a:xfrm>
          <a:prstGeom prst="rect">
            <a:avLst/>
          </a:prstGeom>
        </p:spPr>
        <p:txBody>
          <a:bodyPr wrap="square">
            <a:spAutoFit/>
          </a:bodyPr>
          <a:lstStyle/>
          <a:p>
            <a:pPr algn="ctr">
              <a:lnSpc>
                <a:spcPct val="107000"/>
              </a:lnSpc>
              <a:spcAft>
                <a:spcPts val="0"/>
              </a:spcAft>
            </a:pPr>
            <a:r>
              <a:rPr lang="en-CA" b="1" dirty="0">
                <a:latin typeface="Calibri" panose="020F0502020204030204" pitchFamily="34" charset="0"/>
                <a:ea typeface="Calibri" panose="020F0502020204030204" pitchFamily="34" charset="0"/>
                <a:cs typeface="Times New Roman" panose="02020603050405020304" pitchFamily="18" charset="0"/>
              </a:rPr>
              <a:t>Photo of a newly hatched walleye fry surrounded by unhatched eggs. Note the first life stages of a free swimming fry, including the eye, digestive system, egg sac and tail. Our hatcheries act as community learning centres where area students are able to experience these biological life experiences firsthand and learn all about how the Micro-Hatcheries Inc.  undertakes on behalf of the community, stewardship of the areas fishery resource.</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489567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725" y="194872"/>
            <a:ext cx="11257612" cy="5891134"/>
          </a:xfrm>
          <a:prstGeom prst="rect">
            <a:avLst/>
          </a:prstGeom>
        </p:spPr>
      </p:pic>
      <p:sp>
        <p:nvSpPr>
          <p:cNvPr id="4" name="Rectangle 3"/>
          <p:cNvSpPr/>
          <p:nvPr/>
        </p:nvSpPr>
        <p:spPr>
          <a:xfrm>
            <a:off x="629587" y="6220918"/>
            <a:ext cx="10343212" cy="430887"/>
          </a:xfrm>
          <a:prstGeom prst="rect">
            <a:avLst/>
          </a:prstGeom>
        </p:spPr>
        <p:txBody>
          <a:bodyPr wrap="square">
            <a:spAutoFit/>
          </a:bodyPr>
          <a:lstStyle/>
          <a:p>
            <a:r>
              <a:rPr lang="en-US" sz="2200" dirty="0">
                <a:latin typeface="Shruti" panose="020B0502040204020203" pitchFamily="34" charset="0"/>
                <a:ea typeface="Calibri" panose="020F0502020204030204" pitchFamily="34" charset="0"/>
                <a:cs typeface="Times New Roman" panose="02020603050405020304" pitchFamily="18" charset="0"/>
              </a:rPr>
              <a:t>	Lakeview School 5,000 Hatched Brook Trout Larvae still in Micro-Hatchery</a:t>
            </a:r>
            <a:endParaRPr lang="en-CA" sz="2200" dirty="0"/>
          </a:p>
        </p:txBody>
      </p:sp>
    </p:spTree>
    <p:extLst>
      <p:ext uri="{BB962C8B-B14F-4D97-AF65-F5344CB8AC3E}">
        <p14:creationId xmlns:p14="http://schemas.microsoft.com/office/powerpoint/2010/main" val="94917780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204537"/>
            <a:ext cx="9144000" cy="5486400"/>
          </a:xfrm>
          <a:prstGeom prst="rect">
            <a:avLst/>
          </a:prstGeom>
        </p:spPr>
      </p:pic>
      <p:sp>
        <p:nvSpPr>
          <p:cNvPr id="3" name="Rectangle 2"/>
          <p:cNvSpPr/>
          <p:nvPr/>
        </p:nvSpPr>
        <p:spPr>
          <a:xfrm>
            <a:off x="1524000" y="5843153"/>
            <a:ext cx="9144000" cy="769441"/>
          </a:xfrm>
          <a:prstGeom prst="rect">
            <a:avLst/>
          </a:prstGeom>
        </p:spPr>
        <p:txBody>
          <a:bodyPr wrap="square">
            <a:spAutoFit/>
          </a:bodyPr>
          <a:lstStyle/>
          <a:p>
            <a:r>
              <a:rPr lang="en-CA" altLang="en-US" sz="2200" dirty="0">
                <a:ea typeface="Times New Roman" panose="02020603050405020304" pitchFamily="18" charset="0"/>
                <a:cs typeface="Arial" panose="020B0604020202020204" pitchFamily="34" charset="0"/>
              </a:rPr>
              <a:t>Cochrane Public School Grade 2 class learning how they will be </a:t>
            </a:r>
          </a:p>
          <a:p>
            <a:r>
              <a:rPr lang="en-CA" altLang="en-US" sz="2200" dirty="0">
                <a:ea typeface="Times New Roman" panose="02020603050405020304" pitchFamily="18" charset="0"/>
                <a:cs typeface="Arial" panose="020B0604020202020204" pitchFamily="34" charset="0"/>
              </a:rPr>
              <a:t>		realising their brook trout Larvae</a:t>
            </a:r>
            <a:endParaRPr lang="en-CA" sz="2200" dirty="0"/>
          </a:p>
        </p:txBody>
      </p:sp>
    </p:spTree>
    <p:extLst>
      <p:ext uri="{BB962C8B-B14F-4D97-AF65-F5344CB8AC3E}">
        <p14:creationId xmlns:p14="http://schemas.microsoft.com/office/powerpoint/2010/main" val="321483477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1" descr="IMG_63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0444" y="14957426"/>
            <a:ext cx="4092575" cy="3063875"/>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12" descr="IMG_63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93" y="23435469"/>
            <a:ext cx="3619500" cy="271303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9" descr="DSCN0006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601738"/>
            <a:ext cx="3382963" cy="253682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19" descr="IMG_58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94" y="29591794"/>
            <a:ext cx="3627437" cy="27209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17" descr="IMG_579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2766000"/>
            <a:ext cx="4906963" cy="367982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18" descr="IMG_53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6445825"/>
            <a:ext cx="5241925" cy="39322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20" descr="walleye class pic"/>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40378063"/>
            <a:ext cx="4221163" cy="31623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21" descr="walleye microscop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43540363"/>
            <a:ext cx="2354263" cy="31400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2" descr="Picture 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47137638"/>
            <a:ext cx="3230563" cy="4305300"/>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23" descr="Picture 00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51442938"/>
            <a:ext cx="3208338" cy="42751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0"/>
          <p:cNvSpPr>
            <a:spLocks noChangeArrowheads="1"/>
          </p:cNvSpPr>
          <p:nvPr/>
        </p:nvSpPr>
        <p:spPr bwMode="auto">
          <a:xfrm>
            <a:off x="0" y="2971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23"/>
          <p:cNvSpPr>
            <a:spLocks noChangeArrowheads="1"/>
          </p:cNvSpPr>
          <p:nvPr/>
        </p:nvSpPr>
        <p:spPr bwMode="auto">
          <a:xfrm>
            <a:off x="0" y="152638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sp>
        <p:nvSpPr>
          <p:cNvPr id="9" name="Rectangle 24"/>
          <p:cNvSpPr>
            <a:spLocks noChangeArrowheads="1"/>
          </p:cNvSpPr>
          <p:nvPr/>
        </p:nvSpPr>
        <p:spPr bwMode="auto">
          <a:xfrm>
            <a:off x="-79583" y="18242254"/>
            <a:ext cx="1218795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en-CA"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Student from Pontiac School			</a:t>
            </a:r>
            <a:r>
              <a:rPr lang="en-CA" altLang="en-US" dirty="0">
                <a:solidFill>
                  <a:schemeClr val="bg1"/>
                </a:solidFill>
              </a:rPr>
              <a:t>Algonquin Road Public School student using </a:t>
            </a:r>
          </a:p>
          <a:p>
            <a:pPr marL="0" marR="0" lvl="0" indent="457200" algn="l" defTabSz="914400" rtl="0" eaLnBrk="0" fontAlgn="base" latinLnBrk="0" hangingPunct="0">
              <a:lnSpc>
                <a:spcPct val="100000"/>
              </a:lnSpc>
              <a:spcBef>
                <a:spcPct val="0"/>
              </a:spcBef>
              <a:spcAft>
                <a:spcPct val="0"/>
              </a:spcAft>
              <a:buClrTx/>
              <a:buSzTx/>
              <a:buFontTx/>
              <a:buNone/>
              <a:tabLst/>
            </a:pPr>
            <a:r>
              <a:rPr lang="en-CA" altLang="en-US" dirty="0">
                <a:solidFill>
                  <a:schemeClr val="bg1"/>
                </a:solidFill>
              </a:rPr>
              <a:t>with (School Micro-Hatcheries)			</a:t>
            </a:r>
            <a:r>
              <a:rPr lang="en-US" altLang="en-US" dirty="0">
                <a:solidFill>
                  <a:schemeClr val="bg1"/>
                </a:solidFill>
              </a:rPr>
              <a:t>Trinocular microscope with 14 megapixel camera</a:t>
            </a:r>
            <a:r>
              <a:rPr lang="en-CA" altLang="en-US" dirty="0">
                <a:solidFill>
                  <a:schemeClr val="bg1"/>
                </a:solidFill>
              </a:rPr>
              <a:t>		</a:t>
            </a:r>
          </a:p>
          <a:p>
            <a:pPr marL="0" marR="0" lvl="0" indent="457200" algn="l" defTabSz="914400" rtl="0" eaLnBrk="0" fontAlgn="base" latinLnBrk="0" hangingPunct="0">
              <a:lnSpc>
                <a:spcPct val="100000"/>
              </a:lnSpc>
              <a:spcBef>
                <a:spcPct val="0"/>
              </a:spcBef>
              <a:spcAft>
                <a:spcPct val="0"/>
              </a:spcAft>
              <a:buClrTx/>
              <a:buSzTx/>
              <a:buFontTx/>
              <a:buNone/>
              <a:tabLst/>
            </a:pPr>
            <a:r>
              <a:rPr lang="en-US" altLang="en-US" dirty="0">
                <a:solidFill>
                  <a:schemeClr val="bg1"/>
                </a:solidFill>
              </a:rPr>
              <a:t>used for taking pictures and videos</a:t>
            </a:r>
            <a:endParaRPr lang="en-CA" altLang="en-US" dirty="0">
              <a:solidFill>
                <a:schemeClr val="bg1"/>
              </a:solidFill>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25"/>
          <p:cNvSpPr>
            <a:spLocks noChangeArrowheads="1"/>
          </p:cNvSpPr>
          <p:nvPr/>
        </p:nvSpPr>
        <p:spPr bwMode="auto">
          <a:xfrm>
            <a:off x="0" y="176101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sp>
        <p:nvSpPr>
          <p:cNvPr id="11" name="Rectangle 26"/>
          <p:cNvSpPr>
            <a:spLocks noChangeArrowheads="1"/>
          </p:cNvSpPr>
          <p:nvPr/>
        </p:nvSpPr>
        <p:spPr bwMode="auto">
          <a:xfrm>
            <a:off x="0" y="19179699"/>
            <a:ext cx="1236748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M’chigeeng First Nation Lakeview School			this is a walleye egg you can see</a:t>
            </a:r>
            <a:endParaRPr kumimoji="0" lang="en-CA"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The head, eyes and tail of the embryo</a:t>
            </a:r>
            <a:endParaRPr kumimoji="0" lang="en-CA"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2 headed brook trout still inside the egg</a:t>
            </a:r>
            <a:endParaRPr kumimoji="0" lang="en-CA"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Fond by grade 2 students using their microscope provided with School Micro-Hatcheries Programs</a:t>
            </a:r>
            <a:endParaRPr kumimoji="0" lang="en-CA"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27"/>
          <p:cNvSpPr>
            <a:spLocks noChangeArrowheads="1"/>
          </p:cNvSpPr>
          <p:nvPr/>
        </p:nvSpPr>
        <p:spPr bwMode="auto">
          <a:xfrm>
            <a:off x="0" y="229822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Rectangle 28"/>
          <p:cNvSpPr>
            <a:spLocks noChangeArrowheads="1"/>
          </p:cNvSpPr>
          <p:nvPr/>
        </p:nvSpPr>
        <p:spPr bwMode="auto">
          <a:xfrm>
            <a:off x="0" y="266017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0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Lakeview School 5,000 Hatched Brook Trout Still in Micro-Hatchery	Student at Lakeview School using Microscope</a:t>
            </a:r>
            <a:endParaRPr kumimoji="0" lang="en-CA"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0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Camera to video brook trout </a:t>
            </a:r>
            <a:endParaRPr kumimoji="0" lang="en-CA"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sp>
        <p:nvSpPr>
          <p:cNvPr id="14" name="Rectangle 29"/>
          <p:cNvSpPr>
            <a:spLocks noChangeArrowheads="1"/>
          </p:cNvSpPr>
          <p:nvPr/>
        </p:nvSpPr>
        <p:spPr bwMode="auto">
          <a:xfrm>
            <a:off x="0" y="291385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5" name="Rectangle 30"/>
          <p:cNvSpPr>
            <a:spLocks noChangeArrowheads="1"/>
          </p:cNvSpPr>
          <p:nvPr/>
        </p:nvSpPr>
        <p:spPr bwMode="auto">
          <a:xfrm>
            <a:off x="0" y="32766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en-CA"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Cochrane Public School Grade 2 class				Grade 2 class releasing in local lake</a:t>
            </a:r>
            <a:endParaRPr kumimoji="0" lang="en-CA" altLang="en-US" sz="900" b="0" i="0" u="none" strike="noStrike" cap="none" normalizeH="0" baseline="0" dirty="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CA"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their Brook trout Larval</a:t>
            </a:r>
            <a:endParaRPr kumimoji="0" lang="en-CA" altLang="en-US" sz="900" b="0" i="0" u="none" strike="noStrike" cap="none" normalizeH="0" baseline="0" dirty="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sp>
        <p:nvSpPr>
          <p:cNvPr id="16" name="Rectangle 31"/>
          <p:cNvSpPr>
            <a:spLocks noChangeArrowheads="1"/>
          </p:cNvSpPr>
          <p:nvPr/>
        </p:nvSpPr>
        <p:spPr bwMode="auto">
          <a:xfrm>
            <a:off x="0" y="36107271"/>
            <a:ext cx="5392823"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en-CA"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hlinkClick r:id="rId12" tooltip="See detailed information for Cochrane Public School"/>
              </a:rPr>
              <a:t>Cochrane Public School</a:t>
            </a:r>
            <a:r>
              <a:rPr kumimoji="0" lang="en-CA"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CA" altLang="en-US" sz="900" b="0" i="0" u="none" strike="noStrike" cap="none" normalizeH="0" baseline="0" dirty="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Grade 2 student using trinocular microscope to see brook trout embryo inside of egg</a:t>
            </a:r>
            <a:endParaRPr kumimoji="0" lang="en-CA" altLang="en-US" sz="900" b="0" i="0" u="none" strike="noStrike" cap="none" normalizeH="0" baseline="0" dirty="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sp>
        <p:nvSpPr>
          <p:cNvPr id="17" name="Rectangle 32"/>
          <p:cNvSpPr>
            <a:spLocks noChangeArrowheads="1"/>
          </p:cNvSpPr>
          <p:nvPr/>
        </p:nvSpPr>
        <p:spPr bwMode="auto">
          <a:xfrm>
            <a:off x="0" y="403780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hlinkClick r:id="rId12" tooltip="See detailed information for Cochrane Public School"/>
              </a:rPr>
              <a:t>Cochrane Public School</a:t>
            </a:r>
            <a:r>
              <a:rPr kumimoji="0" lang="en-CA"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students poring </a:t>
            </a:r>
            <a:r>
              <a:rPr kumimoji="0" lang="en-US"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6,000 brook trout egg into their School Micro-Hatchery</a:t>
            </a:r>
            <a:endParaRPr kumimoji="0" lang="en-CA"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33"/>
          <p:cNvSpPr>
            <a:spLocks noChangeArrowheads="1"/>
          </p:cNvSpPr>
          <p:nvPr/>
        </p:nvSpPr>
        <p:spPr bwMode="auto">
          <a:xfrm>
            <a:off x="0" y="46647428"/>
            <a:ext cx="110626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SAGAMOK ANISHNAWBEK Grade 8 Students from </a:t>
            </a:r>
            <a:r>
              <a:rPr kumimoji="0" lang="en-CA"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hlinkClick r:id="rId13" tooltip="Home"/>
              </a:rPr>
              <a:t>Biidaabiin Kinoomagegamik</a:t>
            </a:r>
            <a:r>
              <a:rPr kumimoji="0" lang="en-CA"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School are have another successful Brook Trout Hatch using their School Micro Hatcheries Programs hatchery.</a:t>
            </a:r>
            <a:endParaRPr kumimoji="0" lang="en-CA"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sp>
        <p:nvSpPr>
          <p:cNvPr id="19" name="Rectangle 34"/>
          <p:cNvSpPr>
            <a:spLocks noChangeArrowheads="1"/>
          </p:cNvSpPr>
          <p:nvPr/>
        </p:nvSpPr>
        <p:spPr bwMode="auto">
          <a:xfrm>
            <a:off x="0" y="557180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914400" algn="l"/>
              </a:tabLst>
              <a:defRPr>
                <a:solidFill>
                  <a:schemeClr val="tx1"/>
                </a:solidFill>
                <a:latin typeface="Arial" panose="020B0604020202020204" pitchFamily="34" charset="0"/>
              </a:defRPr>
            </a:lvl1pPr>
            <a:lvl2pPr eaLnBrk="0" fontAlgn="base" hangingPunct="0">
              <a:spcBef>
                <a:spcPct val="0"/>
              </a:spcBef>
              <a:spcAft>
                <a:spcPct val="0"/>
              </a:spcAft>
              <a:tabLst>
                <a:tab pos="-914400" algn="l"/>
              </a:tabLst>
              <a:defRPr>
                <a:solidFill>
                  <a:schemeClr val="tx1"/>
                </a:solidFill>
                <a:latin typeface="Arial" panose="020B0604020202020204" pitchFamily="34" charset="0"/>
              </a:defRPr>
            </a:lvl2pPr>
            <a:lvl3pPr eaLnBrk="0" fontAlgn="base" hangingPunct="0">
              <a:spcBef>
                <a:spcPct val="0"/>
              </a:spcBef>
              <a:spcAft>
                <a:spcPct val="0"/>
              </a:spcAft>
              <a:tabLst>
                <a:tab pos="-914400" algn="l"/>
              </a:tabLst>
              <a:defRPr>
                <a:solidFill>
                  <a:schemeClr val="tx1"/>
                </a:solidFill>
                <a:latin typeface="Arial" panose="020B0604020202020204" pitchFamily="34" charset="0"/>
              </a:defRPr>
            </a:lvl3pPr>
            <a:lvl4pPr eaLnBrk="0" fontAlgn="base" hangingPunct="0">
              <a:spcBef>
                <a:spcPct val="0"/>
              </a:spcBef>
              <a:spcAft>
                <a:spcPct val="0"/>
              </a:spcAft>
              <a:tabLst>
                <a:tab pos="-914400" algn="l"/>
              </a:tabLst>
              <a:defRPr>
                <a:solidFill>
                  <a:schemeClr val="tx1"/>
                </a:solidFill>
                <a:latin typeface="Arial" panose="020B0604020202020204" pitchFamily="34" charset="0"/>
              </a:defRPr>
            </a:lvl4pPr>
            <a:lvl5pPr eaLnBrk="0" fontAlgn="base" hangingPunct="0">
              <a:spcBef>
                <a:spcPct val="0"/>
              </a:spcBef>
              <a:spcAft>
                <a:spcPct val="0"/>
              </a:spcAft>
              <a:tabLst>
                <a:tab pos="-914400" algn="l"/>
              </a:tabLst>
              <a:defRPr>
                <a:solidFill>
                  <a:schemeClr val="tx1"/>
                </a:solidFill>
                <a:latin typeface="Arial" panose="020B0604020202020204" pitchFamily="34" charset="0"/>
              </a:defRPr>
            </a:lvl5pPr>
            <a:lvl6pPr eaLnBrk="0" fontAlgn="base" hangingPunct="0">
              <a:spcBef>
                <a:spcPct val="0"/>
              </a:spcBef>
              <a:spcAft>
                <a:spcPct val="0"/>
              </a:spcAft>
              <a:tabLst>
                <a:tab pos="-914400" algn="l"/>
              </a:tabLst>
              <a:defRPr>
                <a:solidFill>
                  <a:schemeClr val="tx1"/>
                </a:solidFill>
                <a:latin typeface="Arial" panose="020B0604020202020204" pitchFamily="34" charset="0"/>
              </a:defRPr>
            </a:lvl6pPr>
            <a:lvl7pPr eaLnBrk="0" fontAlgn="base" hangingPunct="0">
              <a:spcBef>
                <a:spcPct val="0"/>
              </a:spcBef>
              <a:spcAft>
                <a:spcPct val="0"/>
              </a:spcAft>
              <a:tabLst>
                <a:tab pos="-914400" algn="l"/>
              </a:tabLst>
              <a:defRPr>
                <a:solidFill>
                  <a:schemeClr val="tx1"/>
                </a:solidFill>
                <a:latin typeface="Arial" panose="020B0604020202020204" pitchFamily="34" charset="0"/>
              </a:defRPr>
            </a:lvl7pPr>
            <a:lvl8pPr eaLnBrk="0" fontAlgn="base" hangingPunct="0">
              <a:spcBef>
                <a:spcPct val="0"/>
              </a:spcBef>
              <a:spcAft>
                <a:spcPct val="0"/>
              </a:spcAft>
              <a:tabLst>
                <a:tab pos="-914400" algn="l"/>
              </a:tabLst>
              <a:defRPr>
                <a:solidFill>
                  <a:schemeClr val="tx1"/>
                </a:solidFill>
                <a:latin typeface="Arial" panose="020B0604020202020204" pitchFamily="34" charset="0"/>
              </a:defRPr>
            </a:lvl8pPr>
            <a:lvl9pPr eaLnBrk="0" fontAlgn="base" hangingPunct="0">
              <a:spcBef>
                <a:spcPct val="0"/>
              </a:spcBef>
              <a:spcAft>
                <a:spcPct val="0"/>
              </a:spcAft>
              <a:tabLst>
                <a:tab pos="-9144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914400" algn="l"/>
              </a:tabLst>
            </a:pPr>
            <a:r>
              <a:rPr kumimoji="0" lang="en-GB" altLang="en-US"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Micro-Hatcheries Inc. also builds walleye hatcheries that are</a:t>
            </a:r>
            <a:endParaRPr kumimoji="0" lang="en-CA"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914400" algn="l"/>
              </a:tabLst>
            </a:pPr>
            <a:r>
              <a:rPr kumimoji="0" lang="en-GB" altLang="en-US"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capable of hatching as many as 4,000,000 walleye eggs</a:t>
            </a:r>
            <a:endParaRPr kumimoji="0" lang="en-CA"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914400" algn="l"/>
              </a:tabLst>
            </a:pPr>
            <a:r>
              <a:rPr kumimoji="0" lang="en-GB" altLang="en-US" sz="1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ANALYSIS/DISCUSSION/KEY FINDINGS</a:t>
            </a:r>
            <a:endParaRPr kumimoji="0" lang="en-CA"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914400" algn="l"/>
              </a:tabLst>
            </a:pPr>
            <a:r>
              <a:rPr kumimoji="0" lang="en-GB" altLang="en-US"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This particular project does not lend itself to in-depth analysis in a scientific sense, given that it is intended to be educational and experiential. However, a qualitative analysis of the activity suggests that the children in all schools are very engaged in all stages of hatchery activity. The microscopes provided are capable of computer connection and white board display. Clearly there were students in each class who are more interested than others. Although all of the hatcheries are housed in specific classrooms, all classes in the schools are able to have some exposure to the project basics and equipment. </a:t>
            </a:r>
            <a:endParaRPr kumimoji="0" lang="en-CA"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914400" algn="l"/>
              </a:tabLst>
            </a:pP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pic>
        <p:nvPicPr>
          <p:cNvPr id="43" name="Picture 42" descr="C:\Users\Rolly Frappier\Desktop\Micro Hatcheries 2017\2018\BT Pics School Micro-Hatcheries\Mattagami Micro-Hatcheries Pictures\IMG_5309[1].jpg"/>
          <p:cNvPicPr/>
          <p:nvPr/>
        </p:nvPicPr>
        <p:blipFill>
          <a:blip r:embed="rId14">
            <a:extLst>
              <a:ext uri="{28A0092B-C50C-407E-A947-70E740481C1C}">
                <a14:useLocalDpi xmlns:a14="http://schemas.microsoft.com/office/drawing/2010/main" val="0"/>
              </a:ext>
            </a:extLst>
          </a:blip>
          <a:srcRect/>
          <a:stretch>
            <a:fillRect/>
          </a:stretch>
        </p:blipFill>
        <p:spPr bwMode="auto">
          <a:xfrm>
            <a:off x="6376417" y="166299"/>
            <a:ext cx="4937760" cy="5649885"/>
          </a:xfrm>
          <a:prstGeom prst="rect">
            <a:avLst/>
          </a:prstGeom>
          <a:noFill/>
          <a:ln>
            <a:noFill/>
          </a:ln>
        </p:spPr>
      </p:pic>
      <p:sp>
        <p:nvSpPr>
          <p:cNvPr id="23" name="Rectangle 22"/>
          <p:cNvSpPr/>
          <p:nvPr/>
        </p:nvSpPr>
        <p:spPr>
          <a:xfrm>
            <a:off x="201836" y="5885774"/>
            <a:ext cx="11739562" cy="816890"/>
          </a:xfrm>
          <a:prstGeom prst="rect">
            <a:avLst/>
          </a:prstGeom>
        </p:spPr>
        <p:txBody>
          <a:bodyPr wrap="square">
            <a:spAutoFit/>
          </a:bodyPr>
          <a:lstStyle/>
          <a:p>
            <a:pPr marL="685800">
              <a:lnSpc>
                <a:spcPct val="107000"/>
              </a:lnSpc>
              <a:spcAft>
                <a:spcPts val="0"/>
              </a:spcAft>
            </a:pPr>
            <a:r>
              <a:rPr lang="en-CA" sz="2200" dirty="0">
                <a:latin typeface="Arial" panose="020B0604020202020204" pitchFamily="34" charset="0"/>
                <a:ea typeface="Calibri" panose="020F0502020204030204" pitchFamily="34" charset="0"/>
                <a:cs typeface="Arial" panose="020B0604020202020204" pitchFamily="34" charset="0"/>
              </a:rPr>
              <a:t>Mattagami First Nation Students 		     Students releasing their </a:t>
            </a:r>
          </a:p>
          <a:p>
            <a:pPr marL="685800">
              <a:lnSpc>
                <a:spcPct val="107000"/>
              </a:lnSpc>
            </a:pPr>
            <a:r>
              <a:rPr lang="en-CA" sz="2200" dirty="0">
                <a:latin typeface="Arial" panose="020B0604020202020204" pitchFamily="34" charset="0"/>
                <a:ea typeface="Calibri" panose="020F0502020204030204" pitchFamily="34" charset="0"/>
                <a:cs typeface="Arial" panose="020B0604020202020204" pitchFamily="34" charset="0"/>
              </a:rPr>
              <a:t>Mary Jane Naveau Memorial School 		Brook Trout Larvae for the first time</a:t>
            </a:r>
          </a:p>
        </p:txBody>
      </p:sp>
      <p:pic>
        <p:nvPicPr>
          <p:cNvPr id="31" name="Picture 14" descr="IMG_5250[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8497" y="166299"/>
            <a:ext cx="5913120" cy="5649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23253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20170515_1114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808" y="224825"/>
            <a:ext cx="7703869" cy="563593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40839" y="5860759"/>
            <a:ext cx="10130545" cy="769441"/>
          </a:xfrm>
          <a:prstGeom prst="rect">
            <a:avLst/>
          </a:prstGeom>
        </p:spPr>
        <p:txBody>
          <a:bodyPr wrap="square">
            <a:spAutoFit/>
          </a:bodyPr>
          <a:lstStyle/>
          <a:p>
            <a:pPr lvl="0" algn="ctr" eaLnBrk="0" fontAlgn="base" hangingPunct="0">
              <a:spcBef>
                <a:spcPct val="0"/>
              </a:spcBef>
              <a:spcAft>
                <a:spcPct val="0"/>
              </a:spcAft>
            </a:pPr>
            <a:r>
              <a:rPr lang="en-CA" altLang="en-US" sz="22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Student from Wikwemikong Wasse Abin Pontiac School grade 6 class </a:t>
            </a:r>
          </a:p>
          <a:p>
            <a:pPr lvl="0" algn="ctr" eaLnBrk="0" fontAlgn="base" hangingPunct="0">
              <a:spcBef>
                <a:spcPct val="0"/>
              </a:spcBef>
              <a:spcAft>
                <a:spcPct val="0"/>
              </a:spcAft>
            </a:pPr>
            <a:r>
              <a:rPr lang="en-CA" altLang="en-US" sz="22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stocking walleye fry</a:t>
            </a:r>
            <a:endParaRPr lang="en-CA" altLang="en-US" sz="2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0095977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204" y="194872"/>
            <a:ext cx="9114020" cy="5965015"/>
          </a:xfrm>
          <a:prstGeom prst="rect">
            <a:avLst/>
          </a:prstGeom>
        </p:spPr>
      </p:pic>
      <p:sp>
        <p:nvSpPr>
          <p:cNvPr id="6" name="Rectangle 5"/>
          <p:cNvSpPr/>
          <p:nvPr/>
        </p:nvSpPr>
        <p:spPr>
          <a:xfrm>
            <a:off x="599608" y="6159887"/>
            <a:ext cx="11092720" cy="685059"/>
          </a:xfrm>
          <a:prstGeom prst="rect">
            <a:avLst/>
          </a:prstGeom>
        </p:spPr>
        <p:txBody>
          <a:bodyPr wrap="square">
            <a:spAutoFit/>
          </a:bodyPr>
          <a:lstStyle/>
          <a:p>
            <a:pPr>
              <a:lnSpc>
                <a:spcPct val="107000"/>
              </a:lnSpc>
              <a:spcAft>
                <a:spcPts val="0"/>
              </a:spcAft>
            </a:pPr>
            <a:r>
              <a:rPr lang="en-CA" dirty="0">
                <a:latin typeface="Times New Roman" panose="02020603050405020304" pitchFamily="18" charset="0"/>
                <a:ea typeface="Times New Roman" panose="02020603050405020304" pitchFamily="18" charset="0"/>
                <a:cs typeface="Times New Roman" panose="02020603050405020304" pitchFamily="18" charset="0"/>
              </a:rPr>
              <a:t>This is a picture of Brunswick House First Nation's 6 bell jar Walleye Hatchery with 1.5 million walleye eggs.</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dirty="0">
                <a:latin typeface="Times New Roman" panose="02020603050405020304" pitchFamily="18" charset="0"/>
                <a:ea typeface="Times New Roman" panose="02020603050405020304" pitchFamily="18" charset="0"/>
                <a:cs typeface="Times New Roman" panose="02020603050405020304" pitchFamily="18" charset="0"/>
              </a:rPr>
              <a:t>	Great job, I am very proud of my friend Bruce Golden and the community of B.H.F.N.</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514188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1031392"/>
            <a:ext cx="8689976" cy="2509213"/>
          </a:xfrm>
        </p:spPr>
        <p:txBody>
          <a:bodyPr>
            <a:normAutofit/>
          </a:bodyPr>
          <a:lstStyle/>
          <a:p>
            <a:r>
              <a:rPr lang="en-US" b="1" dirty="0"/>
              <a:t>Northern Integrated Commercial Fisheries Initiative</a:t>
            </a:r>
          </a:p>
        </p:txBody>
      </p:sp>
      <p:sp>
        <p:nvSpPr>
          <p:cNvPr id="3" name="Subtitle 2"/>
          <p:cNvSpPr>
            <a:spLocks noGrp="1"/>
          </p:cNvSpPr>
          <p:nvPr>
            <p:ph type="subTitle" idx="1"/>
          </p:nvPr>
        </p:nvSpPr>
        <p:spPr>
          <a:xfrm>
            <a:off x="1751012" y="3540605"/>
            <a:ext cx="8689976" cy="1371599"/>
          </a:xfrm>
        </p:spPr>
        <p:txBody>
          <a:bodyPr>
            <a:normAutofit/>
          </a:bodyPr>
          <a:lstStyle/>
          <a:p>
            <a:endParaRPr lang="en-US" b="1"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0" y="5038291"/>
            <a:ext cx="12192000" cy="1819709"/>
          </a:xfrm>
          <a:prstGeom prst="rect">
            <a:avLst/>
          </a:prstGeom>
        </p:spPr>
      </p:pic>
    </p:spTree>
    <p:extLst>
      <p:ext uri="{BB962C8B-B14F-4D97-AF65-F5344CB8AC3E}">
        <p14:creationId xmlns:p14="http://schemas.microsoft.com/office/powerpoint/2010/main" val="112358943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4871"/>
            <a:ext cx="10515600" cy="975285"/>
          </a:xfrm>
        </p:spPr>
        <p:txBody>
          <a:bodyPr>
            <a:noAutofit/>
          </a:bodyPr>
          <a:lstStyle/>
          <a:p>
            <a:pPr algn="ctr"/>
            <a:r>
              <a:rPr lang="en-US" b="1" dirty="0"/>
              <a:t>Indigenous Communities are Poised for Growth</a:t>
            </a:r>
          </a:p>
        </p:txBody>
      </p:sp>
      <p:sp>
        <p:nvSpPr>
          <p:cNvPr id="3" name="Content Placeholder 2"/>
          <p:cNvSpPr>
            <a:spLocks noGrp="1"/>
          </p:cNvSpPr>
          <p:nvPr>
            <p:ph idx="1"/>
          </p:nvPr>
        </p:nvSpPr>
        <p:spPr>
          <a:xfrm>
            <a:off x="838200" y="1819708"/>
            <a:ext cx="10515600" cy="3070945"/>
          </a:xfrm>
        </p:spPr>
        <p:txBody>
          <a:bodyPr>
            <a:normAutofit fontScale="85000" lnSpcReduction="20000"/>
          </a:bodyPr>
          <a:lstStyle/>
          <a:p>
            <a:r>
              <a:rPr lang="en-US" sz="3600" dirty="0"/>
              <a:t>The </a:t>
            </a:r>
            <a:r>
              <a:rPr lang="en-US" sz="3600" dirty="0" smtClean="0"/>
              <a:t>Aquaculture Sector </a:t>
            </a:r>
            <a:r>
              <a:rPr lang="en-US" sz="3600" dirty="0"/>
              <a:t>in Central Canada is ready for expansion.</a:t>
            </a:r>
          </a:p>
          <a:p>
            <a:r>
              <a:rPr lang="en-US" sz="3600" dirty="0"/>
              <a:t>Aboriginal Communities are in a unique position to benefit from sustainable aquaculture development due to their aquatic resources, rights, and special access to aquaculture development sites.</a:t>
            </a:r>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0" y="5038291"/>
            <a:ext cx="12192000" cy="1819709"/>
          </a:xfrm>
          <a:prstGeom prst="rect">
            <a:avLst/>
          </a:prstGeom>
        </p:spPr>
      </p:pic>
    </p:spTree>
    <p:extLst>
      <p:ext uri="{BB962C8B-B14F-4D97-AF65-F5344CB8AC3E}">
        <p14:creationId xmlns:p14="http://schemas.microsoft.com/office/powerpoint/2010/main" val="337848328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164" y="194628"/>
            <a:ext cx="10230196" cy="1325563"/>
          </a:xfrm>
        </p:spPr>
        <p:txBody>
          <a:bodyPr/>
          <a:lstStyle/>
          <a:p>
            <a:pPr algn="ctr"/>
            <a:r>
              <a:rPr lang="en-US" b="1" dirty="0"/>
              <a:t>Northern Integrated Commercial Fisheries Initiative (NICFI)</a:t>
            </a:r>
          </a:p>
        </p:txBody>
      </p:sp>
      <p:sp>
        <p:nvSpPr>
          <p:cNvPr id="3" name="Content Placeholder 2"/>
          <p:cNvSpPr>
            <a:spLocks noGrp="1"/>
          </p:cNvSpPr>
          <p:nvPr>
            <p:ph idx="1"/>
          </p:nvPr>
        </p:nvSpPr>
        <p:spPr>
          <a:xfrm>
            <a:off x="651164" y="1520191"/>
            <a:ext cx="10961716" cy="3518100"/>
          </a:xfrm>
        </p:spPr>
        <p:txBody>
          <a:bodyPr>
            <a:normAutofit fontScale="92500" lnSpcReduction="20000"/>
          </a:bodyPr>
          <a:lstStyle/>
          <a:p>
            <a:pPr marL="0" indent="0">
              <a:buNone/>
            </a:pPr>
            <a:r>
              <a:rPr lang="en-US" dirty="0"/>
              <a:t>NICFI has been developed to assist;</a:t>
            </a:r>
          </a:p>
          <a:p>
            <a:r>
              <a:rPr lang="en-US" dirty="0"/>
              <a:t>Indigenous groups grow self-sustaining community-based commercial fishing enterprises.</a:t>
            </a:r>
          </a:p>
          <a:p>
            <a:r>
              <a:rPr lang="en-US" dirty="0"/>
              <a:t>Create opportunities for Capacity building.</a:t>
            </a:r>
          </a:p>
          <a:p>
            <a:r>
              <a:rPr lang="en-US" dirty="0"/>
              <a:t>Generate Indigenous employment opportunities.</a:t>
            </a:r>
          </a:p>
          <a:p>
            <a:r>
              <a:rPr lang="en-US" dirty="0"/>
              <a:t>Increase long-term Indigenous participation in commercial fisheries and diversification related activities.</a:t>
            </a:r>
          </a:p>
          <a:p>
            <a:pPr marL="0" indent="0">
              <a:buNone/>
            </a:pPr>
            <a:r>
              <a:rPr lang="en-US" dirty="0"/>
              <a:t>Eligible projects will be aimed at communal commercial fishing enterprises and aquaculture development with focus on business development planning, advice and training.</a:t>
            </a:r>
          </a:p>
          <a:p>
            <a:pPr marL="0" indent="0">
              <a:buNone/>
            </a:pPr>
            <a:endParaRPr lang="en-US"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0" y="5038291"/>
            <a:ext cx="12192000" cy="1819709"/>
          </a:xfrm>
          <a:prstGeom prst="rect">
            <a:avLst/>
          </a:prstGeom>
        </p:spPr>
      </p:pic>
    </p:spTree>
    <p:extLst>
      <p:ext uri="{BB962C8B-B14F-4D97-AF65-F5344CB8AC3E}">
        <p14:creationId xmlns:p14="http://schemas.microsoft.com/office/powerpoint/2010/main" val="11351872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738445" y="390531"/>
            <a:ext cx="7443787" cy="796925"/>
          </a:xfrm>
          <a:effectLst>
            <a:outerShdw dist="13470" dir="2700000" algn="ctr" rotWithShape="0">
              <a:srgbClr val="808080">
                <a:alpha val="50000"/>
              </a:srgbClr>
            </a:outerShdw>
          </a:effectLst>
        </p:spPr>
        <p:txBody>
          <a:bodyPr vert="horz" lIns="92075" tIns="46038" rIns="92075" bIns="46038" rtlCol="0" anchor="ctr">
            <a:normAutofit fontScale="90000"/>
          </a:bodyPr>
          <a:lstStyle/>
          <a:p>
            <a:pPr>
              <a:defRPr/>
            </a:pPr>
            <a:r>
              <a:rPr lang="en-US">
                <a:ea typeface="ＭＳ Ｐゴシック" pitchFamily="34" charset="-128"/>
              </a:rPr>
              <a:t>Canadian Aquaculture </a:t>
            </a:r>
            <a:br>
              <a:rPr lang="en-US">
                <a:ea typeface="ＭＳ Ｐゴシック" pitchFamily="34" charset="-128"/>
              </a:rPr>
            </a:br>
            <a:r>
              <a:rPr lang="en-US">
                <a:ea typeface="ＭＳ Ｐゴシック" pitchFamily="34" charset="-128"/>
              </a:rPr>
              <a:t>(farm-gate)</a:t>
            </a:r>
          </a:p>
        </p:txBody>
      </p:sp>
      <p:sp>
        <p:nvSpPr>
          <p:cNvPr id="5" name="TextBox 4"/>
          <p:cNvSpPr txBox="1"/>
          <p:nvPr/>
        </p:nvSpPr>
        <p:spPr>
          <a:xfrm>
            <a:off x="2862268" y="1724027"/>
            <a:ext cx="928687" cy="307777"/>
          </a:xfrm>
          <a:prstGeom prst="rect">
            <a:avLst/>
          </a:prstGeom>
          <a:noFill/>
        </p:spPr>
        <p:txBody>
          <a:bodyPr>
            <a:spAutoFit/>
          </a:bodyPr>
          <a:lstStyle/>
          <a:p>
            <a:pPr>
              <a:defRPr/>
            </a:pPr>
            <a:r>
              <a:rPr lang="en-CA" sz="1400" b="1" dirty="0">
                <a:solidFill>
                  <a:srgbClr val="FFFFFF"/>
                </a:solidFill>
                <a:effectLst>
                  <a:outerShdw blurRad="38100" dist="38100" dir="2700000" algn="tl">
                    <a:srgbClr val="000000">
                      <a:alpha val="43137"/>
                    </a:srgbClr>
                  </a:outerShdw>
                </a:effectLst>
              </a:rPr>
              <a:t>Tonnes</a:t>
            </a:r>
          </a:p>
        </p:txBody>
      </p:sp>
      <p:sp>
        <p:nvSpPr>
          <p:cNvPr id="6" name="TextBox 5"/>
          <p:cNvSpPr txBox="1"/>
          <p:nvPr/>
        </p:nvSpPr>
        <p:spPr>
          <a:xfrm>
            <a:off x="9350377" y="1743081"/>
            <a:ext cx="928688" cy="307777"/>
          </a:xfrm>
          <a:prstGeom prst="rect">
            <a:avLst/>
          </a:prstGeom>
          <a:noFill/>
        </p:spPr>
        <p:txBody>
          <a:bodyPr>
            <a:spAutoFit/>
          </a:bodyPr>
          <a:lstStyle/>
          <a:p>
            <a:pPr>
              <a:defRPr/>
            </a:pPr>
            <a:r>
              <a:rPr lang="en-CA" sz="1400" b="1" dirty="0">
                <a:solidFill>
                  <a:srgbClr val="FFFFFF"/>
                </a:solidFill>
                <a:effectLst>
                  <a:outerShdw blurRad="38100" dist="38100" dir="2700000" algn="tl">
                    <a:srgbClr val="000000">
                      <a:alpha val="43137"/>
                    </a:srgbClr>
                  </a:outerShdw>
                </a:effectLst>
              </a:rPr>
              <a:t>Value</a:t>
            </a:r>
          </a:p>
        </p:txBody>
      </p:sp>
      <p:sp>
        <p:nvSpPr>
          <p:cNvPr id="2" name="TextBox 1"/>
          <p:cNvSpPr txBox="1"/>
          <p:nvPr/>
        </p:nvSpPr>
        <p:spPr>
          <a:xfrm>
            <a:off x="2863213" y="6153136"/>
            <a:ext cx="4362156" cy="461665"/>
          </a:xfrm>
          <a:prstGeom prst="rect">
            <a:avLst/>
          </a:prstGeom>
          <a:noFill/>
        </p:spPr>
        <p:txBody>
          <a:bodyPr wrap="none" rtlCol="0">
            <a:spAutoFit/>
          </a:bodyPr>
          <a:lstStyle/>
          <a:p>
            <a:pPr>
              <a:defRPr/>
            </a:pPr>
            <a:r>
              <a:rPr lang="en-CA" sz="1200" dirty="0">
                <a:solidFill>
                  <a:srgbClr val="FFFFFF"/>
                </a:solidFill>
                <a:latin typeface="Tahoma"/>
              </a:rPr>
              <a:t>Data taken from Statistics Canada. </a:t>
            </a:r>
          </a:p>
          <a:p>
            <a:pPr>
              <a:defRPr/>
            </a:pPr>
            <a:r>
              <a:rPr lang="en-CA" sz="1200" dirty="0">
                <a:solidFill>
                  <a:srgbClr val="FFFFFF"/>
                </a:solidFill>
                <a:latin typeface="Tahoma"/>
              </a:rPr>
              <a:t>Excludes production in Manitoba, Saskatchewan, </a:t>
            </a:r>
            <a:r>
              <a:rPr lang="en-CA" sz="1200">
                <a:solidFill>
                  <a:srgbClr val="FFFFFF"/>
                </a:solidFill>
                <a:latin typeface="Tahoma"/>
              </a:rPr>
              <a:t>and Alberta.</a:t>
            </a:r>
            <a:endParaRPr lang="en-CA" sz="1200" dirty="0">
              <a:solidFill>
                <a:srgbClr val="FFFFFF"/>
              </a:solidFill>
              <a:latin typeface="Tahoma"/>
            </a:endParaRPr>
          </a:p>
        </p:txBody>
      </p:sp>
      <p:graphicFrame>
        <p:nvGraphicFramePr>
          <p:cNvPr id="3" name="Object 2"/>
          <p:cNvGraphicFramePr>
            <a:graphicFrameLocks/>
          </p:cNvGraphicFramePr>
          <p:nvPr>
            <p:extLst/>
          </p:nvPr>
        </p:nvGraphicFramePr>
        <p:xfrm>
          <a:off x="2783633" y="1980229"/>
          <a:ext cx="7781925" cy="4124325"/>
        </p:xfrm>
        <a:graphic>
          <a:graphicData uri="http://schemas.openxmlformats.org/presentationml/2006/ole">
            <mc:AlternateContent xmlns:mc="http://schemas.openxmlformats.org/markup-compatibility/2006">
              <mc:Choice xmlns:v="urn:schemas-microsoft-com:vml" Requires="v">
                <p:oleObj spid="_x0000_s3098" name="Chart" r:id="rId4" imgW="7781940" imgH="4124235" progId="MSGraph.Chart.8">
                  <p:embed/>
                </p:oleObj>
              </mc:Choice>
              <mc:Fallback>
                <p:oleObj name="Chart" r:id="rId4" imgW="7781940" imgH="4124235" progId="MSGraph.Chart.8">
                  <p:embed/>
                  <p:pic>
                    <p:nvPicPr>
                      <p:cNvPr id="3"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3633" y="1980229"/>
                        <a:ext cx="7781925" cy="4124325"/>
                      </a:xfrm>
                      <a:prstGeom prst="rect">
                        <a:avLst/>
                      </a:prstGeom>
                      <a:solidFill>
                        <a:srgbClr val="009999">
                          <a:alpha val="54117"/>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003366"/>
                              </a:outerShdw>
                            </a:effectLst>
                          </a14:hiddenEffects>
                        </a:ext>
                      </a:extLst>
                    </p:spPr>
                  </p:pic>
                </p:oleObj>
              </mc:Fallback>
            </mc:AlternateContent>
          </a:graphicData>
        </a:graphic>
      </p:graphicFrame>
    </p:spTree>
    <p:extLst>
      <p:ext uri="{BB962C8B-B14F-4D97-AF65-F5344CB8AC3E}">
        <p14:creationId xmlns:p14="http://schemas.microsoft.com/office/powerpoint/2010/main" val="149870271"/>
      </p:ext>
    </p:extLst>
  </p:cSld>
  <p:clrMapOvr>
    <a:masterClrMapping/>
  </p:clrMapOvr>
  <p:transition spd="med">
    <p:zoom/>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164" y="194628"/>
            <a:ext cx="10230196" cy="1325563"/>
          </a:xfrm>
        </p:spPr>
        <p:txBody>
          <a:bodyPr/>
          <a:lstStyle/>
          <a:p>
            <a:pPr algn="ctr"/>
            <a:r>
              <a:rPr lang="en-US" b="1" dirty="0"/>
              <a:t>NICFI_Aquaculture Development Source</a:t>
            </a:r>
          </a:p>
        </p:txBody>
      </p:sp>
      <p:sp>
        <p:nvSpPr>
          <p:cNvPr id="3" name="Content Placeholder 2"/>
          <p:cNvSpPr>
            <a:spLocks noGrp="1"/>
          </p:cNvSpPr>
          <p:nvPr>
            <p:ph idx="1"/>
          </p:nvPr>
        </p:nvSpPr>
        <p:spPr>
          <a:xfrm>
            <a:off x="651164" y="1520191"/>
            <a:ext cx="10961716" cy="3518100"/>
          </a:xfrm>
        </p:spPr>
        <p:txBody>
          <a:bodyPr>
            <a:normAutofit fontScale="85000" lnSpcReduction="10000"/>
          </a:bodyPr>
          <a:lstStyle/>
          <a:p>
            <a:pPr marL="0" indent="0">
              <a:buNone/>
            </a:pPr>
            <a:r>
              <a:rPr lang="en-US" dirty="0"/>
              <a:t>Under NICFI, the NICFI Aquaculture Development Source was created to provide direct support to Aboriginal Communities and Groups to develop sustainable aquaculture operations.</a:t>
            </a:r>
          </a:p>
          <a:p>
            <a:pPr marL="0" indent="0">
              <a:buNone/>
            </a:pPr>
            <a:r>
              <a:rPr lang="en-US" dirty="0"/>
              <a:t>Project activities eligible may include but not limited to;</a:t>
            </a:r>
          </a:p>
          <a:p>
            <a:r>
              <a:rPr lang="en-US" dirty="0"/>
              <a:t>Expansion or upgrades to existing marine finfish, shellfish, or freshwater land-based or open net pen aquaculture facilities.</a:t>
            </a:r>
          </a:p>
          <a:p>
            <a:r>
              <a:rPr lang="en-US" dirty="0"/>
              <a:t>Equipment, gear and infrastructure for new or expanded aquaculture operations.</a:t>
            </a:r>
          </a:p>
          <a:p>
            <a:r>
              <a:rPr lang="en-US" dirty="0"/>
              <a:t>Acquisition of an existing aquaculture operation.</a:t>
            </a:r>
          </a:p>
          <a:p>
            <a:r>
              <a:rPr lang="en-US" dirty="0"/>
              <a:t>Business plans, feasibility studies and environmental assessments and studies.</a:t>
            </a:r>
          </a:p>
          <a:p>
            <a:r>
              <a:rPr lang="en-US" dirty="0"/>
              <a:t>Other aquaculture operations start-up costs funded on a one-time basis.</a:t>
            </a:r>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0" y="5038291"/>
            <a:ext cx="12192000" cy="1819709"/>
          </a:xfrm>
          <a:prstGeom prst="rect">
            <a:avLst/>
          </a:prstGeom>
        </p:spPr>
      </p:pic>
    </p:spTree>
    <p:extLst>
      <p:ext uri="{BB962C8B-B14F-4D97-AF65-F5344CB8AC3E}">
        <p14:creationId xmlns:p14="http://schemas.microsoft.com/office/powerpoint/2010/main" val="85429503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164" y="194628"/>
            <a:ext cx="10230196" cy="1325563"/>
          </a:xfrm>
        </p:spPr>
        <p:txBody>
          <a:bodyPr/>
          <a:lstStyle/>
          <a:p>
            <a:r>
              <a:rPr lang="en-US" b="1" dirty="0"/>
              <a:t>NICFI_Aquaculture Development Source</a:t>
            </a:r>
          </a:p>
        </p:txBody>
      </p:sp>
      <p:sp>
        <p:nvSpPr>
          <p:cNvPr id="3" name="Content Placeholder 2"/>
          <p:cNvSpPr>
            <a:spLocks noGrp="1"/>
          </p:cNvSpPr>
          <p:nvPr>
            <p:ph idx="1"/>
          </p:nvPr>
        </p:nvSpPr>
        <p:spPr>
          <a:xfrm>
            <a:off x="651164" y="1520191"/>
            <a:ext cx="10961716" cy="3518100"/>
          </a:xfrm>
        </p:spPr>
        <p:txBody>
          <a:bodyPr>
            <a:normAutofit fontScale="92500"/>
          </a:bodyPr>
          <a:lstStyle/>
          <a:p>
            <a:r>
              <a:rPr lang="en-US" dirty="0"/>
              <a:t>Officially launched and established in April 2019, program will be around for at least another 4 years.</a:t>
            </a:r>
          </a:p>
          <a:p>
            <a:r>
              <a:rPr lang="en-US" dirty="0"/>
              <a:t>Funded &amp; administered by DFO.</a:t>
            </a:r>
          </a:p>
          <a:p>
            <a:r>
              <a:rPr lang="en-US" dirty="0"/>
              <a:t>Facilitated and co-delivered by Waubetek for Central Canada (Ontario, Manitoba, Saskatchewan and Alberta).</a:t>
            </a:r>
          </a:p>
          <a:p>
            <a:r>
              <a:rPr lang="en-US" dirty="0"/>
              <a:t>Aquaculture development support and expertise will continue through the Aquaculture Development Officer position.</a:t>
            </a:r>
          </a:p>
          <a:p>
            <a:r>
              <a:rPr lang="en-US" dirty="0"/>
              <a:t>NICFI has its own pool of funds to draw from, the East and West coast have their own.</a:t>
            </a:r>
          </a:p>
          <a:p>
            <a:pPr marL="0" indent="0">
              <a:buNone/>
            </a:pPr>
            <a:endParaRPr lang="en-US"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0" y="5038291"/>
            <a:ext cx="12192000" cy="1819709"/>
          </a:xfrm>
          <a:prstGeom prst="rect">
            <a:avLst/>
          </a:prstGeom>
        </p:spPr>
      </p:pic>
    </p:spTree>
    <p:extLst>
      <p:ext uri="{BB962C8B-B14F-4D97-AF65-F5344CB8AC3E}">
        <p14:creationId xmlns:p14="http://schemas.microsoft.com/office/powerpoint/2010/main" val="399383393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93746"/>
            <a:ext cx="10364451" cy="1596177"/>
          </a:xfrm>
        </p:spPr>
        <p:txBody>
          <a:bodyPr>
            <a:noAutofit/>
          </a:bodyPr>
          <a:lstStyle/>
          <a:p>
            <a:pPr algn="ctr"/>
            <a:r>
              <a:rPr lang="en-US" b="1" dirty="0"/>
              <a:t>“Soft Launch” </a:t>
            </a:r>
            <a:br>
              <a:rPr lang="en-US" b="1" dirty="0"/>
            </a:br>
            <a:r>
              <a:rPr lang="en-US" b="1" dirty="0"/>
              <a:t>NICFI Aquaculture Development Source</a:t>
            </a:r>
          </a:p>
        </p:txBody>
      </p:sp>
      <p:sp>
        <p:nvSpPr>
          <p:cNvPr id="5" name="Text Placeholder 4">
            <a:extLst>
              <a:ext uri="{FF2B5EF4-FFF2-40B4-BE49-F238E27FC236}">
                <a16:creationId xmlns:a16="http://schemas.microsoft.com/office/drawing/2014/main" id="{7F79BC71-912C-4931-8A79-189E50523A50}"/>
              </a:ext>
            </a:extLst>
          </p:cNvPr>
          <p:cNvSpPr>
            <a:spLocks noGrp="1"/>
          </p:cNvSpPr>
          <p:nvPr>
            <p:ph type="body" idx="1"/>
          </p:nvPr>
        </p:nvSpPr>
        <p:spPr>
          <a:xfrm>
            <a:off x="839788" y="1681163"/>
            <a:ext cx="5157787" cy="412680"/>
          </a:xfrm>
        </p:spPr>
        <p:txBody>
          <a:bodyPr>
            <a:normAutofit lnSpcReduction="10000"/>
          </a:bodyPr>
          <a:lstStyle/>
          <a:p>
            <a:r>
              <a:rPr lang="en-CA" b="1" i="1" dirty="0"/>
              <a:t>Activities supported</a:t>
            </a:r>
          </a:p>
        </p:txBody>
      </p:sp>
      <p:sp>
        <p:nvSpPr>
          <p:cNvPr id="6" name="Content Placeholder 5">
            <a:extLst>
              <a:ext uri="{FF2B5EF4-FFF2-40B4-BE49-F238E27FC236}">
                <a16:creationId xmlns:a16="http://schemas.microsoft.com/office/drawing/2014/main" id="{10E9DCE9-C39D-451A-9F40-957EADB9C613}"/>
              </a:ext>
            </a:extLst>
          </p:cNvPr>
          <p:cNvSpPr>
            <a:spLocks noGrp="1"/>
          </p:cNvSpPr>
          <p:nvPr>
            <p:ph sz="half" idx="4294967295"/>
          </p:nvPr>
        </p:nvSpPr>
        <p:spPr>
          <a:xfrm>
            <a:off x="839788" y="2093843"/>
            <a:ext cx="5157787" cy="4095820"/>
          </a:xfrm>
        </p:spPr>
        <p:txBody>
          <a:bodyPr>
            <a:normAutofit/>
          </a:bodyPr>
          <a:lstStyle/>
          <a:p>
            <a:r>
              <a:rPr lang="en-CA" sz="1600" dirty="0"/>
              <a:t>Equipment &amp; Infrastructure</a:t>
            </a:r>
          </a:p>
          <a:p>
            <a:r>
              <a:rPr lang="en-CA" sz="1600" dirty="0"/>
              <a:t>Expansion of existing operations</a:t>
            </a:r>
          </a:p>
          <a:p>
            <a:r>
              <a:rPr lang="en-CA" sz="1600" dirty="0"/>
              <a:t>Feasibility studies</a:t>
            </a:r>
          </a:p>
          <a:p>
            <a:r>
              <a:rPr lang="en-CA" sz="1600" dirty="0"/>
              <a:t>Detailed designs</a:t>
            </a:r>
          </a:p>
          <a:p>
            <a:r>
              <a:rPr lang="en-CA" sz="1600" dirty="0"/>
              <a:t>Community engagements</a:t>
            </a:r>
          </a:p>
          <a:p>
            <a:r>
              <a:rPr lang="en-CA" sz="1600" dirty="0"/>
              <a:t>Business plans</a:t>
            </a:r>
          </a:p>
          <a:p>
            <a:r>
              <a:rPr lang="en-CA" sz="1600" dirty="0"/>
              <a:t>Partnership developments</a:t>
            </a:r>
          </a:p>
          <a:p>
            <a:r>
              <a:rPr lang="en-CA" sz="1600" dirty="0"/>
              <a:t>Facility tours and travel</a:t>
            </a:r>
          </a:p>
        </p:txBody>
      </p:sp>
      <p:sp>
        <p:nvSpPr>
          <p:cNvPr id="7" name="Text Placeholder 6">
            <a:extLst>
              <a:ext uri="{FF2B5EF4-FFF2-40B4-BE49-F238E27FC236}">
                <a16:creationId xmlns:a16="http://schemas.microsoft.com/office/drawing/2014/main" id="{B6BE4EF6-4249-4031-B0CF-3494427DCE71}"/>
              </a:ext>
            </a:extLst>
          </p:cNvPr>
          <p:cNvSpPr>
            <a:spLocks noGrp="1"/>
          </p:cNvSpPr>
          <p:nvPr>
            <p:ph type="body" sz="quarter" idx="3"/>
          </p:nvPr>
        </p:nvSpPr>
        <p:spPr>
          <a:xfrm>
            <a:off x="6172200" y="1681163"/>
            <a:ext cx="5183188" cy="412680"/>
          </a:xfrm>
        </p:spPr>
        <p:txBody>
          <a:bodyPr>
            <a:normAutofit fontScale="77500" lnSpcReduction="20000"/>
          </a:bodyPr>
          <a:lstStyle/>
          <a:p>
            <a:r>
              <a:rPr lang="en-CA" b="1" u="sng" dirty="0"/>
              <a:t>Range of species related to projects</a:t>
            </a:r>
          </a:p>
        </p:txBody>
      </p:sp>
      <p:sp>
        <p:nvSpPr>
          <p:cNvPr id="8" name="Content Placeholder 7">
            <a:extLst>
              <a:ext uri="{FF2B5EF4-FFF2-40B4-BE49-F238E27FC236}">
                <a16:creationId xmlns:a16="http://schemas.microsoft.com/office/drawing/2014/main" id="{D64CE035-F1CB-4C64-9073-E1C4AD850DA9}"/>
              </a:ext>
            </a:extLst>
          </p:cNvPr>
          <p:cNvSpPr>
            <a:spLocks noGrp="1"/>
          </p:cNvSpPr>
          <p:nvPr>
            <p:ph sz="quarter" idx="4294967295"/>
          </p:nvPr>
        </p:nvSpPr>
        <p:spPr>
          <a:xfrm>
            <a:off x="6172200" y="2093843"/>
            <a:ext cx="5183188" cy="4095820"/>
          </a:xfrm>
        </p:spPr>
        <p:txBody>
          <a:bodyPr>
            <a:normAutofit/>
          </a:bodyPr>
          <a:lstStyle/>
          <a:p>
            <a:r>
              <a:rPr lang="en-CA" sz="1600" dirty="0"/>
              <a:t>Rainbow Trout</a:t>
            </a:r>
          </a:p>
          <a:p>
            <a:r>
              <a:rPr lang="en-CA" sz="1600" dirty="0"/>
              <a:t>Arctic </a:t>
            </a:r>
            <a:r>
              <a:rPr lang="en-CA" sz="1600" dirty="0" err="1"/>
              <a:t>Charr</a:t>
            </a:r>
            <a:endParaRPr lang="en-CA" sz="1600" dirty="0"/>
          </a:p>
          <a:p>
            <a:r>
              <a:rPr lang="en-CA" sz="1600" dirty="0"/>
              <a:t>Walleye</a:t>
            </a:r>
          </a:p>
          <a:p>
            <a:r>
              <a:rPr lang="en-CA" sz="1600" dirty="0"/>
              <a:t>Lake Sturgeon</a:t>
            </a:r>
          </a:p>
          <a:p>
            <a:r>
              <a:rPr lang="en-CA" sz="1600" dirty="0"/>
              <a:t>Lake Whitefish</a:t>
            </a:r>
          </a:p>
          <a:p>
            <a:r>
              <a:rPr lang="en-CA" sz="1600" dirty="0"/>
              <a:t>Pacific White Shrimp</a:t>
            </a:r>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0" y="5038291"/>
            <a:ext cx="12192000" cy="1819709"/>
          </a:xfrm>
          <a:prstGeom prst="rect">
            <a:avLst/>
          </a:prstGeom>
        </p:spPr>
      </p:pic>
    </p:spTree>
    <p:extLst>
      <p:ext uri="{BB962C8B-B14F-4D97-AF65-F5344CB8AC3E}">
        <p14:creationId xmlns:p14="http://schemas.microsoft.com/office/powerpoint/2010/main" val="23478580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2990" y="194628"/>
            <a:ext cx="9818370" cy="1325563"/>
          </a:xfrm>
        </p:spPr>
        <p:txBody>
          <a:bodyPr/>
          <a:lstStyle/>
          <a:p>
            <a:r>
              <a:rPr lang="en-US" b="1" dirty="0"/>
              <a:t>NICFI_Aquaculture Development Source</a:t>
            </a:r>
          </a:p>
        </p:txBody>
      </p:sp>
      <p:sp>
        <p:nvSpPr>
          <p:cNvPr id="3" name="Content Placeholder 2"/>
          <p:cNvSpPr>
            <a:spLocks noGrp="1"/>
          </p:cNvSpPr>
          <p:nvPr>
            <p:ph idx="1"/>
          </p:nvPr>
        </p:nvSpPr>
        <p:spPr>
          <a:xfrm>
            <a:off x="891540" y="1233055"/>
            <a:ext cx="10721340" cy="3373235"/>
          </a:xfrm>
        </p:spPr>
        <p:txBody>
          <a:bodyPr>
            <a:normAutofit/>
          </a:bodyPr>
          <a:lstStyle/>
          <a:p>
            <a:pPr marL="0" indent="0">
              <a:buNone/>
            </a:pPr>
            <a:endParaRPr lang="en-US" dirty="0" smtClean="0"/>
          </a:p>
          <a:p>
            <a:pPr marL="0" indent="0">
              <a:buNone/>
            </a:pPr>
            <a:r>
              <a:rPr lang="en-US" dirty="0" smtClean="0"/>
              <a:t>Project </a:t>
            </a:r>
            <a:r>
              <a:rPr lang="en-US" dirty="0"/>
              <a:t>activities that are </a:t>
            </a:r>
            <a:r>
              <a:rPr lang="en-US" b="1" dirty="0"/>
              <a:t>not</a:t>
            </a:r>
            <a:r>
              <a:rPr lang="en-US" dirty="0"/>
              <a:t> eligible for NICFI Aquaculture Development Source funding;</a:t>
            </a:r>
          </a:p>
          <a:p>
            <a:r>
              <a:rPr lang="en-US" dirty="0"/>
              <a:t>Working capital projects.</a:t>
            </a:r>
          </a:p>
          <a:p>
            <a:r>
              <a:rPr lang="en-US" dirty="0"/>
              <a:t>Scientific studies.</a:t>
            </a:r>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0" y="5038291"/>
            <a:ext cx="12192000" cy="1819709"/>
          </a:xfrm>
          <a:prstGeom prst="rect">
            <a:avLst/>
          </a:prstGeom>
        </p:spPr>
      </p:pic>
    </p:spTree>
    <p:extLst>
      <p:ext uri="{BB962C8B-B14F-4D97-AF65-F5344CB8AC3E}">
        <p14:creationId xmlns:p14="http://schemas.microsoft.com/office/powerpoint/2010/main" val="194356454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6047"/>
            <a:ext cx="10515600" cy="1325563"/>
          </a:xfrm>
        </p:spPr>
        <p:txBody>
          <a:bodyPr>
            <a:normAutofit/>
          </a:bodyPr>
          <a:lstStyle/>
          <a:p>
            <a:pPr algn="ctr"/>
            <a:r>
              <a:rPr lang="en-US" sz="4400" b="1" dirty="0" err="1"/>
              <a:t>Waubetek’s</a:t>
            </a:r>
            <a:r>
              <a:rPr lang="en-US" sz="4400" b="1" dirty="0"/>
              <a:t> Aquaculture Services</a:t>
            </a:r>
          </a:p>
        </p:txBody>
      </p:sp>
      <p:sp>
        <p:nvSpPr>
          <p:cNvPr id="3" name="Content Placeholder 2"/>
          <p:cNvSpPr>
            <a:spLocks noGrp="1"/>
          </p:cNvSpPr>
          <p:nvPr>
            <p:ph idx="1"/>
          </p:nvPr>
        </p:nvSpPr>
        <p:spPr>
          <a:xfrm>
            <a:off x="838200" y="1303020"/>
            <a:ext cx="10515600" cy="3735271"/>
          </a:xfrm>
        </p:spPr>
        <p:txBody>
          <a:bodyPr>
            <a:normAutofit fontScale="92500" lnSpcReduction="20000"/>
          </a:bodyPr>
          <a:lstStyle/>
          <a:p>
            <a:r>
              <a:rPr lang="en-US" dirty="0"/>
              <a:t>Assist in identifying new or expanding opportunities.</a:t>
            </a:r>
          </a:p>
          <a:p>
            <a:r>
              <a:rPr lang="en-US" dirty="0"/>
              <a:t>Identify new innovations, best practices and approaches.</a:t>
            </a:r>
          </a:p>
          <a:p>
            <a:r>
              <a:rPr lang="en-US" dirty="0"/>
              <a:t>Advisory on the implementation of early-stage aquaculture business development plans.</a:t>
            </a:r>
          </a:p>
          <a:p>
            <a:r>
              <a:rPr lang="en-US" dirty="0"/>
              <a:t>Identify joint venture opportunities and partnerships.</a:t>
            </a:r>
          </a:p>
          <a:p>
            <a:r>
              <a:rPr lang="en-US" dirty="0"/>
              <a:t>Advisory services specific to aquaculture related fisheries and support. </a:t>
            </a:r>
          </a:p>
          <a:p>
            <a:r>
              <a:rPr lang="en-CA" dirty="0"/>
              <a:t>Assist with flagship business development projects. </a:t>
            </a:r>
          </a:p>
          <a:p>
            <a:r>
              <a:rPr lang="en-CA" dirty="0"/>
              <a:t>Assist with business improvement projects. 	</a:t>
            </a:r>
          </a:p>
          <a:p>
            <a:r>
              <a:rPr lang="en-CA" dirty="0"/>
              <a:t>Host and participate in Aquaculture workshops.	</a:t>
            </a:r>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0" y="5038291"/>
            <a:ext cx="12192000" cy="1819709"/>
          </a:xfrm>
          <a:prstGeom prst="rect">
            <a:avLst/>
          </a:prstGeom>
        </p:spPr>
      </p:pic>
    </p:spTree>
    <p:extLst>
      <p:ext uri="{BB962C8B-B14F-4D97-AF65-F5344CB8AC3E}">
        <p14:creationId xmlns:p14="http://schemas.microsoft.com/office/powerpoint/2010/main" val="341871403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b="1" dirty="0"/>
              <a:t>Types &amp; Forms of Aquaculture</a:t>
            </a:r>
          </a:p>
        </p:txBody>
      </p:sp>
      <p:sp>
        <p:nvSpPr>
          <p:cNvPr id="5" name="Content Placeholder 4">
            <a:extLst>
              <a:ext uri="{FF2B5EF4-FFF2-40B4-BE49-F238E27FC236}">
                <a16:creationId xmlns:a16="http://schemas.microsoft.com/office/drawing/2014/main" id="{68828768-25AA-451B-9AF8-11A41E8A87A1}"/>
              </a:ext>
            </a:extLst>
          </p:cNvPr>
          <p:cNvSpPr>
            <a:spLocks noGrp="1"/>
          </p:cNvSpPr>
          <p:nvPr>
            <p:ph sz="half" idx="4294967295"/>
          </p:nvPr>
        </p:nvSpPr>
        <p:spPr>
          <a:xfrm>
            <a:off x="862014" y="1586706"/>
            <a:ext cx="5157787" cy="3684588"/>
          </a:xfrm>
        </p:spPr>
        <p:txBody>
          <a:bodyPr/>
          <a:lstStyle/>
          <a:p>
            <a:r>
              <a:rPr lang="en-US" dirty="0"/>
              <a:t>Open Net Pen</a:t>
            </a:r>
          </a:p>
          <a:p>
            <a:r>
              <a:rPr lang="en-US" dirty="0"/>
              <a:t>Land based (RAS, Flow through systems, Pond Culture)</a:t>
            </a:r>
          </a:p>
          <a:p>
            <a:r>
              <a:rPr lang="en-US" dirty="0"/>
              <a:t>Rehabilitation</a:t>
            </a:r>
          </a:p>
          <a:p>
            <a:r>
              <a:rPr lang="en-US" dirty="0"/>
              <a:t>Put and Take/Pay to fish</a:t>
            </a:r>
          </a:p>
          <a:p>
            <a:r>
              <a:rPr lang="en-US" dirty="0"/>
              <a:t>Aquaponics</a:t>
            </a:r>
          </a:p>
          <a:p>
            <a:endParaRPr lang="en-CA" dirty="0"/>
          </a:p>
        </p:txBody>
      </p:sp>
      <p:sp>
        <p:nvSpPr>
          <p:cNvPr id="7" name="Content Placeholder 6">
            <a:extLst>
              <a:ext uri="{FF2B5EF4-FFF2-40B4-BE49-F238E27FC236}">
                <a16:creationId xmlns:a16="http://schemas.microsoft.com/office/drawing/2014/main" id="{88794ECC-3DEE-4D0B-ACFA-A8869CCADD4B}"/>
              </a:ext>
            </a:extLst>
          </p:cNvPr>
          <p:cNvSpPr>
            <a:spLocks noGrp="1"/>
          </p:cNvSpPr>
          <p:nvPr>
            <p:ph sz="quarter" idx="4294967295"/>
          </p:nvPr>
        </p:nvSpPr>
        <p:spPr>
          <a:xfrm>
            <a:off x="6019801" y="1522196"/>
            <a:ext cx="5183188" cy="3684588"/>
          </a:xfrm>
        </p:spPr>
        <p:txBody>
          <a:bodyPr/>
          <a:lstStyle/>
          <a:p>
            <a:r>
              <a:rPr lang="en-US" dirty="0"/>
              <a:t>Commercial/Commodity/Live Markets</a:t>
            </a:r>
          </a:p>
          <a:p>
            <a:r>
              <a:rPr lang="en-US" dirty="0"/>
              <a:t>R&amp;D</a:t>
            </a:r>
          </a:p>
          <a:p>
            <a:r>
              <a:rPr lang="en-US" dirty="0"/>
              <a:t>Niche (Organics)</a:t>
            </a:r>
          </a:p>
          <a:p>
            <a:r>
              <a:rPr lang="en-US" dirty="0"/>
              <a:t>Supplying Fingerlings to the on growers </a:t>
            </a:r>
          </a:p>
          <a:p>
            <a:r>
              <a:rPr lang="en-US" dirty="0"/>
              <a:t>Food Security</a:t>
            </a:r>
          </a:p>
          <a:p>
            <a:endParaRPr lang="en-CA"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0" y="5038291"/>
            <a:ext cx="12192000" cy="1819709"/>
          </a:xfrm>
          <a:prstGeom prst="rect">
            <a:avLst/>
          </a:prstGeom>
        </p:spPr>
      </p:pic>
    </p:spTree>
    <p:extLst>
      <p:ext uri="{BB962C8B-B14F-4D97-AF65-F5344CB8AC3E}">
        <p14:creationId xmlns:p14="http://schemas.microsoft.com/office/powerpoint/2010/main" val="70261724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6047"/>
            <a:ext cx="10515600" cy="1325563"/>
          </a:xfrm>
        </p:spPr>
        <p:txBody>
          <a:bodyPr/>
          <a:lstStyle/>
          <a:p>
            <a:pPr algn="ctr"/>
            <a:r>
              <a:rPr lang="en-US" b="1" dirty="0"/>
              <a:t>Main Focus</a:t>
            </a:r>
          </a:p>
        </p:txBody>
      </p:sp>
      <p:sp>
        <p:nvSpPr>
          <p:cNvPr id="3" name="Content Placeholder 2"/>
          <p:cNvSpPr>
            <a:spLocks noGrp="1"/>
          </p:cNvSpPr>
          <p:nvPr>
            <p:ph idx="1"/>
          </p:nvPr>
        </p:nvSpPr>
        <p:spPr>
          <a:xfrm>
            <a:off x="838199" y="1303020"/>
            <a:ext cx="10797209" cy="3735271"/>
          </a:xfrm>
        </p:spPr>
        <p:txBody>
          <a:bodyPr>
            <a:normAutofit/>
          </a:bodyPr>
          <a:lstStyle/>
          <a:p>
            <a:r>
              <a:rPr lang="en-CA" dirty="0"/>
              <a:t>This program is designed to allow the Aquaculture Development Officer to be a resource, asset and ally which can provide support for nearly any aquaculture related activity within any stage (pre-development-post operational).</a:t>
            </a:r>
          </a:p>
          <a:p>
            <a:r>
              <a:rPr lang="en-CA" dirty="0"/>
              <a:t>Main focus is to ensure the best interest of the community is always acknowledged and to ensure all projects are feasible and sustainable</a:t>
            </a:r>
            <a:r>
              <a:rPr lang="en-CA" dirty="0" smtClean="0"/>
              <a:t>.</a:t>
            </a:r>
          </a:p>
          <a:p>
            <a:endParaRPr lang="en-CA" dirty="0"/>
          </a:p>
          <a:p>
            <a:r>
              <a:rPr lang="en-CA" sz="2800" dirty="0" smtClean="0"/>
              <a:t>free </a:t>
            </a:r>
            <a:r>
              <a:rPr lang="en-CA" sz="2800" dirty="0"/>
              <a:t>resource for the Communities, Individuals and </a:t>
            </a:r>
            <a:r>
              <a:rPr lang="en-CA" sz="2800" dirty="0" smtClean="0"/>
              <a:t>Groups</a:t>
            </a:r>
            <a:endParaRPr lang="en-CA"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0" y="5038291"/>
            <a:ext cx="12192000" cy="1819709"/>
          </a:xfrm>
          <a:prstGeom prst="rect">
            <a:avLst/>
          </a:prstGeom>
        </p:spPr>
      </p:pic>
    </p:spTree>
    <p:extLst>
      <p:ext uri="{BB962C8B-B14F-4D97-AF65-F5344CB8AC3E}">
        <p14:creationId xmlns:p14="http://schemas.microsoft.com/office/powerpoint/2010/main" val="260132220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4473" y="0"/>
            <a:ext cx="5465618" cy="1325563"/>
          </a:xfrm>
        </p:spPr>
        <p:txBody>
          <a:bodyPr/>
          <a:lstStyle/>
          <a:p>
            <a:r>
              <a:rPr lang="en-US" b="1" dirty="0">
                <a:latin typeface="+mn-lt"/>
              </a:rPr>
              <a:t>Contact Information </a:t>
            </a:r>
          </a:p>
        </p:txBody>
      </p:sp>
      <p:sp>
        <p:nvSpPr>
          <p:cNvPr id="3" name="Content Placeholder 2"/>
          <p:cNvSpPr>
            <a:spLocks noGrp="1"/>
          </p:cNvSpPr>
          <p:nvPr>
            <p:ph idx="1"/>
          </p:nvPr>
        </p:nvSpPr>
        <p:spPr>
          <a:xfrm>
            <a:off x="838200" y="1303020"/>
            <a:ext cx="10515600" cy="3735271"/>
          </a:xfrm>
        </p:spPr>
        <p:txBody>
          <a:bodyPr>
            <a:normAutofit lnSpcReduction="10000"/>
          </a:bodyPr>
          <a:lstStyle/>
          <a:p>
            <a:pPr marL="0" indent="0" algn="ctr">
              <a:buNone/>
            </a:pPr>
            <a:r>
              <a:rPr lang="en-US" sz="3600" b="1" dirty="0"/>
              <a:t>Nicholas Huber</a:t>
            </a:r>
          </a:p>
          <a:p>
            <a:pPr marL="0" indent="0" algn="ctr">
              <a:buNone/>
            </a:pPr>
            <a:r>
              <a:rPr lang="en-US" sz="3600" b="1" dirty="0"/>
              <a:t>Aquaculture Development Officer</a:t>
            </a:r>
          </a:p>
          <a:p>
            <a:pPr marL="0" indent="0" algn="ctr">
              <a:buNone/>
            </a:pPr>
            <a:r>
              <a:rPr lang="en-US" sz="3600" b="1" dirty="0">
                <a:hlinkClick r:id="rId3"/>
              </a:rPr>
              <a:t>nhuber@waubetek.com</a:t>
            </a:r>
            <a:endParaRPr lang="en-US" sz="3600" b="1" dirty="0"/>
          </a:p>
          <a:p>
            <a:pPr marL="0" indent="0" algn="ctr">
              <a:buNone/>
            </a:pPr>
            <a:endParaRPr lang="en-US" sz="3600" b="1" dirty="0"/>
          </a:p>
          <a:p>
            <a:pPr marL="0" indent="0" algn="ctr">
              <a:buNone/>
            </a:pPr>
            <a:r>
              <a:rPr lang="en-US" sz="3600" b="1" dirty="0"/>
              <a:t>(705)285-4275  or  (519)-476-0630</a:t>
            </a:r>
          </a:p>
          <a:p>
            <a:pPr marL="0" indent="0" algn="ctr">
              <a:buNone/>
            </a:pPr>
            <a:endParaRPr lang="en-US" b="1" dirty="0"/>
          </a:p>
          <a:p>
            <a:endParaRPr lang="en-US" dirty="0"/>
          </a:p>
        </p:txBody>
      </p:sp>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0" y="5038291"/>
            <a:ext cx="12192000" cy="1819709"/>
          </a:xfrm>
          <a:prstGeom prst="rect">
            <a:avLst/>
          </a:prstGeom>
        </p:spPr>
      </p:pic>
    </p:spTree>
    <p:extLst>
      <p:ext uri="{BB962C8B-B14F-4D97-AF65-F5344CB8AC3E}">
        <p14:creationId xmlns:p14="http://schemas.microsoft.com/office/powerpoint/2010/main" val="389946166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164" y="194628"/>
            <a:ext cx="10230196" cy="1325563"/>
          </a:xfrm>
        </p:spPr>
        <p:txBody>
          <a:bodyPr/>
          <a:lstStyle/>
          <a:p>
            <a:pPr algn="ctr"/>
            <a:r>
              <a:rPr lang="en-US" b="1" dirty="0"/>
              <a:t>Thank you for the Invitation </a:t>
            </a:r>
          </a:p>
        </p:txBody>
      </p:sp>
      <p:sp>
        <p:nvSpPr>
          <p:cNvPr id="3" name="Content Placeholder 2"/>
          <p:cNvSpPr>
            <a:spLocks noGrp="1"/>
          </p:cNvSpPr>
          <p:nvPr>
            <p:ph idx="1"/>
          </p:nvPr>
        </p:nvSpPr>
        <p:spPr>
          <a:xfrm>
            <a:off x="651164" y="1520191"/>
            <a:ext cx="10961716" cy="3518100"/>
          </a:xfrm>
        </p:spPr>
        <p:txBody>
          <a:bodyPr>
            <a:normAutofit/>
          </a:bodyPr>
          <a:lstStyle/>
          <a:p>
            <a:endParaRPr lang="en-US" dirty="0"/>
          </a:p>
          <a:p>
            <a:pPr marL="0" indent="0">
              <a:buNone/>
            </a:pPr>
            <a:endParaRPr lang="en-US"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0" y="5038291"/>
            <a:ext cx="12192000" cy="1819709"/>
          </a:xfrm>
          <a:prstGeom prst="rect">
            <a:avLst/>
          </a:prstGeom>
        </p:spPr>
      </p:pic>
      <p:pic>
        <p:nvPicPr>
          <p:cNvPr id="6" name="Picture 5">
            <a:extLst>
              <a:ext uri="{FF2B5EF4-FFF2-40B4-BE49-F238E27FC236}">
                <a16:creationId xmlns:a16="http://schemas.microsoft.com/office/drawing/2014/main" id="{12F6DB03-93D3-4281-867E-16536100A5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669" y="1489878"/>
            <a:ext cx="10480662" cy="3217813"/>
          </a:xfrm>
          <a:prstGeom prst="rect">
            <a:avLst/>
          </a:prstGeom>
        </p:spPr>
      </p:pic>
    </p:spTree>
    <p:extLst>
      <p:ext uri="{BB962C8B-B14F-4D97-AF65-F5344CB8AC3E}">
        <p14:creationId xmlns:p14="http://schemas.microsoft.com/office/powerpoint/2010/main" val="15403826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4262438" y="214313"/>
            <a:ext cx="7929562" cy="796925"/>
          </a:xfrm>
          <a:effectLst>
            <a:outerShdw dist="13470" dir="2700000" algn="ctr" rotWithShape="0">
              <a:srgbClr val="808080">
                <a:alpha val="50000"/>
              </a:srgbClr>
            </a:outerShdw>
          </a:effectLst>
        </p:spPr>
        <p:txBody>
          <a:bodyPr vert="horz" lIns="92075" tIns="46038" rIns="92075" bIns="46038" rtlCol="0" anchor="ctr">
            <a:normAutofit/>
          </a:bodyPr>
          <a:lstStyle/>
          <a:p>
            <a:pPr>
              <a:defRPr/>
            </a:pPr>
            <a:r>
              <a:rPr lang="en-US" dirty="0">
                <a:ea typeface="ＭＳ Ｐゴシック" charset="-128"/>
              </a:rPr>
              <a:t>Output by Province</a:t>
            </a:r>
          </a:p>
        </p:txBody>
      </p:sp>
      <p:sp>
        <p:nvSpPr>
          <p:cNvPr id="54275" name="Rectangle 3"/>
          <p:cNvSpPr>
            <a:spLocks noGrp="1" noChangeArrowheads="1"/>
          </p:cNvSpPr>
          <p:nvPr>
            <p:ph type="body" sz="half" idx="4294967295"/>
          </p:nvPr>
        </p:nvSpPr>
        <p:spPr>
          <a:xfrm>
            <a:off x="0" y="1357313"/>
            <a:ext cx="4022725" cy="4714875"/>
          </a:xfrm>
          <a:effectLst>
            <a:outerShdw dist="13470" dir="2700000" algn="ctr" rotWithShape="0">
              <a:srgbClr val="808080">
                <a:alpha val="50000"/>
              </a:srgbClr>
            </a:outerShdw>
          </a:effectLst>
        </p:spPr>
        <p:txBody>
          <a:bodyPr vert="horz" lIns="92075" tIns="46038" rIns="92075" bIns="46038" rtlCol="0">
            <a:normAutofit fontScale="85000" lnSpcReduction="10000"/>
          </a:bodyPr>
          <a:lstStyle/>
          <a:p>
            <a:r>
              <a:rPr lang="en-US" sz="2400" dirty="0">
                <a:ea typeface="ＭＳ Ｐゴシック" pitchFamily="34" charset="-128"/>
              </a:rPr>
              <a:t>BC leads provinces</a:t>
            </a:r>
            <a:endParaRPr lang="en-CA" sz="2400" dirty="0">
              <a:ea typeface="ＭＳ Ｐゴシック" pitchFamily="34" charset="-128"/>
            </a:endParaRPr>
          </a:p>
          <a:p>
            <a:pPr lvl="1"/>
            <a:r>
              <a:rPr lang="en-CA" sz="2000" dirty="0">
                <a:ea typeface="ＭＳ Ｐゴシック" pitchFamily="34" charset="-128"/>
              </a:rPr>
              <a:t>54% </a:t>
            </a:r>
            <a:r>
              <a:rPr lang="en-US" sz="2000" dirty="0">
                <a:ea typeface="ＭＳ Ｐゴシック" pitchFamily="34" charset="-128"/>
              </a:rPr>
              <a:t>of total output</a:t>
            </a:r>
            <a:endParaRPr lang="en-CA" sz="2000" dirty="0">
              <a:ea typeface="ＭＳ Ｐゴシック" pitchFamily="34" charset="-128"/>
            </a:endParaRPr>
          </a:p>
          <a:p>
            <a:pPr lvl="1"/>
            <a:r>
              <a:rPr lang="en-US" sz="2000" dirty="0">
                <a:ea typeface="ＭＳ Ｐゴシック" pitchFamily="34" charset="-128"/>
              </a:rPr>
              <a:t>95% salmon</a:t>
            </a:r>
          </a:p>
          <a:p>
            <a:r>
              <a:rPr lang="en-US" sz="2400" dirty="0">
                <a:ea typeface="ＭＳ Ｐゴシック" pitchFamily="34" charset="-128"/>
              </a:rPr>
              <a:t>NB </a:t>
            </a:r>
            <a:r>
              <a:rPr lang="en-CA" sz="2400" dirty="0">
                <a:ea typeface="ＭＳ Ｐゴシック" pitchFamily="34" charset="-128"/>
              </a:rPr>
              <a:t>is second</a:t>
            </a:r>
          </a:p>
          <a:p>
            <a:pPr lvl="1"/>
            <a:r>
              <a:rPr lang="en-US" sz="2000" dirty="0">
                <a:ea typeface="ＭＳ Ｐゴシック" pitchFamily="34" charset="-128"/>
              </a:rPr>
              <a:t>25% of total output</a:t>
            </a:r>
            <a:endParaRPr lang="en-CA" sz="2000" dirty="0">
              <a:ea typeface="ＭＳ Ｐゴシック" pitchFamily="34" charset="-128"/>
            </a:endParaRPr>
          </a:p>
          <a:p>
            <a:pPr lvl="1"/>
            <a:r>
              <a:rPr lang="en-US" sz="2000" dirty="0">
                <a:ea typeface="ＭＳ Ｐゴシック" pitchFamily="34" charset="-128"/>
              </a:rPr>
              <a:t>98% salmon</a:t>
            </a:r>
          </a:p>
          <a:p>
            <a:r>
              <a:rPr lang="en-US" sz="2400" dirty="0">
                <a:ea typeface="ＭＳ Ｐゴシック" pitchFamily="34" charset="-128"/>
              </a:rPr>
              <a:t>NL &amp; NS also mainly salmon producers</a:t>
            </a:r>
          </a:p>
          <a:p>
            <a:r>
              <a:rPr lang="en-US" sz="2400" dirty="0">
                <a:ea typeface="ＭＳ Ｐゴシック" pitchFamily="34" charset="-128"/>
              </a:rPr>
              <a:t>PEI mainly mussels</a:t>
            </a:r>
          </a:p>
          <a:p>
            <a:endParaRPr lang="en-CA" sz="2400" dirty="0">
              <a:ea typeface="ＭＳ Ｐゴシック" pitchFamily="34" charset="-128"/>
            </a:endParaRPr>
          </a:p>
          <a:p>
            <a:r>
              <a:rPr lang="en-CA" b="1" dirty="0">
                <a:solidFill>
                  <a:srgbClr val="000000"/>
                </a:solidFill>
                <a:ea typeface="ＭＳ Ｐゴシック" pitchFamily="34" charset="-128"/>
              </a:rPr>
              <a:t>ON, QC &amp; Prairies produce mainly trout</a:t>
            </a:r>
            <a:endParaRPr lang="en-US" b="1" dirty="0">
              <a:solidFill>
                <a:srgbClr val="000000"/>
              </a:solidFill>
              <a:ea typeface="ＭＳ Ｐゴシック" pitchFamily="34" charset="-128"/>
            </a:endParaRPr>
          </a:p>
        </p:txBody>
      </p:sp>
      <p:pic>
        <p:nvPicPr>
          <p:cNvPr id="64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4681" y="1340770"/>
            <a:ext cx="4768796" cy="3744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64546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4000" y="-24774"/>
            <a:ext cx="9144000" cy="6888441"/>
          </a:xfrm>
        </p:spPr>
      </p:pic>
      <p:sp>
        <p:nvSpPr>
          <p:cNvPr id="7" name="Slide Number Placeholder 6"/>
          <p:cNvSpPr>
            <a:spLocks noGrp="1"/>
          </p:cNvSpPr>
          <p:nvPr>
            <p:ph type="sldNum" sz="quarter" idx="12"/>
          </p:nvPr>
        </p:nvSpPr>
        <p:spPr/>
        <p:txBody>
          <a:bodyPr/>
          <a:lstStyle/>
          <a:p>
            <a:pPr>
              <a:defRPr/>
            </a:pPr>
            <a:fld id="{C2D84C2A-4DB6-4455-84FE-31BC2E2E463B}" type="slidenum">
              <a:rPr lang="en-CA">
                <a:solidFill>
                  <a:prstClr val="black">
                    <a:tint val="75000"/>
                  </a:prstClr>
                </a:solidFill>
                <a:latin typeface="Calibri"/>
              </a:rPr>
              <a:pPr>
                <a:defRPr/>
              </a:pPr>
              <a:t>9</a:t>
            </a:fld>
            <a:endParaRPr lang="en-CA">
              <a:solidFill>
                <a:prstClr val="black">
                  <a:tint val="75000"/>
                </a:prstClr>
              </a:solidFill>
              <a:latin typeface="Calibri"/>
            </a:endParaRPr>
          </a:p>
        </p:txBody>
      </p:sp>
      <p:sp>
        <p:nvSpPr>
          <p:cNvPr id="5" name="TextBox 4"/>
          <p:cNvSpPr txBox="1"/>
          <p:nvPr/>
        </p:nvSpPr>
        <p:spPr>
          <a:xfrm>
            <a:off x="1524000" y="116632"/>
            <a:ext cx="5904656" cy="1200329"/>
          </a:xfrm>
          <a:prstGeom prst="rect">
            <a:avLst/>
          </a:prstGeom>
          <a:noFill/>
        </p:spPr>
        <p:txBody>
          <a:bodyPr wrap="square" rtlCol="0">
            <a:spAutoFit/>
          </a:bodyPr>
          <a:lstStyle/>
          <a:p>
            <a:pPr>
              <a:defRPr/>
            </a:pPr>
            <a:r>
              <a:rPr lang="en-CA" sz="2400" dirty="0">
                <a:solidFill>
                  <a:prstClr val="white"/>
                </a:solidFill>
                <a:latin typeface="Calibri"/>
              </a:rPr>
              <a:t>We raise these!</a:t>
            </a:r>
          </a:p>
          <a:p>
            <a:pPr marL="285750" indent="-285750">
              <a:buFont typeface="Arial" panose="020B0604020202020204" pitchFamily="34" charset="0"/>
              <a:buChar char="•"/>
              <a:defRPr/>
            </a:pPr>
            <a:r>
              <a:rPr lang="en-CA" sz="2400" dirty="0">
                <a:solidFill>
                  <a:prstClr val="white"/>
                </a:solidFill>
                <a:latin typeface="Calibri"/>
              </a:rPr>
              <a:t>Introduced by fisheries managers into all the Great Lakes from the west coast</a:t>
            </a:r>
          </a:p>
        </p:txBody>
      </p:sp>
      <p:sp>
        <p:nvSpPr>
          <p:cNvPr id="6" name="TextBox 5"/>
          <p:cNvSpPr txBox="1"/>
          <p:nvPr/>
        </p:nvSpPr>
        <p:spPr>
          <a:xfrm>
            <a:off x="1642793" y="5221555"/>
            <a:ext cx="4824536" cy="1323439"/>
          </a:xfrm>
          <a:prstGeom prst="rect">
            <a:avLst/>
          </a:prstGeom>
          <a:noFill/>
        </p:spPr>
        <p:txBody>
          <a:bodyPr wrap="square" rtlCol="0">
            <a:spAutoFit/>
          </a:bodyPr>
          <a:lstStyle/>
          <a:p>
            <a:pPr marL="342900" indent="-342900">
              <a:buFont typeface="Arial" panose="020B0604020202020204" pitchFamily="34" charset="0"/>
              <a:buChar char="•"/>
              <a:defRPr/>
            </a:pPr>
            <a:r>
              <a:rPr lang="en-CA" sz="2400" dirty="0">
                <a:solidFill>
                  <a:prstClr val="white"/>
                </a:solidFill>
                <a:latin typeface="Calibri"/>
              </a:rPr>
              <a:t>Genetically plastic, hardy</a:t>
            </a:r>
          </a:p>
          <a:p>
            <a:pPr marL="342900" indent="-342900">
              <a:buFont typeface="Arial" panose="020B0604020202020204" pitchFamily="34" charset="0"/>
              <a:buChar char="•"/>
              <a:defRPr/>
            </a:pPr>
            <a:r>
              <a:rPr lang="en-CA" sz="2400" dirty="0">
                <a:solidFill>
                  <a:prstClr val="white"/>
                </a:solidFill>
                <a:latin typeface="Calibri"/>
              </a:rPr>
              <a:t>Small scale escapes not an issue</a:t>
            </a:r>
          </a:p>
          <a:p>
            <a:pPr marL="342900" indent="-342900">
              <a:buFont typeface="Arial" panose="020B0604020202020204" pitchFamily="34" charset="0"/>
              <a:buChar char="•"/>
              <a:defRPr/>
            </a:pPr>
            <a:r>
              <a:rPr lang="en-CA" sz="3200" dirty="0">
                <a:solidFill>
                  <a:prstClr val="white"/>
                </a:solidFill>
                <a:latin typeface="Calibri"/>
              </a:rPr>
              <a:t>Naturalized</a:t>
            </a:r>
          </a:p>
        </p:txBody>
      </p:sp>
    </p:spTree>
    <p:extLst>
      <p:ext uri="{BB962C8B-B14F-4D97-AF65-F5344CB8AC3E}">
        <p14:creationId xmlns:p14="http://schemas.microsoft.com/office/powerpoint/2010/main" val="2288754228"/>
      </p:ext>
    </p:extLst>
  </p:cSld>
  <p:clrMapOvr>
    <a:masterClrMapping/>
  </p:clrMapOvr>
  <p:timing>
    <p:tnLst>
      <p:par>
        <p:cTn id="1" dur="indefinite" restart="never" nodeType="tmRoot"/>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16_Textured">
  <a:themeElements>
    <a:clrScheme name="1_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1_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1_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1_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1_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1_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1_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1_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1_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Droplet</Template>
  <TotalTime>1919</TotalTime>
  <Words>2460</Words>
  <Application>Microsoft Office PowerPoint</Application>
  <PresentationFormat>Widescreen</PresentationFormat>
  <Paragraphs>373</Paragraphs>
  <Slides>78</Slides>
  <Notes>35</Notes>
  <HiddenSlides>0</HiddenSlides>
  <MMClips>1</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3</vt:i4>
      </vt:variant>
      <vt:variant>
        <vt:lpstr>Slide Titles</vt:lpstr>
      </vt:variant>
      <vt:variant>
        <vt:i4>78</vt:i4>
      </vt:variant>
    </vt:vector>
  </HeadingPairs>
  <TitlesOfParts>
    <vt:vector size="97" baseType="lpstr">
      <vt:lpstr>ＭＳ Ｐゴシック</vt:lpstr>
      <vt:lpstr>Aharoni</vt:lpstr>
      <vt:lpstr>Arial</vt:lpstr>
      <vt:lpstr>Arial Narrow</vt:lpstr>
      <vt:lpstr>Avenir Book</vt:lpstr>
      <vt:lpstr>Calibri</vt:lpstr>
      <vt:lpstr>Shruti</vt:lpstr>
      <vt:lpstr>Tahoma</vt:lpstr>
      <vt:lpstr>Times New Roman</vt:lpstr>
      <vt:lpstr>Trebuchet MS</vt:lpstr>
      <vt:lpstr>Tw Cen MT</vt:lpstr>
      <vt:lpstr>Wingdings</vt:lpstr>
      <vt:lpstr>Droplet</vt:lpstr>
      <vt:lpstr>16_Textured</vt:lpstr>
      <vt:lpstr>7_Office Theme</vt:lpstr>
      <vt:lpstr>1_Droplet</vt:lpstr>
      <vt:lpstr>Image</vt:lpstr>
      <vt:lpstr>Chart</vt:lpstr>
      <vt:lpstr>Worksheet</vt:lpstr>
      <vt:lpstr>PowerPoint Presentation</vt:lpstr>
      <vt:lpstr>PowerPoint Presentation</vt:lpstr>
      <vt:lpstr>PowerPoint Presentation</vt:lpstr>
      <vt:lpstr>Why Aquaculture ?</vt:lpstr>
      <vt:lpstr>PowerPoint Presentation</vt:lpstr>
      <vt:lpstr>Regional Distribution of Aquaculture</vt:lpstr>
      <vt:lpstr>Canadian Aquaculture  (farm-gate)</vt:lpstr>
      <vt:lpstr>Output by Province</vt:lpstr>
      <vt:lpstr>PowerPoint Presentation</vt:lpstr>
      <vt:lpstr>World Production of Rainbow Trout</vt:lpstr>
      <vt:lpstr>PowerPoint Presentation</vt:lpstr>
      <vt:lpstr>The abundant potential…</vt:lpstr>
      <vt:lpstr>PowerPoint Presentation</vt:lpstr>
      <vt:lpstr>Why Rainbow Trout?</vt:lpstr>
      <vt:lpstr>Distribution of Trout Farms in Ontario</vt:lpstr>
      <vt:lpstr>Ontario Aquaculture Production</vt:lpstr>
      <vt:lpstr>PowerPoint Presentation</vt:lpstr>
      <vt:lpstr>PowerPoint Presentation</vt:lpstr>
      <vt:lpstr>PowerPoint Presentation</vt:lpstr>
      <vt:lpstr>PowerPoint Presentation</vt:lpstr>
      <vt:lpstr>Circular Tank Culture</vt:lpstr>
      <vt:lpstr>Floating Containment Systems</vt:lpstr>
      <vt:lpstr>PowerPoint Presentation</vt:lpstr>
      <vt:lpstr>PowerPoint Presentation</vt:lpstr>
      <vt:lpstr>PowerPoint Presentation</vt:lpstr>
      <vt:lpstr>Canadian Model Aqua-Farm Program</vt:lpstr>
      <vt:lpstr>PowerPoint Presentation</vt:lpstr>
      <vt:lpstr>PowerPoint Presentation</vt:lpstr>
      <vt:lpstr>Potential “New” Species</vt:lpstr>
      <vt:lpstr>Pacific White Shrimp</vt:lpstr>
      <vt:lpstr>PowerPoint Presentation</vt:lpstr>
      <vt:lpstr>PowerPoint Presentation</vt:lpstr>
      <vt:lpstr>PowerPoint Presentation</vt:lpstr>
      <vt:lpstr>PowerPoint Presentation</vt:lpstr>
      <vt:lpstr>PowerPoint Presentation</vt:lpstr>
      <vt:lpstr>Moose Cree Aquaponics</vt:lpstr>
      <vt:lpstr>Why Aquaponics?</vt:lpstr>
      <vt:lpstr>Products</vt:lpstr>
      <vt:lpstr>Moose Cree Aquaponics Facility</vt:lpstr>
      <vt:lpstr>PowerPoint Presentation</vt:lpstr>
      <vt:lpstr>Shawanaga First Nation Walleye Hatchery Overview</vt:lpstr>
      <vt:lpstr>Shawanaga First Nation Walleye Hatchery Overview</vt:lpstr>
      <vt:lpstr>Shawanaga First Nation Walleye Hatchery Overview</vt:lpstr>
      <vt:lpstr>The process</vt:lpstr>
      <vt:lpstr>PowerPoint Presentation</vt:lpstr>
      <vt:lpstr>PowerPoint Presentation</vt:lpstr>
      <vt:lpstr>PowerPoint Presentation</vt:lpstr>
      <vt:lpstr>Please contact for more information</vt:lpstr>
      <vt:lpstr>New North Fisheries Overview</vt:lpstr>
      <vt:lpstr>New North Fisheries Overview</vt:lpstr>
      <vt:lpstr>2016 year class</vt:lpstr>
      <vt:lpstr>Why Lake whitefish</vt:lpstr>
      <vt:lpstr>Next steps to success for lake whitefish</vt:lpstr>
      <vt:lpstr>Pictures</vt:lpstr>
      <vt:lpstr>New North Fisheries Videos</vt:lpstr>
      <vt:lpstr>Micro-Hatcheries Inc.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Northern Integrated Commercial Fisheries Initiative</vt:lpstr>
      <vt:lpstr>Indigenous Communities are Poised for Growth</vt:lpstr>
      <vt:lpstr>Northern Integrated Commercial Fisheries Initiative (NICFI)</vt:lpstr>
      <vt:lpstr>NICFI_Aquaculture Development Source</vt:lpstr>
      <vt:lpstr>NICFI_Aquaculture Development Source</vt:lpstr>
      <vt:lpstr>“Soft Launch”  NICFI Aquaculture Development Source</vt:lpstr>
      <vt:lpstr>NICFI_Aquaculture Development Source</vt:lpstr>
      <vt:lpstr>Waubetek’s Aquaculture Services</vt:lpstr>
      <vt:lpstr>Types &amp; Forms of Aquaculture</vt:lpstr>
      <vt:lpstr>Main Focus</vt:lpstr>
      <vt:lpstr>Contact Information </vt:lpstr>
      <vt:lpstr>Thank you for the Invitation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Centre of Excellence for Indigenous Mineral Development</dc:title>
  <dc:creator>Irene Altiman</dc:creator>
  <cp:lastModifiedBy>Lynn Moreau</cp:lastModifiedBy>
  <cp:revision>120</cp:revision>
  <cp:lastPrinted>2017-10-31T16:49:54Z</cp:lastPrinted>
  <dcterms:created xsi:type="dcterms:W3CDTF">2017-02-27T16:44:46Z</dcterms:created>
  <dcterms:modified xsi:type="dcterms:W3CDTF">2019-05-23T20:18:24Z</dcterms:modified>
</cp:coreProperties>
</file>